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2"/>
  </p:handoutMasterIdLst>
  <p:sldIdLst>
    <p:sldId id="262" r:id="rId2"/>
    <p:sldId id="256" r:id="rId3"/>
    <p:sldId id="258" r:id="rId4"/>
    <p:sldId id="259" r:id="rId5"/>
    <p:sldId id="260" r:id="rId6"/>
    <p:sldId id="263" r:id="rId7"/>
    <p:sldId id="265" r:id="rId8"/>
    <p:sldId id="264" r:id="rId9"/>
    <p:sldId id="266" r:id="rId10"/>
    <p:sldId id="271" r:id="rId11"/>
    <p:sldId id="270" r:id="rId12"/>
    <p:sldId id="272" r:id="rId13"/>
    <p:sldId id="269" r:id="rId14"/>
    <p:sldId id="268" r:id="rId15"/>
    <p:sldId id="273" r:id="rId16"/>
    <p:sldId id="267" r:id="rId17"/>
    <p:sldId id="274" r:id="rId18"/>
    <p:sldId id="275" r:id="rId19"/>
    <p:sldId id="276" r:id="rId20"/>
    <p:sldId id="280" r:id="rId21"/>
    <p:sldId id="277" r:id="rId22"/>
    <p:sldId id="279" r:id="rId23"/>
    <p:sldId id="278" r:id="rId24"/>
    <p:sldId id="281" r:id="rId25"/>
    <p:sldId id="286" r:id="rId26"/>
    <p:sldId id="282" r:id="rId27"/>
    <p:sldId id="283" r:id="rId28"/>
    <p:sldId id="284" r:id="rId29"/>
    <p:sldId id="285" r:id="rId30"/>
    <p:sldId id="287" r:id="rId3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AA35"/>
    <a:srgbClr val="3B4093"/>
    <a:srgbClr val="364CA0"/>
    <a:srgbClr val="3143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02"/>
    <p:restoredTop sz="96259"/>
  </p:normalViewPr>
  <p:slideViewPr>
    <p:cSldViewPr snapToGrid="0" snapToObjects="1">
      <p:cViewPr>
        <p:scale>
          <a:sx n="133" d="100"/>
          <a:sy n="133" d="100"/>
        </p:scale>
        <p:origin x="-600" y="-2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58" d="100"/>
          <a:sy n="158" d="100"/>
        </p:scale>
        <p:origin x="684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="" xmlns:a16="http://schemas.microsoft.com/office/drawing/2014/main" id="{7314E88A-94AB-6846-AD66-139390B30A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6E1ADCA7-FF04-1A45-93A8-08F8E7D202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7E4D9-AC01-AE4A-87F8-5CB87EE12F61}" type="datetimeFigureOut">
              <a:rPr lang="fr-FR" smtClean="0"/>
              <a:t>27/04/21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D520492D-2F08-EA46-989E-F10F488F82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070D342C-3BFB-B44B-9A57-C25A1EE15B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87241-E2F6-FA40-AFAD-CF192DED4F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909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98EC690-7A40-854F-80A6-8C4FFE0E61D0}" type="datetimeFigureOut">
              <a:rPr lang="fr-FR" smtClean="0"/>
              <a:t>27/04/21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D6BB510-15B1-6B49-A0FA-8C43AC088D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232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98EC690-7A40-854F-80A6-8C4FFE0E61D0}" type="datetimeFigureOut">
              <a:rPr lang="fr-FR" smtClean="0"/>
              <a:t>27/04/21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D6BB510-15B1-6B49-A0FA-8C43AC088D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017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98EC690-7A40-854F-80A6-8C4FFE0E61D0}" type="datetimeFigureOut">
              <a:rPr lang="fr-FR" smtClean="0"/>
              <a:t>27/04/21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D6BB510-15B1-6B49-A0FA-8C43AC088D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607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98EC690-7A40-854F-80A6-8C4FFE0E61D0}" type="datetimeFigureOut">
              <a:rPr lang="fr-FR" smtClean="0"/>
              <a:t>27/04/21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D6BB510-15B1-6B49-A0FA-8C43AC088D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92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98EC690-7A40-854F-80A6-8C4FFE0E61D0}" type="datetimeFigureOut">
              <a:rPr lang="fr-FR" smtClean="0"/>
              <a:t>27/04/21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D6BB510-15B1-6B49-A0FA-8C43AC088D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73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98EC690-7A40-854F-80A6-8C4FFE0E61D0}" type="datetimeFigureOut">
              <a:rPr lang="fr-FR" smtClean="0"/>
              <a:t>27/04/21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D6BB510-15B1-6B49-A0FA-8C43AC088D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091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2916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98EC690-7A40-854F-80A6-8C4FFE0E61D0}" type="datetimeFigureOut">
              <a:rPr lang="fr-FR" smtClean="0"/>
              <a:t>27/04/21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D6BB510-15B1-6B49-A0FA-8C43AC088D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42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98EC690-7A40-854F-80A6-8C4FFE0E61D0}" type="datetimeFigureOut">
              <a:rPr lang="fr-FR" smtClean="0"/>
              <a:t>27/04/21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D6BB510-15B1-6B49-A0FA-8C43AC088D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675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98EC690-7A40-854F-80A6-8C4FFE0E61D0}" type="datetimeFigureOut">
              <a:rPr lang="fr-FR" smtClean="0"/>
              <a:t>27/04/21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D6BB510-15B1-6B49-A0FA-8C43AC088D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677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98EC690-7A40-854F-80A6-8C4FFE0E61D0}" type="datetimeFigureOut">
              <a:rPr lang="fr-FR" smtClean="0"/>
              <a:t>27/04/21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D6BB510-15B1-6B49-A0FA-8C43AC088D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751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28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8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3FAB885F-F0E9-CC40-BAB9-3D60C16282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213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F192A22-0BC6-274F-ACA2-E4EBF2452E08}"/>
              </a:ext>
            </a:extLst>
          </p:cNvPr>
          <p:cNvSpPr/>
          <p:nvPr/>
        </p:nvSpPr>
        <p:spPr>
          <a:xfrm>
            <a:off x="7494" y="574236"/>
            <a:ext cx="9143999" cy="62021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ous-titre 2">
            <a:extLst>
              <a:ext uri="{FF2B5EF4-FFF2-40B4-BE49-F238E27FC236}">
                <a16:creationId xmlns="" xmlns:a16="http://schemas.microsoft.com/office/drawing/2014/main" id="{63E759A6-E9C0-9C47-9F46-6274CF35D3F8}"/>
              </a:ext>
            </a:extLst>
          </p:cNvPr>
          <p:cNvSpPr txBox="1">
            <a:spLocks/>
          </p:cNvSpPr>
          <p:nvPr/>
        </p:nvSpPr>
        <p:spPr>
          <a:xfrm>
            <a:off x="216000" y="62733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3000"/>
              </a:spcAft>
              <a:buClr>
                <a:srgbClr val="3AAA35"/>
              </a:buClr>
              <a:buSzPct val="100000"/>
              <a:buNone/>
            </a:pPr>
            <a:r>
              <a:rPr lang="fr-FR" sz="28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Initiative </a:t>
            </a:r>
            <a:r>
              <a:rPr lang="fr-FR" sz="28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Next</a:t>
            </a:r>
            <a:r>
              <a:rPr lang="fr-FR" sz="28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Generation</a:t>
            </a:r>
            <a:r>
              <a:rPr lang="fr-FR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8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</a:t>
            </a: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fonds s’élèveront à </a:t>
            </a: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672,5 Mds€ 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sur 3 ans (jusqu’en 2023) :</a:t>
            </a: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312,5 </a:t>
            </a:r>
            <a:r>
              <a:rPr lang="fr-FR" sz="18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Mds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€ sous forme de subventions,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360 </a:t>
            </a:r>
            <a:r>
              <a:rPr lang="fr-FR" sz="18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Mds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€ sous forme de prêts.</a:t>
            </a:r>
          </a:p>
          <a:p>
            <a:pPr marL="0" indent="0" defTabSz="721800" fontAlgn="base">
              <a:lnSpc>
                <a:spcPts val="2800"/>
              </a:lnSpc>
              <a:spcBef>
                <a:spcPts val="200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Etats membres doivent soumettre des </a:t>
            </a: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plans nationaux pour la résilience et la relance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(PNRR) 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 avoir accès aux fonds :</a:t>
            </a: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37</a:t>
            </a:r>
            <a:r>
              <a:rPr lang="fr-FR" sz="18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 en relation avec l’action climatique (le bâtiment en fait partie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),</a:t>
            </a: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20% sur la digitalisation.</a:t>
            </a:r>
            <a:r>
              <a:rPr lang="fr-FR" sz="1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fr-FR" sz="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6EDFE36D-56B0-FC44-945D-A403418F49BF}"/>
              </a:ext>
            </a:extLst>
          </p:cNvPr>
          <p:cNvSpPr txBox="1"/>
          <p:nvPr/>
        </p:nvSpPr>
        <p:spPr>
          <a:xfrm>
            <a:off x="216000" y="50247"/>
            <a:ext cx="8872248" cy="412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1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</a:t>
            </a:r>
            <a:r>
              <a:rPr lang="fr-BE" altLang="fr-FR" sz="14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macroéconomiques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grands principes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CF9DA6D-5EE9-884E-A5B4-DD1DE1FC6C2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="" xmlns:a16="http://schemas.microsoft.com/office/drawing/2014/main" id="{D8BEAEB5-3A1B-D148-9843-6543D77E31D4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FE69069B-C5BB-074D-841C-8994EE566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99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B87F4D9-B59D-FA42-811E-5DA59DE019C7}"/>
              </a:ext>
            </a:extLst>
          </p:cNvPr>
          <p:cNvSpPr/>
          <p:nvPr/>
        </p:nvSpPr>
        <p:spPr>
          <a:xfrm>
            <a:off x="7494" y="574236"/>
            <a:ext cx="9143999" cy="62021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ous-titre 2">
            <a:extLst>
              <a:ext uri="{FF2B5EF4-FFF2-40B4-BE49-F238E27FC236}">
                <a16:creationId xmlns="" xmlns:a16="http://schemas.microsoft.com/office/drawing/2014/main" id="{63E759A6-E9C0-9C47-9F46-6274CF35D3F8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3000"/>
              </a:spcAft>
              <a:buClr>
                <a:srgbClr val="3AAA35"/>
              </a:buClr>
              <a:buSzPct val="100000"/>
              <a:buNone/>
            </a:pPr>
            <a:r>
              <a:rPr lang="fr-FR" sz="28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Rôle du bâtiment dans les plans de relance</a:t>
            </a:r>
            <a:endParaRPr lang="fr-FR" sz="28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30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rénovation énergétique relève des investissements liés au climat. 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30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investissements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doivent être associés à des réformes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fr-FR" sz="17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30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endParaRPr lang="fr-FR" sz="17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30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Plusieurs possibilités pour bénéficier d’une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assistance technique (AT)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30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Nouvel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Instrument d’appui technique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dans la Facilité pour la reprise et la relance (FRR).</a:t>
            </a:r>
          </a:p>
          <a:p>
            <a:pPr marL="268288" indent="-268288" defTabSz="721800" fontAlgn="base">
              <a:lnSpc>
                <a:spcPts val="30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Mécanisme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ELENA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prolongé et élargi. </a:t>
            </a:r>
          </a:p>
          <a:p>
            <a:pPr marL="268288" indent="-268288" defTabSz="721800" fontAlgn="base">
              <a:lnSpc>
                <a:spcPts val="30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Possibilité d’une ligne budgétaire directe dans les </a:t>
            </a:r>
            <a:r>
              <a:rPr lang="fr-FR" sz="17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PNRR 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 AT.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51C8893A-6EAE-4A4B-A0FF-FE0B1CE2D7B9}"/>
              </a:ext>
            </a:extLst>
          </p:cNvPr>
          <p:cNvSpPr txBox="1"/>
          <p:nvPr/>
        </p:nvSpPr>
        <p:spPr>
          <a:xfrm>
            <a:off x="216000" y="50247"/>
            <a:ext cx="8872248" cy="412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1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</a:t>
            </a:r>
            <a:r>
              <a:rPr lang="fr-BE" altLang="fr-FR" sz="14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macroéconomiques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grands principes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BFEF618-24A2-8B4F-8FCD-632137CDA9D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083D72B6-FFEF-8C4E-A1AF-C995AE2A0FB4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1234B461-9ECC-CD48-9386-68B4D528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98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95120CE-BEA9-F040-8A6A-B071512806F8}"/>
              </a:ext>
            </a:extLst>
          </p:cNvPr>
          <p:cNvSpPr/>
          <p:nvPr/>
        </p:nvSpPr>
        <p:spPr>
          <a:xfrm>
            <a:off x="7494" y="574236"/>
            <a:ext cx="9143999" cy="62021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ous-titre 2">
            <a:extLst>
              <a:ext uri="{FF2B5EF4-FFF2-40B4-BE49-F238E27FC236}">
                <a16:creationId xmlns="" xmlns:a16="http://schemas.microsoft.com/office/drawing/2014/main" id="{63E759A6-E9C0-9C47-9F46-6274CF35D3F8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3000"/>
              </a:spcAft>
              <a:buClr>
                <a:srgbClr val="3AAA35"/>
              </a:buClr>
              <a:buSzPct val="100000"/>
              <a:buNone/>
            </a:pPr>
            <a:r>
              <a:rPr lang="fr-FR" sz="28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Pourquoi </a:t>
            </a:r>
            <a:r>
              <a:rPr lang="fr-FR" sz="28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#Renovate2Recover?</a:t>
            </a: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 </a:t>
            </a:r>
            <a:r>
              <a:rPr lang="fr-FR" sz="1800" b="1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chaque million d’euros investi</a:t>
            </a: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dans la rénovation énergétique des bâtiments, </a:t>
            </a:r>
            <a:r>
              <a:rPr lang="fr-FR" sz="1800" b="1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 emplois créés</a:t>
            </a: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 moyenne dans l’UE.</a:t>
            </a:r>
            <a:endParaRPr lang="fr-FR" sz="1800" spc="-3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rénovation énergétique 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globale 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performante d’un hôpital </a:t>
            </a: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réduit la durée de séjour des patients d’environ 11%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soit un potentiel d’économies de l’ordre de 45 </a:t>
            </a:r>
            <a:r>
              <a:rPr lang="fr-FR" sz="18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Mds€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chaque année dans l’UE.</a:t>
            </a:r>
            <a:r>
              <a:rPr lang="fr-FR" sz="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lang="fr-FR" sz="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err="1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EcoLogic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juge que </a:t>
            </a: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France devrait consacrer plus de 6,4 Mds€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à des programmes de rénovation énergétique.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1E7178F3-A7A3-464B-AD4C-561F4108F978}"/>
              </a:ext>
            </a:extLst>
          </p:cNvPr>
          <p:cNvSpPr txBox="1"/>
          <p:nvPr/>
        </p:nvSpPr>
        <p:spPr>
          <a:xfrm>
            <a:off x="216000" y="50247"/>
            <a:ext cx="8872248" cy="412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1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</a:t>
            </a:r>
            <a:r>
              <a:rPr lang="fr-BE" altLang="fr-FR" sz="14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macroéconomiques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grands principes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0972748-B444-804F-8932-8CE76AC4022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13387584-2230-234F-84BE-685FEF71A5F8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BDEC1D70-4A7D-E542-9527-88DCF8712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46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1EC149B-FC78-A64C-8B68-973A7C587777}"/>
              </a:ext>
            </a:extLst>
          </p:cNvPr>
          <p:cNvSpPr/>
          <p:nvPr/>
        </p:nvSpPr>
        <p:spPr>
          <a:xfrm>
            <a:off x="7494" y="574236"/>
            <a:ext cx="9143999" cy="62021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ous-titre 2">
            <a:extLst>
              <a:ext uri="{FF2B5EF4-FFF2-40B4-BE49-F238E27FC236}">
                <a16:creationId xmlns="" xmlns:a16="http://schemas.microsoft.com/office/drawing/2014/main" id="{63E759A6-E9C0-9C47-9F46-6274CF35D3F8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3000"/>
              </a:spcAft>
              <a:buClr>
                <a:srgbClr val="3AAA35"/>
              </a:buClr>
              <a:buSzPct val="100000"/>
              <a:buNone/>
            </a:pPr>
            <a:r>
              <a:rPr lang="fr-FR" sz="28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Exemples de PNRR dans l’UE :</a:t>
            </a:r>
            <a:endParaRPr lang="fr-FR" sz="28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</a:t>
            </a:r>
            <a:r>
              <a:rPr lang="fr-FR" sz="1800" b="1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Croatie</a:t>
            </a: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utilisera les fonds de relance pour faire de la rénovation énergétique, avec dispositifs parasismiques.</a:t>
            </a:r>
            <a:endParaRPr lang="fr-FR" sz="1800" spc="-3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spc="-5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</a:t>
            </a:r>
            <a:r>
              <a:rPr lang="fr-FR" sz="1800" b="1" spc="-5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Roumanie</a:t>
            </a:r>
            <a:r>
              <a:rPr lang="fr-FR" sz="1800" spc="-5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mettra de l’argent en plus des fonds de relance européens pour financer des opérations de rénovations </a:t>
            </a:r>
            <a:r>
              <a:rPr lang="fr-FR" sz="1800" spc="-5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complètes.</a:t>
            </a:r>
            <a:endParaRPr lang="fr-FR" sz="1800" spc="-5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</a:t>
            </a:r>
            <a:r>
              <a:rPr lang="fr-FR" sz="1800" b="1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Italie</a:t>
            </a: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ira au-delà des fonds de relance européens pour financer des rénovations profondes avec son dispositif d’</a:t>
            </a:r>
            <a:r>
              <a:rPr lang="fr-FR" sz="1800" spc="-30" dirty="0" err="1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Ecobonus</a:t>
            </a: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fr-FR" sz="1800" spc="-3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</a:t>
            </a:r>
            <a:r>
              <a:rPr lang="fr-FR" sz="1800" b="1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Espagne</a:t>
            </a: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souhaite diriger une partie des fonds de relance vers la rénovation </a:t>
            </a: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complète </a:t>
            </a:r>
            <a:r>
              <a:rPr lang="fr-FR" sz="18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 sortir ses citoyens de la précarité énergétique.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C05AB8FC-BE9A-9B4E-94DB-9AFCABC4150A}"/>
              </a:ext>
            </a:extLst>
          </p:cNvPr>
          <p:cNvSpPr txBox="1"/>
          <p:nvPr/>
        </p:nvSpPr>
        <p:spPr>
          <a:xfrm>
            <a:off x="216000" y="50247"/>
            <a:ext cx="8872248" cy="412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1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</a:t>
            </a:r>
            <a:r>
              <a:rPr lang="fr-BE" altLang="fr-FR" sz="14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macroéconomiques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grands principes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77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3FAB885F-F0E9-CC40-BAB9-3D60C16282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18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C05AB8FC-BE9A-9B4E-94DB-9AFCABC4150A}"/>
              </a:ext>
            </a:extLst>
          </p:cNvPr>
          <p:cNvSpPr txBox="1"/>
          <p:nvPr/>
        </p:nvSpPr>
        <p:spPr>
          <a:xfrm>
            <a:off x="216000" y="50247"/>
            <a:ext cx="8872248" cy="412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1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</a:t>
            </a:r>
            <a:r>
              <a:rPr lang="fr-BE" altLang="fr-FR" sz="14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macroéconomiques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grands principes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C182B00-358E-CD4C-849C-32C17947A2A6}"/>
              </a:ext>
            </a:extLst>
          </p:cNvPr>
          <p:cNvSpPr/>
          <p:nvPr/>
        </p:nvSpPr>
        <p:spPr>
          <a:xfrm>
            <a:off x="7494" y="574236"/>
            <a:ext cx="9143999" cy="62021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A7AF4E45-CA33-014B-A1CB-3CD523864FC4}"/>
              </a:ext>
            </a:extLst>
          </p:cNvPr>
          <p:cNvSpPr txBox="1">
            <a:spLocks/>
          </p:cNvSpPr>
          <p:nvPr/>
        </p:nvSpPr>
        <p:spPr>
          <a:xfrm>
            <a:off x="216000" y="627330"/>
            <a:ext cx="8872248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28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D’une approche macro des bénéfices…</a:t>
            </a:r>
            <a:endParaRPr lang="fr-FR" sz="2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Consommation des bâtiments, bouquet énergétique et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dépendance à des sources d’approvisionnement extérieures</a:t>
            </a:r>
            <a:r>
              <a:rPr lang="fr-FR" sz="17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à l’UE.</a:t>
            </a:r>
            <a:endParaRPr lang="fr-FR" sz="17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Green Deal européen :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 </a:t>
            </a:r>
            <a:r>
              <a:rPr lang="fr-FR" sz="1700" b="1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’essentiel des économies [d’énergie] devrait venir des bâtiments »</a:t>
            </a:r>
            <a:r>
              <a:rPr lang="fr-FR" sz="17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(étude d’impact de la Commission).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b="1" spc="-5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 de relance</a:t>
            </a:r>
            <a:r>
              <a:rPr lang="fr-FR" sz="1700" spc="-5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Stimulus du secteur de la construction/stimulus économique.</a:t>
            </a:r>
          </a:p>
          <a:p>
            <a:pPr marL="0" indent="0" defTabSz="721800" fontAlgn="base">
              <a:lnSpc>
                <a:spcPts val="24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Vague de rénovations 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fr-FR" sz="1700" dirty="0" err="1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décarbonation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des bâtiments, création d’emplois, amélioration de la qualité de vie. </a:t>
            </a: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D’ici 2030, </a:t>
            </a:r>
            <a:r>
              <a:rPr lang="fr-FR" sz="17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possibilité de 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créer 160 000 emplois verts en Europe dans le secteur de la construction,</a:t>
            </a:r>
            <a:r>
              <a:rPr lang="fr-FR" sz="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fr-FR" sz="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Exemple passé :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Irlande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711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C05AB8FC-BE9A-9B4E-94DB-9AFCABC4150A}"/>
              </a:ext>
            </a:extLst>
          </p:cNvPr>
          <p:cNvSpPr txBox="1"/>
          <p:nvPr/>
        </p:nvSpPr>
        <p:spPr>
          <a:xfrm>
            <a:off x="216000" y="50247"/>
            <a:ext cx="8872248" cy="412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1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</a:t>
            </a:r>
            <a:r>
              <a:rPr lang="fr-BE" altLang="fr-FR" sz="14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macroéconomiques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grands principes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55E98FEE-F91A-0046-ACB8-0D387DE1A99B}"/>
              </a:ext>
            </a:extLst>
          </p:cNvPr>
          <p:cNvSpPr/>
          <p:nvPr/>
        </p:nvSpPr>
        <p:spPr>
          <a:xfrm>
            <a:off x="7494" y="574236"/>
            <a:ext cx="9143999" cy="62021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Sous-titre 2">
            <a:extLst>
              <a:ext uri="{FF2B5EF4-FFF2-40B4-BE49-F238E27FC236}">
                <a16:creationId xmlns="" xmlns:a16="http://schemas.microsoft.com/office/drawing/2014/main" id="{0409B7C7-3AEB-B34F-B23E-C1716EFEEF7C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3000"/>
              </a:spcAft>
              <a:buClr>
                <a:srgbClr val="3AAA35"/>
              </a:buClr>
              <a:buSzPct val="100000"/>
              <a:buNone/>
            </a:pPr>
            <a:r>
              <a:rPr lang="fr-FR" sz="28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…à la </a:t>
            </a:r>
            <a:r>
              <a:rPr lang="fr-FR" sz="28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distribution </a:t>
            </a:r>
            <a:r>
              <a:rPr lang="fr-FR" sz="28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ces bénéfices</a:t>
            </a: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 laisser personne de côté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avec le Green Deal : Vague de rénovations et Mécanisme de transition juste.</a:t>
            </a: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Aspect </a:t>
            </a:r>
            <a:r>
              <a:rPr lang="fr-FR" sz="1700" b="1" dirty="0" err="1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redistributif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des politiques contre le changement climatique : qu’en est-il du soutien à l’efficacité énergétique dans le bâtiment ?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Etude en cours à l’AEE (publication dans les prochaines semaines).</a:t>
            </a:r>
            <a:r>
              <a:rPr lang="fr-FR" sz="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fr-FR" sz="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Fort potentiel pour des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politiques progressives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845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C05AB8FC-BE9A-9B4E-94DB-9AFCABC4150A}"/>
              </a:ext>
            </a:extLst>
          </p:cNvPr>
          <p:cNvSpPr txBox="1"/>
          <p:nvPr/>
        </p:nvSpPr>
        <p:spPr>
          <a:xfrm>
            <a:off x="216000" y="50247"/>
            <a:ext cx="8872248" cy="412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1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</a:t>
            </a:r>
            <a:r>
              <a:rPr lang="fr-BE" altLang="fr-FR" sz="14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macroéconomiques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grands principes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A744D9C-63E4-784F-8CF3-8386261CBD19}"/>
              </a:ext>
            </a:extLst>
          </p:cNvPr>
          <p:cNvSpPr/>
          <p:nvPr/>
        </p:nvSpPr>
        <p:spPr>
          <a:xfrm>
            <a:off x="7494" y="574236"/>
            <a:ext cx="9143999" cy="62021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0D6279B9-70BC-CC43-A4F0-86F0E256B6F9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28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…et à leurs dimensions non-monétaires</a:t>
            </a:r>
            <a:endParaRPr lang="fr-FR" sz="28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3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Economies sur les factures sur le moyen-long terme par l’amélioration de la performance énergétique.</a:t>
            </a:r>
            <a:r>
              <a:rPr lang="fr-FR" sz="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fr-FR" sz="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3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Potentiel d’effets progressifs sur les revenus : part des dépenses énergétiques dans le budget d’un foyer modeste supérieure à celle d’un foyer aisé.  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3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non-monétaires :</a:t>
            </a:r>
            <a:endParaRPr lang="fr-FR" sz="17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3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Santé : baisse de la mortalité, amélioration des facultés respiratoires et cardiovasculaires, symptômes réduits pour arthrite, rhumatismes et allergies.</a:t>
            </a:r>
            <a:endParaRPr lang="fr-FR" sz="800" spc="-3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3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Amélioration du confort de vie. 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3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spécifiques aux ménages les plus modestes et à certains groupes sociaux.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75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C05AB8FC-BE9A-9B4E-94DB-9AFCABC4150A}"/>
              </a:ext>
            </a:extLst>
          </p:cNvPr>
          <p:cNvSpPr txBox="1"/>
          <p:nvPr/>
        </p:nvSpPr>
        <p:spPr>
          <a:xfrm>
            <a:off x="216000" y="50247"/>
            <a:ext cx="8872248" cy="412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1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</a:t>
            </a:r>
            <a:r>
              <a:rPr lang="fr-BE" altLang="fr-FR" sz="14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macroéconomiques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grands principes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BFAD0A5-BAF7-BC40-BF41-BBCB486F23B6}"/>
              </a:ext>
            </a:extLst>
          </p:cNvPr>
          <p:cNvSpPr/>
          <p:nvPr/>
        </p:nvSpPr>
        <p:spPr>
          <a:xfrm>
            <a:off x="7494" y="574236"/>
            <a:ext cx="9143999" cy="62021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1F37DD45-9DE4-8F42-B64C-CB16F8F3D52D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28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Sous certaines </a:t>
            </a:r>
            <a:r>
              <a:rPr lang="fr-FR" sz="28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conditions</a:t>
            </a:r>
          </a:p>
          <a:p>
            <a:pPr marL="0" indent="0" defTabSz="721800" fontAlgn="base">
              <a:lnSpc>
                <a:spcPts val="23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politiques d’efficacité énergétique </a:t>
            </a:r>
            <a:r>
              <a:rPr lang="fr-FR" sz="170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dans le bâtiment doivent 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inclure 2 éléments pour libérer leur potentiel de progressivité :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3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</a:t>
            </a:r>
            <a:r>
              <a:rPr lang="fr-FR" sz="1700" b="1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volume d’aides ajusté </a:t>
            </a:r>
            <a:r>
              <a:rPr lang="fr-FR" sz="17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fonction du revenu, </a:t>
            </a:r>
            <a:endParaRPr lang="fr-FR" sz="1700" spc="-3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3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accès facile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à ces aides. 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3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Rénovations profondes </a:t>
            </a:r>
            <a:r>
              <a:rPr lang="fr-FR" sz="1700" dirty="0" smtClean="0">
                <a:solidFill>
                  <a:srgbClr val="3B4093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Réduction de la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précarité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de la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dépendance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énergétiques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l’exposition aux coûts de l’énergie.</a:t>
            </a:r>
          </a:p>
          <a:p>
            <a:pPr marL="0" indent="0" defTabSz="721800" fontAlgn="base">
              <a:lnSpc>
                <a:spcPts val="23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Points de vigilance :</a:t>
            </a:r>
          </a:p>
          <a:p>
            <a:pPr marL="268288" indent="-268288" defTabSz="721800" fontAlgn="base">
              <a:lnSpc>
                <a:spcPts val="23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Exclusion </a:t>
            </a:r>
            <a:r>
              <a:rPr lang="fr-FR" sz="1700" spc="-3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après </a:t>
            </a:r>
            <a:r>
              <a:rPr lang="fr-FR" sz="17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rénovation des catégories à faibles revenus (ex. les locataires) </a:t>
            </a:r>
            <a:endParaRPr lang="fr-FR" sz="1700" spc="-3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3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Effet rebond pour les faibles revenus</a:t>
            </a:r>
            <a:endParaRPr lang="fr-FR" sz="1700" spc="-3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3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Isolation excessive/aspects sanitaires 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169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C05AB8FC-BE9A-9B4E-94DB-9AFCABC4150A}"/>
              </a:ext>
            </a:extLst>
          </p:cNvPr>
          <p:cNvSpPr txBox="1"/>
          <p:nvPr/>
        </p:nvSpPr>
        <p:spPr>
          <a:xfrm>
            <a:off x="216000" y="50247"/>
            <a:ext cx="8872248" cy="412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1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</a:t>
            </a:r>
            <a:r>
              <a:rPr lang="fr-BE" altLang="fr-FR" sz="14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macroéconomiques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grands principes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78D80F7D-4B4D-CF4A-A389-61D6F73412C3}"/>
              </a:ext>
            </a:extLst>
          </p:cNvPr>
          <p:cNvSpPr/>
          <p:nvPr/>
        </p:nvSpPr>
        <p:spPr>
          <a:xfrm>
            <a:off x="7494" y="574236"/>
            <a:ext cx="9143999" cy="62021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5E9764A1-7281-5346-B5D4-E2B4406C2756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28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retenir</a:t>
            </a:r>
          </a:p>
          <a:p>
            <a:pPr marL="0" indent="0" defTabSz="721800" fontAlgn="base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preuves toujours plus nombreuses des bénéfices socio-économiques (santé, bien-être…) de l’investissement dans l’efficacité énergétique.</a:t>
            </a:r>
          </a:p>
          <a:p>
            <a:pPr marL="0" indent="0" defTabSz="721800" fontAlgn="base">
              <a:lnSpc>
                <a:spcPts val="24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Bien conçues, les politiques de soutien à l’investissement dans l’efficacité énergétique permettent : </a:t>
            </a: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D’obtenir un </a:t>
            </a:r>
            <a:r>
              <a:rPr lang="fr-FR" sz="1700" b="1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effet progressif</a:t>
            </a:r>
            <a:r>
              <a:rPr lang="fr-FR" sz="17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selon les revenus,</a:t>
            </a: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7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</a:t>
            </a:r>
            <a:r>
              <a:rPr lang="fr-FR" sz="1700" b="1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réduire les inégalités</a:t>
            </a:r>
            <a:r>
              <a:rPr lang="fr-FR" sz="1700" spc="-3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face au risque environnemental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0" indent="0" defTabSz="721800" fontAlgn="base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Quantifier les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non-monétaires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l’EE dans les bâtiments.  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Répondre à la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précarité énergétique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est essentiel.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366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3FAB885F-F0E9-CC40-BAB9-3D60C16282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24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C05AB8FC-BE9A-9B4E-94DB-9AFCABC4150A}"/>
              </a:ext>
            </a:extLst>
          </p:cNvPr>
          <p:cNvSpPr txBox="1"/>
          <p:nvPr/>
        </p:nvSpPr>
        <p:spPr>
          <a:xfrm>
            <a:off x="216000" y="50247"/>
            <a:ext cx="8872248" cy="412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1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</a:t>
            </a:r>
            <a:r>
              <a:rPr lang="fr-BE" altLang="fr-FR" sz="14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macroéconomiques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grands principes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683DB86-7807-C34C-8E0A-3D097AB22EEA}"/>
              </a:ext>
            </a:extLst>
          </p:cNvPr>
          <p:cNvSpPr/>
          <p:nvPr/>
        </p:nvSpPr>
        <p:spPr>
          <a:xfrm>
            <a:off x="7494" y="574236"/>
            <a:ext cx="9143999" cy="984741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8F8D58D9-8FEB-DB46-8C34-E7E30E496C07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3000"/>
              </a:spcAft>
              <a:buClr>
                <a:srgbClr val="3AAA35"/>
              </a:buClr>
              <a:buSzPct val="100000"/>
              <a:buNone/>
            </a:pP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Objectifs et calendrier de la Vague de rénovations non alignés avec l’accord de Paris sur le climat</a:t>
            </a:r>
            <a:endParaRPr lang="fr-FR" sz="24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D9E117A-3B7D-7245-9A68-A380A31466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5999" y="1758981"/>
            <a:ext cx="8737970" cy="268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51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C05AB8FC-BE9A-9B4E-94DB-9AFCABC4150A}"/>
              </a:ext>
            </a:extLst>
          </p:cNvPr>
          <p:cNvSpPr txBox="1"/>
          <p:nvPr/>
        </p:nvSpPr>
        <p:spPr>
          <a:xfrm>
            <a:off x="216000" y="50247"/>
            <a:ext cx="8872248" cy="412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1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Bénéfices </a:t>
            </a:r>
            <a:r>
              <a:rPr lang="fr-BE" altLang="fr-FR" sz="14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macroéconomiques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grands principes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1D7C2F0-9560-6F4F-BE3B-7F99F6CA1B69}"/>
              </a:ext>
            </a:extLst>
          </p:cNvPr>
          <p:cNvSpPr/>
          <p:nvPr/>
        </p:nvSpPr>
        <p:spPr>
          <a:xfrm>
            <a:off x="7494" y="574236"/>
            <a:ext cx="9143999" cy="846769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7D730554-8EFE-7C48-8012-5CF75EB9772E}"/>
              </a:ext>
            </a:extLst>
          </p:cNvPr>
          <p:cNvSpPr txBox="1">
            <a:spLocks/>
          </p:cNvSpPr>
          <p:nvPr/>
        </p:nvSpPr>
        <p:spPr>
          <a:xfrm>
            <a:off x="216000" y="60221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spcAft>
                <a:spcPts val="3000"/>
              </a:spcAft>
              <a:buClr>
                <a:srgbClr val="3AAA35"/>
              </a:buClr>
              <a:buSzPct val="100000"/>
              <a:buNone/>
            </a:pPr>
            <a:r>
              <a:rPr lang="fr-FR" sz="20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Nécessité d’appliquer un modèle Airbus pour réaliser une rénovation 0 émissions/0 énergie obligatoire et en une fois</a:t>
            </a:r>
            <a:endParaRPr lang="fr-FR" sz="20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1FB9B611-BF5D-CD45-B9B2-3DF619647D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5999" y="1758981"/>
            <a:ext cx="8737970" cy="268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40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3FAB885F-F0E9-CC40-BAB9-3D60C16282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30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65E80EF-D760-E347-8767-6E666A0ABCB6}"/>
              </a:ext>
            </a:extLst>
          </p:cNvPr>
          <p:cNvSpPr/>
          <p:nvPr/>
        </p:nvSpPr>
        <p:spPr>
          <a:xfrm>
            <a:off x="7494" y="574236"/>
            <a:ext cx="9143999" cy="984741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Sous-titre 2">
            <a:extLst>
              <a:ext uri="{FF2B5EF4-FFF2-40B4-BE49-F238E27FC236}">
                <a16:creationId xmlns="" xmlns:a16="http://schemas.microsoft.com/office/drawing/2014/main" id="{8F0E10F0-094A-4C4C-BE4A-1DF951126B49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3000"/>
              </a:spcAft>
              <a:buClr>
                <a:srgbClr val="3AAA35"/>
              </a:buClr>
              <a:buSzPct val="100000"/>
              <a:buNone/>
            </a:pP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¾ des bâtiments ont été construits avant l’existence de normes de performance énergétique</a:t>
            </a:r>
            <a:endParaRPr lang="fr-FR" sz="24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</a:t>
            </a:r>
            <a:r>
              <a:rPr lang="fr-FR" sz="20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ague de rénovations de l’UE vise la rénovation énergétique de 35 millions de bâtiments au cours de cette décennie :</a:t>
            </a: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900 Mds€ d’investissement total estimé,</a:t>
            </a: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Doublement du taux de rénovation, actuellement autour de 1% par an.</a:t>
            </a:r>
            <a:endParaRPr lang="fr-FR" sz="20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757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92B4BF6-9B75-0A41-BC1D-07BC569499D6}"/>
              </a:ext>
            </a:extLst>
          </p:cNvPr>
          <p:cNvSpPr/>
          <p:nvPr/>
        </p:nvSpPr>
        <p:spPr>
          <a:xfrm>
            <a:off x="7494" y="574236"/>
            <a:ext cx="9143999" cy="62497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00CAA9C3-4D58-7A4A-9B15-CC8E2E0188E6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2400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Etape 1 : </a:t>
            </a:r>
            <a:r>
              <a:rPr lang="fr-FR" sz="24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Identification </a:t>
            </a: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cibles </a:t>
            </a:r>
            <a:endParaRPr lang="fr-FR" sz="24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20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Combinaison de 2 facteurs : </a:t>
            </a:r>
            <a:endParaRPr lang="fr-FR" sz="20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Etat du bâtiment,</a:t>
            </a:r>
            <a:endParaRPr lang="fr-FR" sz="20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Eligibilité des occupants aux aides et aux financements(subventions, prêts et/ou exemptions fiscales).</a:t>
            </a:r>
            <a:endParaRPr lang="fr-FR" sz="20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800" b="1" i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// </a:t>
            </a:r>
            <a:r>
              <a:rPr lang="fr-FR" sz="1800" b="1" i="1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CEE sont une réponse partielle à ce manque de données </a:t>
            </a:r>
            <a:r>
              <a:rPr lang="fr-FR" sz="1800" b="1" i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//</a:t>
            </a: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20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Populations vulnérables :</a:t>
            </a:r>
            <a:endParaRPr lang="fr-FR" sz="20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Précaires énergétiques et communautés en transition à identifier au travers de critères d’éligibilité aux subventions transparents.</a:t>
            </a:r>
            <a:endParaRPr lang="fr-FR" sz="20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038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8B6C387-2DBB-FB46-83BC-20823D1B5E6E}"/>
              </a:ext>
            </a:extLst>
          </p:cNvPr>
          <p:cNvSpPr/>
          <p:nvPr/>
        </p:nvSpPr>
        <p:spPr>
          <a:xfrm>
            <a:off x="7494" y="574236"/>
            <a:ext cx="9143999" cy="62497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AA4AC3AF-097A-204A-9D75-FB013B7F3FF5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2400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Etape 2 : </a:t>
            </a: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</a:t>
            </a:r>
            <a:endParaRPr lang="fr-FR" sz="24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7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Réseau d’agents et de collaborateurs de confiance :</a:t>
            </a:r>
            <a:endParaRPr lang="fr-FR" sz="18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7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Identifie les projets de rénovation répondant aux critères, 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7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Effectue le travail et fournit les informations nécessaires pour obtention du package de financements mixtes. 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7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b="1" i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// On estime </a:t>
            </a:r>
            <a:r>
              <a:rPr lang="fr-FR" sz="1700" b="1" i="1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valeur des bâtiments résidentiels à 17 </a:t>
            </a:r>
            <a:r>
              <a:rPr lang="fr-FR" sz="1700" b="1" i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trillions€ //</a:t>
            </a:r>
          </a:p>
          <a:p>
            <a:pPr marL="0" indent="0" defTabSz="721800" fontAlgn="base">
              <a:lnSpc>
                <a:spcPts val="27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 trillions€ de prêts immobiliers : </a:t>
            </a:r>
            <a:endParaRPr lang="fr-FR" sz="18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7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trillions€ de capital immobilier restants sur lesquels les propriétaires peuvent emprunter pour conduire une rénovation profonde,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7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Capital immobilier converti en économies d’énergie et emplois locaux.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083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6107AC8C-075C-9248-AAB6-6AE84DA4668A}"/>
              </a:ext>
            </a:extLst>
          </p:cNvPr>
          <p:cNvSpPr/>
          <p:nvPr/>
        </p:nvSpPr>
        <p:spPr>
          <a:xfrm>
            <a:off x="7494" y="574236"/>
            <a:ext cx="9143999" cy="62497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79A4A091-03F6-C042-A83D-C293383A2F43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2400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Etape 3 : </a:t>
            </a: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Exécution</a:t>
            </a:r>
            <a:endParaRPr lang="fr-FR" sz="24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4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800" b="1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35 </a:t>
            </a: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millions de bâtiments à rénover :</a:t>
            </a:r>
            <a:endParaRPr lang="fr-FR" sz="18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Vague de rénovations nécessitera 350 000 chefs de projet accrédités sur 10 ans, 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Coût unitaire estimé d’une rénovation : 25k€  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7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b="1" i="1" spc="-3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// </a:t>
            </a:r>
            <a:r>
              <a:rPr lang="fr-FR" sz="1700" b="1" i="1" spc="-3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 millions d’ouvriers dans le bâtiment et 9</a:t>
            </a:r>
            <a:r>
              <a:rPr lang="fr-FR" sz="1700" b="1" i="1" spc="-3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 </a:t>
            </a:r>
            <a:r>
              <a:rPr lang="fr-FR" sz="1700" b="1" i="1" spc="-3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 PIB de l’UE </a:t>
            </a:r>
            <a:r>
              <a:rPr lang="fr-FR" sz="1700" b="1" i="1" spc="-3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//</a:t>
            </a:r>
          </a:p>
          <a:p>
            <a:pPr marL="0" indent="0" defTabSz="721800" fontAlgn="base">
              <a:lnSpc>
                <a:spcPts val="24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rénovations énergétiques réussies peuvent :</a:t>
            </a:r>
            <a:endParaRPr lang="fr-FR" sz="18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Aiguillonner la qualité,   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Stimuler l’innovation,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Accélérer l’adoption de technologies et de matériaux nouveaux et intelligents pour réduire le coût d’une rénovation.</a:t>
            </a: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fr-FR" sz="20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69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3FAB885F-F0E9-CC40-BAB9-3D60C16282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16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5C47880-2CDD-AF4C-ACE4-890EBC2F2DFF}"/>
              </a:ext>
            </a:extLst>
          </p:cNvPr>
          <p:cNvSpPr/>
          <p:nvPr/>
        </p:nvSpPr>
        <p:spPr>
          <a:xfrm>
            <a:off x="7494" y="574236"/>
            <a:ext cx="9143999" cy="877492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9CBF2B3D-007E-884A-9D9C-73E44F7DC0A2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</a:pP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Efficacité énergétique : construction et rénovation</a:t>
            </a: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1800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Résumé</a:t>
            </a:r>
          </a:p>
          <a:p>
            <a:pPr marL="0" indent="0" defTabSz="721800" fontAlgn="base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programmes promotionnels </a:t>
            </a:r>
            <a:r>
              <a:rPr lang="fr-FR" sz="1800" b="1" dirty="0" err="1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KfW</a:t>
            </a: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pour les constructions et rénovations énergétiques performantes :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 phare national 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lancé en 2006 : 180 Mds€ de financements depuis sa création.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Combinaison de </a:t>
            </a: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prêts et subventions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fr-FR" sz="18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Même logique proposée à </a:t>
            </a: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tous les types de bâtiments.</a:t>
            </a: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Dépasser les obligations légales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pour justifier un soutien public.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Plus l’ambition est grande, plus le soutien est important.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604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DB1342B-F25F-E846-B4B4-C78C3CF69D66}"/>
              </a:ext>
            </a:extLst>
          </p:cNvPr>
          <p:cNvSpPr/>
          <p:nvPr/>
        </p:nvSpPr>
        <p:spPr>
          <a:xfrm>
            <a:off x="7494" y="574236"/>
            <a:ext cx="9143999" cy="877492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E773933C-5112-4A47-B8EC-52D502764667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</a:pPr>
            <a:r>
              <a:rPr lang="fr-FR" sz="24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Efficacité énergétique : construction et rénovation</a:t>
            </a: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1800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Résumé</a:t>
            </a:r>
            <a:endParaRPr lang="fr-FR" sz="1800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Etablissement de normes </a:t>
            </a:r>
            <a:r>
              <a:rPr lang="fr-FR" sz="16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 maison efficacité »</a:t>
            </a: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fr-FR" sz="16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6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Confiance et compréhension </a:t>
            </a: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accrues</a:t>
            </a:r>
            <a:r>
              <a:rPr lang="fr-FR" sz="16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 impliquant un expert en </a:t>
            </a:r>
            <a:r>
              <a:rPr lang="fr-FR" sz="1600" b="1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é</a:t>
            </a:r>
            <a:r>
              <a:rPr lang="fr-FR" sz="16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nergie indépendant</a:t>
            </a: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sur le terrain </a:t>
            </a:r>
            <a:r>
              <a:rPr lang="fr-FR" sz="16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&gt; garantie de qualité.</a:t>
            </a:r>
            <a:endParaRPr lang="fr-FR" sz="16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6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Mécanisme de rétrocession</a:t>
            </a: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assurant un large canal de diffusion (banques commerciales, de dépôt et compagnies d’assurance).</a:t>
            </a:r>
            <a:endParaRPr lang="fr-FR" sz="16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Favorise la pénétration de technologies et de normes avancées sur </a:t>
            </a:r>
            <a:r>
              <a:rPr lang="fr-FR" sz="16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marché </a:t>
            </a:r>
            <a:r>
              <a:rPr lang="fr-FR" sz="16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(approche ouverte à la technologie)</a:t>
            </a: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fr-FR" sz="16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Création d’emplois (essentiellement PME locales).</a:t>
            </a:r>
            <a:endParaRPr lang="fr-FR" sz="16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594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798640A-CCAD-B449-86D2-02854F510885}"/>
              </a:ext>
            </a:extLst>
          </p:cNvPr>
          <p:cNvSpPr/>
          <p:nvPr/>
        </p:nvSpPr>
        <p:spPr>
          <a:xfrm>
            <a:off x="7494" y="574236"/>
            <a:ext cx="9143999" cy="877492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BAC82F61-E8FB-E943-ACAB-34CEAA5878A8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</a:pPr>
            <a:r>
              <a:rPr lang="fr-FR" sz="24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rôle de l’expert en énergie</a:t>
            </a:r>
            <a:endParaRPr lang="fr-FR" sz="24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spcAft>
                <a:spcPts val="1500"/>
              </a:spcAft>
              <a:buClr>
                <a:srgbClr val="3AAA35"/>
              </a:buClr>
              <a:buSzPct val="100000"/>
              <a:buNone/>
            </a:pPr>
            <a:r>
              <a:rPr lang="fr-FR" sz="1800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Soutien à l’investisseur et gestion de qualité</a:t>
            </a:r>
            <a:endParaRPr lang="fr-FR" sz="1800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4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Intervention obligatoire d’un expert en énergie indépendant, de la demande à la validation. </a:t>
            </a:r>
          </a:p>
          <a:p>
            <a:pPr marL="0" indent="0" defTabSz="721800" fontAlgn="base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4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Depuis 2012 (résidentiel), à partir de juillet 2021 pour tous les types de bâtiments : </a:t>
            </a:r>
            <a:endParaRPr lang="fr-FR" sz="14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4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Orientation, soutien et confort pour l’investisseur,</a:t>
            </a:r>
          </a:p>
          <a:p>
            <a:pPr marL="268288" indent="-268288" defTabSz="721800" fontAlgn="base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4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Haut degré de qualité et de fiabilité concernant le niveau de performance énergétique obtenu, usage ciblé des fonds publics,  </a:t>
            </a:r>
            <a:endParaRPr lang="fr-FR" sz="14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4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Critères d’adhésion </a:t>
            </a:r>
            <a:r>
              <a:rPr lang="fr-FR" sz="14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 groupe d’experts établi</a:t>
            </a:r>
            <a:r>
              <a:rPr lang="fr-FR" sz="14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4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</a:t>
            </a:r>
            <a:r>
              <a:rPr lang="fr-FR" sz="14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4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2012 (</a:t>
            </a:r>
            <a:r>
              <a:rPr lang="fr-FR" sz="1400" dirty="0" err="1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KfW</a:t>
            </a:r>
            <a:r>
              <a:rPr lang="fr-FR" sz="14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fr-FR" sz="1400" dirty="0" err="1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fr-FR" sz="1400" dirty="0" err="1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ena</a:t>
            </a:r>
            <a:r>
              <a:rPr lang="fr-FR" sz="14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fr-FR" sz="1400" dirty="0" err="1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BMWi</a:t>
            </a:r>
            <a:r>
              <a:rPr lang="fr-FR" sz="14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et piloté par l’Agence allemande de l’énergie (</a:t>
            </a:r>
            <a:r>
              <a:rPr lang="fr-FR" sz="1400" dirty="0" err="1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fr-FR" sz="1400" dirty="0" err="1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ena</a:t>
            </a:r>
            <a:r>
              <a:rPr lang="fr-FR" sz="14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- </a:t>
            </a:r>
            <a:r>
              <a:rPr lang="fr-FR" sz="1400" dirty="0" err="1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www.energie-</a:t>
            </a:r>
            <a:r>
              <a:rPr lang="fr-FR" sz="1400" dirty="0" err="1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effizienz-experten.de</a:t>
            </a:r>
            <a:r>
              <a:rPr lang="fr-FR" sz="14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7685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8167851-3DBE-A14F-BD80-50F9135F1818}"/>
              </a:ext>
            </a:extLst>
          </p:cNvPr>
          <p:cNvSpPr/>
          <p:nvPr/>
        </p:nvSpPr>
        <p:spPr>
          <a:xfrm>
            <a:off x="7494" y="574236"/>
            <a:ext cx="9143999" cy="877492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496A2731-6961-974F-9701-4285CE71F01C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</a:pPr>
            <a:r>
              <a:rPr lang="fr-FR" sz="24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rôle de l’expert en énergie</a:t>
            </a:r>
            <a:endParaRPr lang="fr-FR" sz="24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spcAft>
                <a:spcPts val="1500"/>
              </a:spcAft>
              <a:buClr>
                <a:srgbClr val="3AAA35"/>
              </a:buClr>
              <a:buSzPct val="100000"/>
              <a:buNone/>
            </a:pPr>
            <a:r>
              <a:rPr lang="fr-FR" sz="1800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Soutien à l’investisseur et gestion de qualité</a:t>
            </a:r>
          </a:p>
          <a:p>
            <a:pPr marL="0" indent="0" defTabSz="721800" fontAlgn="base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spc="-7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Env. 13 000 </a:t>
            </a:r>
            <a:r>
              <a:rPr lang="fr-FR" sz="1700" spc="-7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experts </a:t>
            </a:r>
            <a:r>
              <a:rPr lang="fr-FR" sz="1700" spc="-7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chargés de mettre en œuvre les programmes promotionnels. </a:t>
            </a:r>
            <a:endParaRPr lang="fr-FR" sz="1700" spc="-7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site Internet permet de rechercher des experts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7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 région et spécialité 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(bâtiments résidentiels, non résidentiels, mesures uniques).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 être répertorié, il faut justifier de son expérience professionnelle et de sa qualité (minimum : droit de délivrer des certificats de performance énergétique). 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Obligation de réinscription tous les 3 ans ; </a:t>
            </a:r>
            <a:r>
              <a:rPr lang="fr-FR" sz="17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catalogue </a:t>
            </a: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obligations de formation professionnelle. </a:t>
            </a:r>
            <a:endParaRPr lang="fr-FR" sz="17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7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: subvention disponible pour couvrir les frais (jusqu’à 50</a:t>
            </a:r>
            <a:r>
              <a:rPr lang="fr-FR" sz="17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%).</a:t>
            </a:r>
          </a:p>
        </p:txBody>
      </p:sp>
    </p:spTree>
    <p:extLst>
      <p:ext uri="{BB962C8B-B14F-4D97-AF65-F5344CB8AC3E}">
        <p14:creationId xmlns:p14="http://schemas.microsoft.com/office/powerpoint/2010/main" val="3973965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3FAB885F-F0E9-CC40-BAB9-3D60C16282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40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5BC09FE-AE7C-2842-9332-E45D4E5C41FC}"/>
              </a:ext>
            </a:extLst>
          </p:cNvPr>
          <p:cNvSpPr/>
          <p:nvPr/>
        </p:nvSpPr>
        <p:spPr>
          <a:xfrm>
            <a:off x="7494" y="574236"/>
            <a:ext cx="9143999" cy="62497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67700271-507D-DE43-80D8-B01CD40DF0D1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rénovation est locale</a:t>
            </a:r>
            <a:endParaRPr lang="fr-FR" sz="24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8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illes et régions en première ligne pour stimuler la </a:t>
            </a:r>
            <a:r>
              <a:rPr lang="fr-FR" sz="18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ague de rénovations 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800"/>
              </a:lnSpc>
              <a:spcBef>
                <a:spcPts val="100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soutien </a:t>
            </a:r>
            <a:r>
              <a:rPr lang="fr-FR" sz="1800" b="1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national </a:t>
            </a: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fort est essentiel :</a:t>
            </a:r>
            <a:endParaRPr lang="fr-FR" sz="18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Obligations de performances minimales,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Incitations fiscales,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Aides à la rénovation et à l’assistance technique,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8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Prévention </a:t>
            </a:r>
            <a:r>
              <a:rPr lang="fr-FR" sz="18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 distorsions de marché dues aux subventions.</a:t>
            </a:r>
            <a:endParaRPr lang="fr-FR" sz="18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800"/>
              </a:lnSpc>
              <a:spcBef>
                <a:spcPts val="100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8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Vague de rénovations implique une action massive. Le secteur public ne peut pas y arriver seul !</a:t>
            </a:r>
            <a:endParaRPr lang="fr-FR" sz="18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8278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48ABB78-29E3-2B44-9074-82A84A4E279C}"/>
              </a:ext>
            </a:extLst>
          </p:cNvPr>
          <p:cNvSpPr/>
          <p:nvPr/>
        </p:nvSpPr>
        <p:spPr>
          <a:xfrm>
            <a:off x="7494" y="574236"/>
            <a:ext cx="9143999" cy="62497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97317221-1C4D-9D4A-9ACB-6A2C0CEFD6C0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rénovation est une entreprise </a:t>
            </a:r>
            <a:r>
              <a:rPr lang="fr-FR" sz="24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public-</a:t>
            </a: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privé</a:t>
            </a: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Nous devons attirer des acteurs privés pour développer des programmes de rénovation efficaces et économiquement viables et arriver à échelle.  </a:t>
            </a: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partenariat public-privé efficace combine le leadership et les ressources du secteur public à l’expertise </a:t>
            </a:r>
            <a:r>
              <a:rPr lang="fr-FR" sz="18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 secteur </a:t>
            </a: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privé en matière de génération de demande, de technologies et de financements.</a:t>
            </a: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18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PPP peut engendrer un écosystème de professionnels des services énergétiques et créer des emplois locaux. </a:t>
            </a:r>
            <a:endParaRPr lang="fr-FR" sz="18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86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B12AE33-AD25-F644-A85D-9ACBBDE316F5}"/>
              </a:ext>
            </a:extLst>
          </p:cNvPr>
          <p:cNvSpPr/>
          <p:nvPr/>
        </p:nvSpPr>
        <p:spPr>
          <a:xfrm>
            <a:off x="7494" y="574236"/>
            <a:ext cx="9143999" cy="62497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C59C86F2-D7DD-D248-A65A-CDDB655453E5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</a:pP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Financer la Vague de rénovations</a:t>
            </a:r>
            <a:endParaRPr lang="fr-FR" sz="24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600"/>
              </a:lnSpc>
              <a:spcBef>
                <a:spcPts val="100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Déficit d’investissement de 325 Mds€/an, dont environ 250 </a:t>
            </a:r>
            <a:r>
              <a:rPr lang="fr-FR" sz="16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Mds€ </a:t>
            </a: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 le secteur résidentiel.</a:t>
            </a:r>
            <a:endParaRPr lang="fr-FR" sz="16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600"/>
              </a:lnSpc>
              <a:spcBef>
                <a:spcPts val="100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600" b="1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L’argent public a un rôle à jouer dans :</a:t>
            </a:r>
            <a:endParaRPr lang="fr-FR" sz="16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Assistance technique,</a:t>
            </a:r>
            <a:endParaRPr lang="fr-FR" sz="16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Instruments de rehaussement de crédit pour attirer les capitaux privés,</a:t>
            </a:r>
            <a:endParaRPr lang="fr-FR" sz="16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Bonification </a:t>
            </a:r>
            <a:r>
              <a:rPr lang="fr-FR" sz="16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 taux d’intérêt,</a:t>
            </a:r>
            <a:endParaRPr lang="fr-FR" sz="16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68288" indent="-268288" defTabSz="721800" fontAlgn="base">
              <a:lnSpc>
                <a:spcPts val="2600"/>
              </a:lnSpc>
              <a:spcBef>
                <a:spcPts val="0"/>
              </a:spcBef>
              <a:buClr>
                <a:srgbClr val="3AAA35"/>
              </a:buClr>
              <a:buSzPct val="100000"/>
              <a:buFont typeface="Al Tarikh Regular" pitchFamily="2" charset="-78"/>
              <a:buChar char="●"/>
              <a:tabLst/>
            </a:pPr>
            <a:r>
              <a:rPr lang="fr-FR" sz="16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Subventions pour les groupes vulnérables.</a:t>
            </a:r>
            <a:endParaRPr lang="fr-FR" sz="160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600"/>
              </a:lnSpc>
              <a:spcBef>
                <a:spcPts val="1000"/>
              </a:spcBef>
              <a:buClr>
                <a:srgbClr val="3AAA35"/>
              </a:buClr>
              <a:buSzPct val="100000"/>
              <a:buNone/>
              <a:tabLst/>
            </a:pPr>
            <a:r>
              <a:rPr lang="fr-FR" sz="1600" spc="-4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schémas de financements innovants sont essentiels pour atteindre les objectifs 2030. Les </a:t>
            </a:r>
            <a:r>
              <a:rPr lang="fr-FR" sz="1600" b="1" spc="-4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prêts attachés à la pierre</a:t>
            </a:r>
            <a:r>
              <a:rPr lang="fr-FR" sz="1600" spc="-4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peuvent libérer les dépenses privées.  </a:t>
            </a:r>
            <a:endParaRPr lang="fr-FR" sz="1600" spc="-40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848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25D915-8DDF-A44B-9571-2FE8D682D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01600">
            <a:solidFill>
              <a:srgbClr val="3B4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BFB9AD16-3F44-A747-8D0F-4296DCE625C1}"/>
              </a:ext>
            </a:extLst>
          </p:cNvPr>
          <p:cNvCxnSpPr>
            <a:cxnSpLocks/>
          </p:cNvCxnSpPr>
          <p:nvPr/>
        </p:nvCxnSpPr>
        <p:spPr>
          <a:xfrm>
            <a:off x="211791" y="4674181"/>
            <a:ext cx="8720417" cy="0"/>
          </a:xfrm>
          <a:prstGeom prst="line">
            <a:avLst/>
          </a:prstGeom>
          <a:ln w="15875">
            <a:solidFill>
              <a:srgbClr val="364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02F6E84-9AEF-9946-8FC5-0BC86F23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6" y="4729714"/>
            <a:ext cx="755845" cy="329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9203C8A1-2F00-9049-A073-A091170A2A22}"/>
              </a:ext>
            </a:extLst>
          </p:cNvPr>
          <p:cNvSpPr txBox="1"/>
          <p:nvPr/>
        </p:nvSpPr>
        <p:spPr>
          <a:xfrm>
            <a:off x="216000" y="50400"/>
            <a:ext cx="8872248" cy="373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20"/>
              </a:lnSpc>
            </a:pPr>
            <a:r>
              <a:rPr lang="fr-BE" altLang="fr-FR" sz="1400" b="1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 2 : </a:t>
            </a:r>
            <a:r>
              <a:rPr lang="fr-BE" altLang="fr-FR" sz="1400" dirty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et opérationnalité</a:t>
            </a:r>
            <a:endParaRPr lang="en-US" altLang="fr-FR" sz="14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F4F2A54-D6DB-F546-90C3-56685085D541}"/>
              </a:ext>
            </a:extLst>
          </p:cNvPr>
          <p:cNvSpPr/>
          <p:nvPr/>
        </p:nvSpPr>
        <p:spPr>
          <a:xfrm>
            <a:off x="7494" y="574236"/>
            <a:ext cx="9143999" cy="624977"/>
          </a:xfrm>
          <a:prstGeom prst="rect">
            <a:avLst/>
          </a:prstGeom>
          <a:solidFill>
            <a:srgbClr val="3B4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="" xmlns:a16="http://schemas.microsoft.com/office/drawing/2014/main" id="{2EF98B7C-2E0B-5B45-BB0B-98949E471EE5}"/>
              </a:ext>
            </a:extLst>
          </p:cNvPr>
          <p:cNvSpPr txBox="1">
            <a:spLocks/>
          </p:cNvSpPr>
          <p:nvPr/>
        </p:nvSpPr>
        <p:spPr>
          <a:xfrm>
            <a:off x="216000" y="626400"/>
            <a:ext cx="8709286" cy="417912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1800" fontAlgn="base">
              <a:lnSpc>
                <a:spcPts val="3200"/>
              </a:lnSpc>
              <a:spcBef>
                <a:spcPts val="0"/>
              </a:spcBef>
              <a:spcAft>
                <a:spcPts val="2000"/>
              </a:spcAft>
              <a:buClr>
                <a:srgbClr val="3AAA35"/>
              </a:buClr>
              <a:buSzPct val="100000"/>
              <a:buNone/>
            </a:pPr>
            <a:r>
              <a:rPr lang="fr-FR" sz="24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artenariat public</a:t>
            </a:r>
            <a:r>
              <a:rPr lang="fr-FR" sz="24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privé </a:t>
            </a:r>
            <a:r>
              <a:rPr lang="fr-FR" sz="24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</a:t>
            </a:r>
            <a:r>
              <a:rPr lang="fr-FR" sz="2400" b="1" spc="-2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Espagne</a:t>
            </a:r>
            <a:endParaRPr lang="fr-FR" sz="2400" b="1" spc="-2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721800" fontAlgn="base">
              <a:lnSpc>
                <a:spcPts val="2800"/>
              </a:lnSpc>
              <a:spcBef>
                <a:spcPts val="0"/>
              </a:spcBef>
              <a:spcAft>
                <a:spcPts val="1000"/>
              </a:spcAft>
              <a:buClr>
                <a:srgbClr val="3AAA35"/>
              </a:buClr>
              <a:buSzPct val="100000"/>
              <a:buNone/>
              <a:tabLst/>
            </a:pP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Soutien technique </a:t>
            </a:r>
            <a:r>
              <a:rPr lang="fr-FR" sz="20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 </a:t>
            </a: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Financement abordable </a:t>
            </a:r>
            <a:r>
              <a:rPr lang="fr-FR" sz="20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 </a:t>
            </a: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Aides intelligentes </a:t>
            </a:r>
            <a:r>
              <a:rPr lang="fr-FR" sz="2000" dirty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 </a:t>
            </a:r>
            <a:r>
              <a:rPr lang="fr-FR" sz="2000" dirty="0" smtClean="0">
                <a:solidFill>
                  <a:srgbClr val="3B409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Confiance pour rénover </a:t>
            </a:r>
            <a:endParaRPr lang="fr-FR" sz="2000" b="1" dirty="0">
              <a:solidFill>
                <a:srgbClr val="3B409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7">
            <a:extLst>
              <a:ext uri="{FF2B5EF4-FFF2-40B4-BE49-F238E27FC236}">
                <a16:creationId xmlns="" xmlns:a16="http://schemas.microsoft.com/office/drawing/2014/main" id="{9EC04627-A0D3-864C-B731-D2C61DCCBFE2}"/>
              </a:ext>
            </a:extLst>
          </p:cNvPr>
          <p:cNvSpPr txBox="1"/>
          <p:nvPr/>
        </p:nvSpPr>
        <p:spPr>
          <a:xfrm>
            <a:off x="18001" y="4275318"/>
            <a:ext cx="2593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Catalogne</a:t>
            </a:r>
            <a:endParaRPr lang="en-US" sz="16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="" xmlns:a16="http://schemas.microsoft.com/office/drawing/2014/main" id="{3793F770-C4F0-E341-A7CA-FE9C14796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51" y="2248774"/>
            <a:ext cx="1112364" cy="57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="" xmlns:a16="http://schemas.microsoft.com/office/drawing/2014/main" id="{F62990CC-D98C-904B-A070-06A90F101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2230" y="2176228"/>
            <a:ext cx="1301949" cy="65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9">
            <a:extLst>
              <a:ext uri="{FF2B5EF4-FFF2-40B4-BE49-F238E27FC236}">
                <a16:creationId xmlns="" xmlns:a16="http://schemas.microsoft.com/office/drawing/2014/main" id="{1F6D8EEC-DF04-3642-8C8B-197335FD1F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9099" y="2891139"/>
            <a:ext cx="1587499" cy="135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 descr="Basque Country Map, History and Culture - MapofUS.org">
            <a:extLst>
              <a:ext uri="{FF2B5EF4-FFF2-40B4-BE49-F238E27FC236}">
                <a16:creationId xmlns="" xmlns:a16="http://schemas.microsoft.com/office/drawing/2014/main" id="{74A4513F-1FEB-D849-BFED-60B558241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4854" y="2913971"/>
            <a:ext cx="15367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3">
            <a:extLst>
              <a:ext uri="{FF2B5EF4-FFF2-40B4-BE49-F238E27FC236}">
                <a16:creationId xmlns="" xmlns:a16="http://schemas.microsoft.com/office/drawing/2014/main" id="{825A28A4-31C2-894E-AFA0-0379628E9EA1}"/>
              </a:ext>
            </a:extLst>
          </p:cNvPr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56178" y="2442389"/>
            <a:ext cx="2038325" cy="4529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5">
            <a:extLst>
              <a:ext uri="{FF2B5EF4-FFF2-40B4-BE49-F238E27FC236}">
                <a16:creationId xmlns="" xmlns:a16="http://schemas.microsoft.com/office/drawing/2014/main" id="{1FAD9F5F-CE64-4045-B063-B0CE8026C698}"/>
              </a:ext>
            </a:extLst>
          </p:cNvPr>
          <p:cNvSpPr txBox="1"/>
          <p:nvPr/>
        </p:nvSpPr>
        <p:spPr>
          <a:xfrm>
            <a:off x="2459438" y="4286935"/>
            <a:ext cx="3517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Pays </a:t>
            </a:r>
            <a:r>
              <a:rPr lang="en-US" sz="1600" dirty="0" err="1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basque</a:t>
            </a:r>
            <a:endParaRPr lang="en-US" sz="16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A2AF4C90-9096-934F-A751-917F4328E8FA}"/>
              </a:ext>
            </a:extLst>
          </p:cNvPr>
          <p:cNvSpPr txBox="1"/>
          <p:nvPr/>
        </p:nvSpPr>
        <p:spPr>
          <a:xfrm>
            <a:off x="5654021" y="4291261"/>
            <a:ext cx="3517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Iles </a:t>
            </a:r>
            <a:r>
              <a:rPr lang="en-US" sz="1600" dirty="0" err="1" smtClean="0">
                <a:solidFill>
                  <a:srgbClr val="3AAA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Baléares</a:t>
            </a:r>
            <a:endParaRPr lang="en-US" sz="1600" dirty="0">
              <a:solidFill>
                <a:srgbClr val="3AAA3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Picture 2" descr="Catalonia - Wikipedia">
            <a:extLst>
              <a:ext uri="{FF2B5EF4-FFF2-40B4-BE49-F238E27FC236}">
                <a16:creationId xmlns="" xmlns:a16="http://schemas.microsoft.com/office/drawing/2014/main" id="{D995F325-F31D-7E4F-9AAA-DEC350BA3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35" y="2916707"/>
            <a:ext cx="15875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808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F9011344-BBB2-8541-912C-07C3D2060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484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7340</TotalTime>
  <Words>1707</Words>
  <Application>Microsoft Macintosh PowerPoint</Application>
  <PresentationFormat>Présentation à l'écran (16:9)</PresentationFormat>
  <Paragraphs>166</Paragraphs>
  <Slides>30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 A</dc:creator>
  <cp:lastModifiedBy>BON</cp:lastModifiedBy>
  <cp:revision>132</cp:revision>
  <dcterms:created xsi:type="dcterms:W3CDTF">2021-03-31T14:32:00Z</dcterms:created>
  <dcterms:modified xsi:type="dcterms:W3CDTF">2021-04-27T11:14:12Z</dcterms:modified>
</cp:coreProperties>
</file>