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8.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9.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62" r:id="rId3"/>
    <p:sldId id="325" r:id="rId4"/>
    <p:sldId id="401" r:id="rId5"/>
    <p:sldId id="404" r:id="rId6"/>
    <p:sldId id="415" r:id="rId7"/>
    <p:sldId id="410" r:id="rId8"/>
    <p:sldId id="266" r:id="rId9"/>
    <p:sldId id="265" r:id="rId10"/>
    <p:sldId id="408" r:id="rId11"/>
    <p:sldId id="405" r:id="rId12"/>
    <p:sldId id="267" r:id="rId13"/>
    <p:sldId id="282" r:id="rId14"/>
    <p:sldId id="274" r:id="rId15"/>
    <p:sldId id="269" r:id="rId16"/>
    <p:sldId id="406" r:id="rId17"/>
    <p:sldId id="270" r:id="rId18"/>
  </p:sldIdLst>
  <p:sldSz cx="10728325" cy="6034088"/>
  <p:notesSz cx="6797675" cy="9926638"/>
  <p:defaultTextStyle>
    <a:defPPr>
      <a:defRPr lang="de-DE"/>
    </a:defPPr>
    <a:lvl1pPr marL="0" algn="l" defTabSz="804581" rtl="0" eaLnBrk="1" latinLnBrk="0" hangingPunct="1">
      <a:defRPr sz="1584" kern="1200">
        <a:solidFill>
          <a:schemeClr val="tx1"/>
        </a:solidFill>
        <a:latin typeface="+mn-lt"/>
        <a:ea typeface="+mn-ea"/>
        <a:cs typeface="+mn-cs"/>
      </a:defRPr>
    </a:lvl1pPr>
    <a:lvl2pPr marL="402290" algn="l" defTabSz="804581" rtl="0" eaLnBrk="1" latinLnBrk="0" hangingPunct="1">
      <a:defRPr sz="1584" kern="1200">
        <a:solidFill>
          <a:schemeClr val="tx1"/>
        </a:solidFill>
        <a:latin typeface="+mn-lt"/>
        <a:ea typeface="+mn-ea"/>
        <a:cs typeface="+mn-cs"/>
      </a:defRPr>
    </a:lvl2pPr>
    <a:lvl3pPr marL="804581" algn="l" defTabSz="804581" rtl="0" eaLnBrk="1" latinLnBrk="0" hangingPunct="1">
      <a:defRPr sz="1584" kern="1200">
        <a:solidFill>
          <a:schemeClr val="tx1"/>
        </a:solidFill>
        <a:latin typeface="+mn-lt"/>
        <a:ea typeface="+mn-ea"/>
        <a:cs typeface="+mn-cs"/>
      </a:defRPr>
    </a:lvl3pPr>
    <a:lvl4pPr marL="1206871" algn="l" defTabSz="804581" rtl="0" eaLnBrk="1" latinLnBrk="0" hangingPunct="1">
      <a:defRPr sz="1584" kern="1200">
        <a:solidFill>
          <a:schemeClr val="tx1"/>
        </a:solidFill>
        <a:latin typeface="+mn-lt"/>
        <a:ea typeface="+mn-ea"/>
        <a:cs typeface="+mn-cs"/>
      </a:defRPr>
    </a:lvl4pPr>
    <a:lvl5pPr marL="1609161" algn="l" defTabSz="804581" rtl="0" eaLnBrk="1" latinLnBrk="0" hangingPunct="1">
      <a:defRPr sz="1584" kern="1200">
        <a:solidFill>
          <a:schemeClr val="tx1"/>
        </a:solidFill>
        <a:latin typeface="+mn-lt"/>
        <a:ea typeface="+mn-ea"/>
        <a:cs typeface="+mn-cs"/>
      </a:defRPr>
    </a:lvl5pPr>
    <a:lvl6pPr marL="2011451" algn="l" defTabSz="804581" rtl="0" eaLnBrk="1" latinLnBrk="0" hangingPunct="1">
      <a:defRPr sz="1584" kern="1200">
        <a:solidFill>
          <a:schemeClr val="tx1"/>
        </a:solidFill>
        <a:latin typeface="+mn-lt"/>
        <a:ea typeface="+mn-ea"/>
        <a:cs typeface="+mn-cs"/>
      </a:defRPr>
    </a:lvl6pPr>
    <a:lvl7pPr marL="2413742" algn="l" defTabSz="804581" rtl="0" eaLnBrk="1" latinLnBrk="0" hangingPunct="1">
      <a:defRPr sz="1584" kern="1200">
        <a:solidFill>
          <a:schemeClr val="tx1"/>
        </a:solidFill>
        <a:latin typeface="+mn-lt"/>
        <a:ea typeface="+mn-ea"/>
        <a:cs typeface="+mn-cs"/>
      </a:defRPr>
    </a:lvl7pPr>
    <a:lvl8pPr marL="2816032" algn="l" defTabSz="804581" rtl="0" eaLnBrk="1" latinLnBrk="0" hangingPunct="1">
      <a:defRPr sz="1584" kern="1200">
        <a:solidFill>
          <a:schemeClr val="tx1"/>
        </a:solidFill>
        <a:latin typeface="+mn-lt"/>
        <a:ea typeface="+mn-ea"/>
        <a:cs typeface="+mn-cs"/>
      </a:defRPr>
    </a:lvl8pPr>
    <a:lvl9pPr marL="3218322" algn="l" defTabSz="804581" rtl="0" eaLnBrk="1" latinLnBrk="0" hangingPunct="1">
      <a:defRPr sz="158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88" userDrawn="1">
          <p15:clr>
            <a:srgbClr val="A4A3A4"/>
          </p15:clr>
        </p15:guide>
        <p15:guide id="2" pos="227" userDrawn="1">
          <p15:clr>
            <a:srgbClr val="A4A3A4"/>
          </p15:clr>
        </p15:guide>
        <p15:guide id="3" pos="6531" userDrawn="1">
          <p15:clr>
            <a:srgbClr val="A4A3A4"/>
          </p15:clr>
        </p15:guide>
        <p15:guide id="4" orient="horz" pos="903" userDrawn="1">
          <p15:clr>
            <a:srgbClr val="A4A3A4"/>
          </p15:clr>
        </p15:guide>
        <p15:guide id="5" pos="3310" userDrawn="1">
          <p15:clr>
            <a:srgbClr val="A4A3A4"/>
          </p15:clr>
        </p15:guide>
        <p15:guide id="6" pos="3447" userDrawn="1">
          <p15:clr>
            <a:srgbClr val="A4A3A4"/>
          </p15:clr>
        </p15:guide>
        <p15:guide id="7" pos="1837" userDrawn="1">
          <p15:clr>
            <a:srgbClr val="A4A3A4"/>
          </p15:clr>
        </p15:guide>
        <p15:guide id="8" pos="1701" userDrawn="1">
          <p15:clr>
            <a:srgbClr val="A4A3A4"/>
          </p15:clr>
        </p15:guide>
        <p15:guide id="9" pos="4921" userDrawn="1">
          <p15:clr>
            <a:srgbClr val="A4A3A4"/>
          </p15:clr>
        </p15:guide>
        <p15:guide id="10" pos="5057" userDrawn="1">
          <p15:clr>
            <a:srgbClr val="A4A3A4"/>
          </p15:clr>
        </p15:guide>
        <p15:guide id="11" orient="horz" pos="22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BE6"/>
    <a:srgbClr val="CDE1EB"/>
    <a:srgbClr val="1355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424" autoAdjust="0"/>
    <p:restoredTop sz="96490" autoAdjust="0"/>
  </p:normalViewPr>
  <p:slideViewPr>
    <p:cSldViewPr showGuides="1">
      <p:cViewPr varScale="1">
        <p:scale>
          <a:sx n="68" d="100"/>
          <a:sy n="68" d="100"/>
        </p:scale>
        <p:origin x="300" y="72"/>
      </p:cViewPr>
      <p:guideLst>
        <p:guide orient="horz" pos="3488"/>
        <p:guide pos="227"/>
        <p:guide pos="6531"/>
        <p:guide orient="horz" pos="903"/>
        <p:guide pos="3310"/>
        <p:guide pos="3447"/>
        <p:guide pos="1837"/>
        <p:guide pos="1701"/>
        <p:guide pos="4921"/>
        <p:guide pos="5057"/>
        <p:guide orient="horz" pos="222"/>
      </p:guideLst>
    </p:cSldViewPr>
  </p:slideViewPr>
  <p:outlineViewPr>
    <p:cViewPr>
      <p:scale>
        <a:sx n="33" d="100"/>
        <a:sy n="33" d="100"/>
      </p:scale>
      <p:origin x="0" y="0"/>
    </p:cViewPr>
  </p:outlineViewPr>
  <p:notesTextViewPr>
    <p:cViewPr>
      <p:scale>
        <a:sx n="1" d="1"/>
        <a:sy n="1" d="1"/>
      </p:scale>
      <p:origin x="0" y="0"/>
    </p:cViewPr>
  </p:notesTextViewPr>
  <p:sorterViewPr>
    <p:cViewPr>
      <p:scale>
        <a:sx n="30" d="100"/>
        <a:sy n="30" d="100"/>
      </p:scale>
      <p:origin x="0" y="0"/>
    </p:cViewPr>
  </p:sorterViewPr>
  <p:notesViewPr>
    <p:cSldViewPr showGuides="1">
      <p:cViewPr varScale="1">
        <p:scale>
          <a:sx n="98" d="100"/>
          <a:sy n="98" d="100"/>
        </p:scale>
        <p:origin x="26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47860198590638E-2"/>
          <c:y val="3.9616181538154702E-2"/>
          <c:w val="0.9294134654199897"/>
          <c:h val="0.89455657001030442"/>
        </c:manualLayout>
      </c:layout>
      <c:barChart>
        <c:barDir val="col"/>
        <c:grouping val="stacked"/>
        <c:varyColors val="0"/>
        <c:ser>
          <c:idx val="0"/>
          <c:order val="0"/>
          <c:tx>
            <c:strRef>
              <c:f>Tabelle1!$B$1</c:f>
              <c:strCache>
                <c:ptCount val="1"/>
                <c:pt idx="0">
                  <c:v>Spalte1</c:v>
                </c:pt>
              </c:strCache>
            </c:strRef>
          </c:tx>
          <c:spPr>
            <a:solidFill>
              <a:srgbClr val="507666"/>
            </a:solidFill>
            <a:ln w="3175">
              <a:solidFill>
                <a:schemeClr val="bg1"/>
              </a:solidFill>
            </a:ln>
          </c:spPr>
          <c:invertIfNegative val="0"/>
          <c:cat>
            <c:numRef>
              <c:f>Tabelle1!$A$2:$A$8</c:f>
              <c:numCache>
                <c:formatCode>General</c:formatCode>
                <c:ptCount val="7"/>
                <c:pt idx="0">
                  <c:v>2014</c:v>
                </c:pt>
                <c:pt idx="1">
                  <c:v>2015</c:v>
                </c:pt>
                <c:pt idx="2">
                  <c:v>2016</c:v>
                </c:pt>
                <c:pt idx="3">
                  <c:v>2017</c:v>
                </c:pt>
                <c:pt idx="4">
                  <c:v>2018</c:v>
                </c:pt>
                <c:pt idx="5">
                  <c:v>2019</c:v>
                </c:pt>
                <c:pt idx="6">
                  <c:v>2020</c:v>
                </c:pt>
              </c:numCache>
            </c:numRef>
          </c:cat>
          <c:val>
            <c:numRef>
              <c:f>Tabelle1!$B$2:$B$8</c:f>
              <c:numCache>
                <c:formatCode>General</c:formatCode>
                <c:ptCount val="7"/>
                <c:pt idx="0">
                  <c:v>0</c:v>
                </c:pt>
                <c:pt idx="1">
                  <c:v>0.1</c:v>
                </c:pt>
                <c:pt idx="2">
                  <c:v>0.5</c:v>
                </c:pt>
                <c:pt idx="3">
                  <c:v>0.7</c:v>
                </c:pt>
                <c:pt idx="4">
                  <c:v>1</c:v>
                </c:pt>
                <c:pt idx="5">
                  <c:v>1</c:v>
                </c:pt>
                <c:pt idx="6">
                  <c:v>6</c:v>
                </c:pt>
              </c:numCache>
            </c:numRef>
          </c:val>
          <c:extLst>
            <c:ext xmlns:c16="http://schemas.microsoft.com/office/drawing/2014/chart" uri="{C3380CC4-5D6E-409C-BE32-E72D297353CC}">
              <c16:uniqueId val="{00000000-A7F2-47D0-8263-AB50AC9F75D3}"/>
            </c:ext>
          </c:extLst>
        </c:ser>
        <c:ser>
          <c:idx val="1"/>
          <c:order val="1"/>
          <c:tx>
            <c:strRef>
              <c:f>Tabelle1!$C$1</c:f>
              <c:strCache>
                <c:ptCount val="1"/>
                <c:pt idx="0">
                  <c:v>a</c:v>
                </c:pt>
              </c:strCache>
            </c:strRef>
          </c:tx>
          <c:spPr>
            <a:solidFill>
              <a:schemeClr val="accent1"/>
            </a:solidFill>
            <a:ln w="3175">
              <a:solidFill>
                <a:schemeClr val="bg1"/>
              </a:solidFill>
            </a:ln>
          </c:spPr>
          <c:invertIfNegative val="0"/>
          <c:dLbls>
            <c:dLbl>
              <c:idx val="0"/>
              <c:tx>
                <c:rich>
                  <a:bodyPr/>
                  <a:lstStyle/>
                  <a:p>
                    <a:r>
                      <a:rPr lang="en-US"/>
                      <a:t>7.2</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DFD-40A6-9F28-3AEC66DB9F46}"/>
                </c:ext>
              </c:extLst>
            </c:dLbl>
            <c:dLbl>
              <c:idx val="1"/>
              <c:tx>
                <c:rich>
                  <a:bodyPr/>
                  <a:lstStyle/>
                  <a:p>
                    <a:r>
                      <a:rPr lang="en-US"/>
                      <a:t>6.8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DFD-40A6-9F28-3AEC66DB9F46}"/>
                </c:ext>
              </c:extLst>
            </c:dLbl>
            <c:dLbl>
              <c:idx val="2"/>
              <c:tx>
                <c:rich>
                  <a:bodyPr/>
                  <a:lstStyle/>
                  <a:p>
                    <a:r>
                      <a:rPr lang="en-US"/>
                      <a:t>7.2</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DFD-40A6-9F28-3AEC66DB9F46}"/>
                </c:ext>
              </c:extLst>
            </c:dLbl>
            <c:dLbl>
              <c:idx val="3"/>
              <c:tx>
                <c:rich>
                  <a:bodyPr/>
                  <a:lstStyle/>
                  <a:p>
                    <a:r>
                      <a:rPr lang="en-US"/>
                      <a:t>5.4</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DFD-40A6-9F28-3AEC66DB9F46}"/>
                </c:ext>
              </c:extLst>
            </c:dLbl>
            <c:dLbl>
              <c:idx val="4"/>
              <c:tx>
                <c:rich>
                  <a:bodyPr/>
                  <a:lstStyle/>
                  <a:p>
                    <a:r>
                      <a:rPr lang="en-US"/>
                      <a:t>6.0</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DFD-40A6-9F28-3AEC66DB9F46}"/>
                </c:ext>
              </c:extLst>
            </c:dLbl>
            <c:dLbl>
              <c:idx val="5"/>
              <c:tx>
                <c:rich>
                  <a:bodyPr/>
                  <a:lstStyle/>
                  <a:p>
                    <a:r>
                      <a:rPr lang="en-US"/>
                      <a:t>3.4</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DFD-40A6-9F28-3AEC66DB9F46}"/>
                </c:ext>
              </c:extLst>
            </c:dLbl>
            <c:dLbl>
              <c:idx val="6"/>
              <c:tx>
                <c:rich>
                  <a:bodyPr/>
                  <a:lstStyle/>
                  <a:p>
                    <a:r>
                      <a:rPr lang="en-US"/>
                      <a:t>14.4</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DFD-40A6-9F28-3AEC66DB9F46}"/>
                </c:ext>
              </c:extLst>
            </c:dLbl>
            <c:spPr>
              <a:noFill/>
              <a:ln>
                <a:noFill/>
              </a:ln>
              <a:effectLst/>
            </c:spPr>
            <c:txPr>
              <a:bodyPr/>
              <a:lstStyle/>
              <a:p>
                <a:pPr>
                  <a:defRPr sz="800">
                    <a:solidFill>
                      <a:schemeClr val="bg1"/>
                    </a:solidFil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Tabelle1!$A$2:$A$8</c:f>
              <c:numCache>
                <c:formatCode>General</c:formatCode>
                <c:ptCount val="7"/>
                <c:pt idx="0">
                  <c:v>2014</c:v>
                </c:pt>
                <c:pt idx="1">
                  <c:v>2015</c:v>
                </c:pt>
                <c:pt idx="2">
                  <c:v>2016</c:v>
                </c:pt>
                <c:pt idx="3">
                  <c:v>2017</c:v>
                </c:pt>
                <c:pt idx="4">
                  <c:v>2018</c:v>
                </c:pt>
                <c:pt idx="5">
                  <c:v>2019</c:v>
                </c:pt>
                <c:pt idx="6">
                  <c:v>2020</c:v>
                </c:pt>
              </c:numCache>
            </c:numRef>
          </c:cat>
          <c:val>
            <c:numRef>
              <c:f>Tabelle1!$C$2:$C$8</c:f>
              <c:numCache>
                <c:formatCode>General</c:formatCode>
                <c:ptCount val="7"/>
                <c:pt idx="0">
                  <c:v>7.2</c:v>
                </c:pt>
                <c:pt idx="1">
                  <c:v>6.8</c:v>
                </c:pt>
                <c:pt idx="2" formatCode="#,#00">
                  <c:v>7.2</c:v>
                </c:pt>
                <c:pt idx="3" formatCode="#,#00">
                  <c:v>5.4</c:v>
                </c:pt>
                <c:pt idx="4" formatCode="#,#00">
                  <c:v>6</c:v>
                </c:pt>
                <c:pt idx="5">
                  <c:v>3.4</c:v>
                </c:pt>
                <c:pt idx="6">
                  <c:v>14.4</c:v>
                </c:pt>
              </c:numCache>
            </c:numRef>
          </c:val>
          <c:extLst>
            <c:ext xmlns:c16="http://schemas.microsoft.com/office/drawing/2014/chart" uri="{C3380CC4-5D6E-409C-BE32-E72D297353CC}">
              <c16:uniqueId val="{00000001-A7F2-47D0-8263-AB50AC9F75D3}"/>
            </c:ext>
          </c:extLst>
        </c:ser>
        <c:ser>
          <c:idx val="2"/>
          <c:order val="2"/>
          <c:tx>
            <c:strRef>
              <c:f>Tabelle1!$D$1</c:f>
              <c:strCache>
                <c:ptCount val="1"/>
                <c:pt idx="0">
                  <c:v>b</c:v>
                </c:pt>
              </c:strCache>
            </c:strRef>
          </c:tx>
          <c:spPr>
            <a:solidFill>
              <a:schemeClr val="accent2"/>
            </a:solidFill>
            <a:ln w="3175">
              <a:solidFill>
                <a:schemeClr val="bg1"/>
              </a:solidFill>
            </a:ln>
          </c:spPr>
          <c:invertIfNegative val="0"/>
          <c:dPt>
            <c:idx val="0"/>
            <c:invertIfNegative val="0"/>
            <c:bubble3D val="0"/>
            <c:extLst>
              <c:ext xmlns:c16="http://schemas.microsoft.com/office/drawing/2014/chart" uri="{C3380CC4-5D6E-409C-BE32-E72D297353CC}">
                <c16:uniqueId val="{00000002-A7F2-47D0-8263-AB50AC9F75D3}"/>
              </c:ext>
            </c:extLst>
          </c:dPt>
          <c:dPt>
            <c:idx val="1"/>
            <c:invertIfNegative val="0"/>
            <c:bubble3D val="0"/>
            <c:extLst>
              <c:ext xmlns:c16="http://schemas.microsoft.com/office/drawing/2014/chart" uri="{C3380CC4-5D6E-409C-BE32-E72D297353CC}">
                <c16:uniqueId val="{00000003-A7F2-47D0-8263-AB50AC9F75D3}"/>
              </c:ext>
            </c:extLst>
          </c:dPt>
          <c:dLbls>
            <c:dLbl>
              <c:idx val="0"/>
              <c:tx>
                <c:rich>
                  <a:bodyPr/>
                  <a:lstStyle/>
                  <a:p>
                    <a:r>
                      <a:rPr lang="en-US"/>
                      <a:t>4.0</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F2-47D0-8263-AB50AC9F75D3}"/>
                </c:ext>
              </c:extLst>
            </c:dLbl>
            <c:dLbl>
              <c:idx val="1"/>
              <c:tx>
                <c:rich>
                  <a:bodyPr/>
                  <a:lstStyle/>
                  <a:p>
                    <a:r>
                      <a:rPr lang="en-US"/>
                      <a:t>5.0</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7F2-47D0-8263-AB50AC9F75D3}"/>
                </c:ext>
              </c:extLst>
            </c:dLbl>
            <c:dLbl>
              <c:idx val="2"/>
              <c:tx>
                <c:rich>
                  <a:bodyPr/>
                  <a:lstStyle/>
                  <a:p>
                    <a:r>
                      <a:rPr lang="en-US"/>
                      <a:t>4.1</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DFD-40A6-9F28-3AEC66DB9F46}"/>
                </c:ext>
              </c:extLst>
            </c:dLbl>
            <c:dLbl>
              <c:idx val="3"/>
              <c:tx>
                <c:rich>
                  <a:bodyPr/>
                  <a:lstStyle/>
                  <a:p>
                    <a:r>
                      <a:rPr lang="en-US"/>
                      <a:t>3.9</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DFD-40A6-9F28-3AEC66DB9F46}"/>
                </c:ext>
              </c:extLst>
            </c:dLbl>
            <c:dLbl>
              <c:idx val="4"/>
              <c:tx>
                <c:rich>
                  <a:bodyPr/>
                  <a:lstStyle/>
                  <a:p>
                    <a:r>
                      <a:rPr lang="en-US" sz="800" dirty="0"/>
                      <a:t>3.5</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7F2-47D0-8263-AB50AC9F75D3}"/>
                </c:ext>
              </c:extLst>
            </c:dLbl>
            <c:dLbl>
              <c:idx val="5"/>
              <c:layout>
                <c:manualLayout>
                  <c:x val="2.0486983667518518E-3"/>
                  <c:y val="0"/>
                </c:manualLayout>
              </c:layout>
              <c:tx>
                <c:rich>
                  <a:bodyPr/>
                  <a:lstStyle/>
                  <a:p>
                    <a:r>
                      <a:rPr lang="en-US" dirty="0"/>
                      <a:t>3.9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7F2-47D0-8263-AB50AC9F75D3}"/>
                </c:ext>
              </c:extLst>
            </c:dLbl>
            <c:dLbl>
              <c:idx val="6"/>
              <c:tx>
                <c:rich>
                  <a:bodyPr/>
                  <a:lstStyle/>
                  <a:p>
                    <a:r>
                      <a:rPr lang="en-US"/>
                      <a:t>4.8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DFD-40A6-9F28-3AEC66DB9F46}"/>
                </c:ext>
              </c:extLst>
            </c:dLbl>
            <c:numFmt formatCode="#,##0.0" sourceLinked="0"/>
            <c:spPr>
              <a:solidFill>
                <a:schemeClr val="accent2"/>
              </a:solidFill>
              <a:ln>
                <a:noFill/>
              </a:ln>
            </c:spPr>
            <c:txPr>
              <a:bodyPr lIns="0" tIns="0" rIns="0" bIns="0"/>
              <a:lstStyle/>
              <a:p>
                <a:pPr>
                  <a:defRPr sz="800">
                    <a:solidFill>
                      <a:schemeClr val="bg1"/>
                    </a:solidFil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Tabelle1!$A$2:$A$8</c:f>
              <c:numCache>
                <c:formatCode>General</c:formatCode>
                <c:ptCount val="7"/>
                <c:pt idx="0">
                  <c:v>2014</c:v>
                </c:pt>
                <c:pt idx="1">
                  <c:v>2015</c:v>
                </c:pt>
                <c:pt idx="2">
                  <c:v>2016</c:v>
                </c:pt>
                <c:pt idx="3">
                  <c:v>2017</c:v>
                </c:pt>
                <c:pt idx="4">
                  <c:v>2018</c:v>
                </c:pt>
                <c:pt idx="5">
                  <c:v>2019</c:v>
                </c:pt>
                <c:pt idx="6">
                  <c:v>2020</c:v>
                </c:pt>
              </c:numCache>
            </c:numRef>
          </c:cat>
          <c:val>
            <c:numRef>
              <c:f>Tabelle1!$D$2:$D$8</c:f>
              <c:numCache>
                <c:formatCode>General</c:formatCode>
                <c:ptCount val="7"/>
                <c:pt idx="0">
                  <c:v>4</c:v>
                </c:pt>
                <c:pt idx="1">
                  <c:v>5</c:v>
                </c:pt>
                <c:pt idx="2" formatCode="#,#00">
                  <c:v>4.0999999999999996</c:v>
                </c:pt>
                <c:pt idx="3" formatCode="#,#00">
                  <c:v>3.9</c:v>
                </c:pt>
                <c:pt idx="4">
                  <c:v>3.5</c:v>
                </c:pt>
                <c:pt idx="5">
                  <c:v>3.9</c:v>
                </c:pt>
                <c:pt idx="6">
                  <c:v>4.8</c:v>
                </c:pt>
              </c:numCache>
            </c:numRef>
          </c:val>
          <c:extLst>
            <c:ext xmlns:c16="http://schemas.microsoft.com/office/drawing/2014/chart" uri="{C3380CC4-5D6E-409C-BE32-E72D297353CC}">
              <c16:uniqueId val="{00000006-A7F2-47D0-8263-AB50AC9F75D3}"/>
            </c:ext>
          </c:extLst>
        </c:ser>
        <c:ser>
          <c:idx val="3"/>
          <c:order val="3"/>
          <c:tx>
            <c:strRef>
              <c:f>Tabelle1!$E$1</c:f>
              <c:strCache>
                <c:ptCount val="1"/>
                <c:pt idx="0">
                  <c:v>c</c:v>
                </c:pt>
              </c:strCache>
            </c:strRef>
          </c:tx>
          <c:spPr>
            <a:solidFill>
              <a:schemeClr val="accent3"/>
            </a:solidFill>
            <a:ln w="3175">
              <a:solidFill>
                <a:schemeClr val="bg1"/>
              </a:solidFill>
            </a:ln>
          </c:spPr>
          <c:invertIfNegative val="0"/>
          <c:dPt>
            <c:idx val="0"/>
            <c:invertIfNegative val="0"/>
            <c:bubble3D val="0"/>
            <c:extLst>
              <c:ext xmlns:c16="http://schemas.microsoft.com/office/drawing/2014/chart" uri="{C3380CC4-5D6E-409C-BE32-E72D297353CC}">
                <c16:uniqueId val="{00000007-A7F2-47D0-8263-AB50AC9F75D3}"/>
              </c:ext>
            </c:extLst>
          </c:dPt>
          <c:dPt>
            <c:idx val="1"/>
            <c:invertIfNegative val="0"/>
            <c:bubble3D val="0"/>
            <c:extLst>
              <c:ext xmlns:c16="http://schemas.microsoft.com/office/drawing/2014/chart" uri="{C3380CC4-5D6E-409C-BE32-E72D297353CC}">
                <c16:uniqueId val="{00000008-A7F2-47D0-8263-AB50AC9F75D3}"/>
              </c:ext>
            </c:extLst>
          </c:dPt>
          <c:dLbls>
            <c:dLbl>
              <c:idx val="0"/>
              <c:tx>
                <c:rich>
                  <a:bodyPr/>
                  <a:lstStyle/>
                  <a:p>
                    <a:r>
                      <a:rPr lang="en-US"/>
                      <a:t>16.9</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F2-47D0-8263-AB50AC9F75D3}"/>
                </c:ext>
              </c:extLst>
            </c:dLbl>
            <c:dLbl>
              <c:idx val="1"/>
              <c:tx>
                <c:rich>
                  <a:bodyPr/>
                  <a:lstStyle/>
                  <a:p>
                    <a:pPr>
                      <a:defRPr sz="1000" baseline="0">
                        <a:solidFill>
                          <a:schemeClr val="bg1"/>
                        </a:solidFill>
                      </a:defRPr>
                    </a:pPr>
                    <a:r>
                      <a:rPr lang="en-US" dirty="0"/>
                      <a:t>19.0</a:t>
                    </a:r>
                  </a:p>
                </c:rich>
              </c:tx>
              <c:numFmt formatCode="#,##0.0" sourceLinked="0"/>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7F2-47D0-8263-AB50AC9F75D3}"/>
                </c:ext>
              </c:extLst>
            </c:dLbl>
            <c:dLbl>
              <c:idx val="2"/>
              <c:tx>
                <c:rich>
                  <a:bodyPr/>
                  <a:lstStyle/>
                  <a:p>
                    <a:r>
                      <a:rPr lang="en-US"/>
                      <a:t>23.1</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DFD-40A6-9F28-3AEC66DB9F46}"/>
                </c:ext>
              </c:extLst>
            </c:dLbl>
            <c:dLbl>
              <c:idx val="3"/>
              <c:tx>
                <c:rich>
                  <a:bodyPr/>
                  <a:lstStyle/>
                  <a:p>
                    <a:r>
                      <a:rPr lang="en-US"/>
                      <a:t>21.1</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DFD-40A6-9F28-3AEC66DB9F46}"/>
                </c:ext>
              </c:extLst>
            </c:dLbl>
            <c:dLbl>
              <c:idx val="4"/>
              <c:layout>
                <c:manualLayout>
                  <c:x val="0"/>
                  <c:y val="-8.2032228977142081E-3"/>
                </c:manualLayout>
              </c:layout>
              <c:tx>
                <c:rich>
                  <a:bodyPr/>
                  <a:lstStyle/>
                  <a:p>
                    <a:r>
                      <a:rPr lang="en-US" dirty="0"/>
                      <a:t>19.1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F2-47D0-8263-AB50AC9F75D3}"/>
                </c:ext>
              </c:extLst>
            </c:dLbl>
            <c:dLbl>
              <c:idx val="5"/>
              <c:layout>
                <c:manualLayout>
                  <c:x val="4.0973967335037036E-3"/>
                  <c:y val="3.72681779939919E-3"/>
                </c:manualLayout>
              </c:layout>
              <c:tx>
                <c:rich>
                  <a:bodyPr/>
                  <a:lstStyle/>
                  <a:p>
                    <a:r>
                      <a:rPr lang="en-US" dirty="0"/>
                      <a:t>20.6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7F2-47D0-8263-AB50AC9F75D3}"/>
                </c:ext>
              </c:extLst>
            </c:dLbl>
            <c:dLbl>
              <c:idx val="6"/>
              <c:tx>
                <c:rich>
                  <a:bodyPr/>
                  <a:lstStyle/>
                  <a:p>
                    <a:r>
                      <a:rPr lang="en-US"/>
                      <a:t>38.2</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DFD-40A6-9F28-3AEC66DB9F46}"/>
                </c:ext>
              </c:extLst>
            </c:dLbl>
            <c:spPr>
              <a:noFill/>
              <a:ln>
                <a:noFill/>
              </a:ln>
              <a:effectLst/>
            </c:spPr>
            <c:txPr>
              <a:bodyPr/>
              <a:lstStyle/>
              <a:p>
                <a:pPr>
                  <a:defRPr sz="1000" baseline="0">
                    <a:solidFill>
                      <a:schemeClr val="bg1"/>
                    </a:solidFil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Tabelle1!$A$2:$A$8</c:f>
              <c:numCache>
                <c:formatCode>General</c:formatCode>
                <c:ptCount val="7"/>
                <c:pt idx="0">
                  <c:v>2014</c:v>
                </c:pt>
                <c:pt idx="1">
                  <c:v>2015</c:v>
                </c:pt>
                <c:pt idx="2">
                  <c:v>2016</c:v>
                </c:pt>
                <c:pt idx="3">
                  <c:v>2017</c:v>
                </c:pt>
                <c:pt idx="4">
                  <c:v>2018</c:v>
                </c:pt>
                <c:pt idx="5">
                  <c:v>2019</c:v>
                </c:pt>
                <c:pt idx="6">
                  <c:v>2020</c:v>
                </c:pt>
              </c:numCache>
            </c:numRef>
          </c:cat>
          <c:val>
            <c:numRef>
              <c:f>Tabelle1!$E$2:$E$8</c:f>
              <c:numCache>
                <c:formatCode>General</c:formatCode>
                <c:ptCount val="7"/>
                <c:pt idx="0">
                  <c:v>16.899999999999999</c:v>
                </c:pt>
                <c:pt idx="1">
                  <c:v>19</c:v>
                </c:pt>
                <c:pt idx="2" formatCode="#,#00">
                  <c:v>23.1</c:v>
                </c:pt>
                <c:pt idx="3" formatCode="#,#00">
                  <c:v>21.1</c:v>
                </c:pt>
                <c:pt idx="4">
                  <c:v>19.100000000000001</c:v>
                </c:pt>
                <c:pt idx="5">
                  <c:v>20.6</c:v>
                </c:pt>
                <c:pt idx="6">
                  <c:v>38.200000000000003</c:v>
                </c:pt>
              </c:numCache>
            </c:numRef>
          </c:val>
          <c:extLst>
            <c:ext xmlns:c16="http://schemas.microsoft.com/office/drawing/2014/chart" uri="{C3380CC4-5D6E-409C-BE32-E72D297353CC}">
              <c16:uniqueId val="{0000000B-A7F2-47D0-8263-AB50AC9F75D3}"/>
            </c:ext>
          </c:extLst>
        </c:ser>
        <c:ser>
          <c:idx val="4"/>
          <c:order val="4"/>
          <c:tx>
            <c:strRef>
              <c:f>Tabelle1!$F$1</c:f>
              <c:strCache>
                <c:ptCount val="1"/>
                <c:pt idx="0">
                  <c:v>e</c:v>
                </c:pt>
              </c:strCache>
            </c:strRef>
          </c:tx>
          <c:spPr>
            <a:solidFill>
              <a:schemeClr val="accent6"/>
            </a:solidFill>
            <a:ln w="3175">
              <a:solidFill>
                <a:schemeClr val="bg1"/>
              </a:solidFill>
            </a:ln>
          </c:spPr>
          <c:invertIfNegative val="0"/>
          <c:dPt>
            <c:idx val="0"/>
            <c:invertIfNegative val="0"/>
            <c:bubble3D val="0"/>
            <c:extLst>
              <c:ext xmlns:c16="http://schemas.microsoft.com/office/drawing/2014/chart" uri="{C3380CC4-5D6E-409C-BE32-E72D297353CC}">
                <c16:uniqueId val="{0000000D-A7F2-47D0-8263-AB50AC9F75D3}"/>
              </c:ext>
            </c:extLst>
          </c:dPt>
          <c:dPt>
            <c:idx val="1"/>
            <c:invertIfNegative val="0"/>
            <c:bubble3D val="0"/>
            <c:extLst>
              <c:ext xmlns:c16="http://schemas.microsoft.com/office/drawing/2014/chart" uri="{C3380CC4-5D6E-409C-BE32-E72D297353CC}">
                <c16:uniqueId val="{0000000F-A7F2-47D0-8263-AB50AC9F75D3}"/>
              </c:ext>
            </c:extLst>
          </c:dPt>
          <c:dPt>
            <c:idx val="2"/>
            <c:invertIfNegative val="0"/>
            <c:bubble3D val="0"/>
            <c:extLst>
              <c:ext xmlns:c16="http://schemas.microsoft.com/office/drawing/2014/chart" uri="{C3380CC4-5D6E-409C-BE32-E72D297353CC}">
                <c16:uniqueId val="{00000011-A7F2-47D0-8263-AB50AC9F75D3}"/>
              </c:ext>
            </c:extLst>
          </c:dPt>
          <c:dPt>
            <c:idx val="3"/>
            <c:invertIfNegative val="0"/>
            <c:bubble3D val="0"/>
            <c:extLst>
              <c:ext xmlns:c16="http://schemas.microsoft.com/office/drawing/2014/chart" uri="{C3380CC4-5D6E-409C-BE32-E72D297353CC}">
                <c16:uniqueId val="{00000013-A7F2-47D0-8263-AB50AC9F75D3}"/>
              </c:ext>
            </c:extLst>
          </c:dPt>
          <c:dPt>
            <c:idx val="4"/>
            <c:invertIfNegative val="0"/>
            <c:bubble3D val="0"/>
            <c:extLst>
              <c:ext xmlns:c16="http://schemas.microsoft.com/office/drawing/2014/chart" uri="{C3380CC4-5D6E-409C-BE32-E72D297353CC}">
                <c16:uniqueId val="{00000015-A7F2-47D0-8263-AB50AC9F75D3}"/>
              </c:ext>
            </c:extLst>
          </c:dPt>
          <c:dPt>
            <c:idx val="5"/>
            <c:invertIfNegative val="0"/>
            <c:bubble3D val="0"/>
            <c:extLst>
              <c:ext xmlns:c16="http://schemas.microsoft.com/office/drawing/2014/chart" uri="{C3380CC4-5D6E-409C-BE32-E72D297353CC}">
                <c16:uniqueId val="{00000017-A7F2-47D0-8263-AB50AC9F75D3}"/>
              </c:ext>
            </c:extLst>
          </c:dPt>
          <c:dLbls>
            <c:dLbl>
              <c:idx val="0"/>
              <c:tx>
                <c:rich>
                  <a:bodyPr/>
                  <a:lstStyle/>
                  <a:p>
                    <a:r>
                      <a:rPr lang="en-US"/>
                      <a:t>19.5</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7F2-47D0-8263-AB50AC9F75D3}"/>
                </c:ext>
              </c:extLst>
            </c:dLbl>
            <c:dLbl>
              <c:idx val="1"/>
              <c:tx>
                <c:rich>
                  <a:bodyPr/>
                  <a:lstStyle/>
                  <a:p>
                    <a:r>
                      <a:rPr lang="en-US"/>
                      <a:t>19.6</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7F2-47D0-8263-AB50AC9F75D3}"/>
                </c:ext>
              </c:extLst>
            </c:dLbl>
            <c:dLbl>
              <c:idx val="2"/>
              <c:tx>
                <c:rich>
                  <a:bodyPr/>
                  <a:lstStyle/>
                  <a:p>
                    <a:r>
                      <a:rPr lang="en-US"/>
                      <a:t>20.6</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7F2-47D0-8263-AB50AC9F75D3}"/>
                </c:ext>
              </c:extLst>
            </c:dLbl>
            <c:dLbl>
              <c:idx val="3"/>
              <c:tx>
                <c:rich>
                  <a:bodyPr/>
                  <a:lstStyle/>
                  <a:p>
                    <a:r>
                      <a:rPr lang="en-US"/>
                      <a:t>21.3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7F2-47D0-8263-AB50AC9F75D3}"/>
                </c:ext>
              </c:extLst>
            </c:dLbl>
            <c:dLbl>
              <c:idx val="4"/>
              <c:tx>
                <c:rich>
                  <a:bodyPr/>
                  <a:lstStyle/>
                  <a:p>
                    <a:r>
                      <a:rPr lang="en-US"/>
                      <a:t>17.2</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7F2-47D0-8263-AB50AC9F75D3}"/>
                </c:ext>
              </c:extLst>
            </c:dLbl>
            <c:dLbl>
              <c:idx val="5"/>
              <c:tx>
                <c:rich>
                  <a:bodyPr/>
                  <a:lstStyle/>
                  <a:p>
                    <a:r>
                      <a:rPr lang="en-US"/>
                      <a:t>15.3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7F2-47D0-8263-AB50AC9F75D3}"/>
                </c:ext>
              </c:extLst>
            </c:dLbl>
            <c:dLbl>
              <c:idx val="6"/>
              <c:tx>
                <c:rich>
                  <a:bodyPr/>
                  <a:lstStyle/>
                  <a:p>
                    <a:r>
                      <a:rPr lang="en-US"/>
                      <a:t>48.1</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DFD-40A6-9F28-3AEC66DB9F46}"/>
                </c:ext>
              </c:extLst>
            </c:dLbl>
            <c:spPr>
              <a:noFill/>
              <a:ln>
                <a:noFill/>
              </a:ln>
              <a:effectLst/>
            </c:spPr>
            <c:txPr>
              <a:bodyPr/>
              <a:lstStyle/>
              <a:p>
                <a:pPr algn="ctr">
                  <a:defRPr lang="de-DE" sz="10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Tabelle1!$A$2:$A$8</c:f>
              <c:numCache>
                <c:formatCode>General</c:formatCode>
                <c:ptCount val="7"/>
                <c:pt idx="0">
                  <c:v>2014</c:v>
                </c:pt>
                <c:pt idx="1">
                  <c:v>2015</c:v>
                </c:pt>
                <c:pt idx="2">
                  <c:v>2016</c:v>
                </c:pt>
                <c:pt idx="3">
                  <c:v>2017</c:v>
                </c:pt>
                <c:pt idx="4">
                  <c:v>2018</c:v>
                </c:pt>
                <c:pt idx="5">
                  <c:v>2019</c:v>
                </c:pt>
                <c:pt idx="6">
                  <c:v>2020</c:v>
                </c:pt>
              </c:numCache>
            </c:numRef>
          </c:cat>
          <c:val>
            <c:numRef>
              <c:f>Tabelle1!$F$2:$F$8</c:f>
              <c:numCache>
                <c:formatCode>General</c:formatCode>
                <c:ptCount val="7"/>
                <c:pt idx="0">
                  <c:v>19.5</c:v>
                </c:pt>
                <c:pt idx="1">
                  <c:v>19.600000000000001</c:v>
                </c:pt>
                <c:pt idx="2" formatCode="#,#00">
                  <c:v>20.6</c:v>
                </c:pt>
                <c:pt idx="3" formatCode="#,#00">
                  <c:v>21.3</c:v>
                </c:pt>
                <c:pt idx="4">
                  <c:v>17.2</c:v>
                </c:pt>
                <c:pt idx="5">
                  <c:v>15.3</c:v>
                </c:pt>
                <c:pt idx="6">
                  <c:v>48.1</c:v>
                </c:pt>
              </c:numCache>
            </c:numRef>
          </c:val>
          <c:extLst>
            <c:ext xmlns:c16="http://schemas.microsoft.com/office/drawing/2014/chart" uri="{C3380CC4-5D6E-409C-BE32-E72D297353CC}">
              <c16:uniqueId val="{00000018-A7F2-47D0-8263-AB50AC9F75D3}"/>
            </c:ext>
          </c:extLst>
        </c:ser>
        <c:dLbls>
          <c:showLegendKey val="0"/>
          <c:showVal val="0"/>
          <c:showCatName val="0"/>
          <c:showSerName val="0"/>
          <c:showPercent val="0"/>
          <c:showBubbleSize val="0"/>
        </c:dLbls>
        <c:gapWidth val="150"/>
        <c:overlap val="100"/>
        <c:axId val="47129344"/>
        <c:axId val="47130880"/>
      </c:barChart>
      <c:catAx>
        <c:axId val="47129344"/>
        <c:scaling>
          <c:orientation val="minMax"/>
        </c:scaling>
        <c:delete val="0"/>
        <c:axPos val="b"/>
        <c:numFmt formatCode="General" sourceLinked="1"/>
        <c:majorTickMark val="none"/>
        <c:minorTickMark val="none"/>
        <c:tickLblPos val="nextTo"/>
        <c:txPr>
          <a:bodyPr/>
          <a:lstStyle/>
          <a:p>
            <a:pPr>
              <a:defRPr sz="1000">
                <a:solidFill>
                  <a:schemeClr val="tx1"/>
                </a:solidFill>
              </a:defRPr>
            </a:pPr>
            <a:endParaRPr lang="de-DE"/>
          </a:p>
        </c:txPr>
        <c:crossAx val="47130880"/>
        <c:crosses val="autoZero"/>
        <c:auto val="1"/>
        <c:lblAlgn val="ctr"/>
        <c:lblOffset val="100"/>
        <c:noMultiLvlLbl val="0"/>
      </c:catAx>
      <c:valAx>
        <c:axId val="47130880"/>
        <c:scaling>
          <c:orientation val="minMax"/>
          <c:max val="120"/>
        </c:scaling>
        <c:delete val="0"/>
        <c:axPos val="l"/>
        <c:majorGridlines>
          <c:spPr>
            <a:ln>
              <a:solidFill>
                <a:schemeClr val="accent4"/>
              </a:solidFill>
            </a:ln>
          </c:spPr>
        </c:majorGridlines>
        <c:numFmt formatCode="General" sourceLinked="1"/>
        <c:majorTickMark val="out"/>
        <c:minorTickMark val="none"/>
        <c:tickLblPos val="nextTo"/>
        <c:spPr>
          <a:ln>
            <a:noFill/>
          </a:ln>
        </c:spPr>
        <c:txPr>
          <a:bodyPr/>
          <a:lstStyle/>
          <a:p>
            <a:pPr>
              <a:defRPr sz="1000">
                <a:solidFill>
                  <a:schemeClr val="accent5"/>
                </a:solidFill>
              </a:defRPr>
            </a:pPr>
            <a:endParaRPr lang="de-DE"/>
          </a:p>
        </c:txPr>
        <c:crossAx val="47129344"/>
        <c:crosses val="autoZero"/>
        <c:crossBetween val="between"/>
        <c:majorUnit val="20"/>
      </c:valAx>
    </c:plotArea>
    <c:plotVisOnly val="1"/>
    <c:dispBlanksAs val="gap"/>
    <c:showDLblsOverMax val="0"/>
  </c:chart>
  <c:txPr>
    <a:bodyPr/>
    <a:lstStyle/>
    <a:p>
      <a:pPr>
        <a:defRPr sz="1800"/>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2261452471481474E-2"/>
          <c:y val="1.8997060547905325E-2"/>
          <c:w val="0.91878630646028947"/>
          <c:h val="0.89181641197245076"/>
        </c:manualLayout>
      </c:layout>
      <c:barChart>
        <c:barDir val="col"/>
        <c:grouping val="stacked"/>
        <c:varyColors val="0"/>
        <c:ser>
          <c:idx val="0"/>
          <c:order val="0"/>
          <c:tx>
            <c:strRef>
              <c:f>Sheet1!$A$2</c:f>
              <c:strCache>
                <c:ptCount val="1"/>
                <c:pt idx="0">
                  <c:v>Wohnen</c:v>
                </c:pt>
              </c:strCache>
            </c:strRef>
          </c:tx>
          <c:invertIfNegative val="0"/>
          <c:dLbls>
            <c:dLbl>
              <c:idx val="0"/>
              <c:tx>
                <c:rich>
                  <a:bodyPr/>
                  <a:lstStyle/>
                  <a:p>
                    <a:r>
                      <a:rPr lang="en-US"/>
                      <a:t>5.529</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D64-4AA3-97F3-DA759BF2AFD7}"/>
                </c:ext>
              </c:extLst>
            </c:dLbl>
            <c:dLbl>
              <c:idx val="1"/>
              <c:tx>
                <c:rich>
                  <a:bodyPr/>
                  <a:lstStyle/>
                  <a:p>
                    <a:r>
                      <a:rPr lang="en-US"/>
                      <a:t>8.863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64-4AA3-97F3-DA759BF2AFD7}"/>
                </c:ext>
              </c:extLst>
            </c:dLbl>
            <c:dLbl>
              <c:idx val="2"/>
              <c:tx>
                <c:rich>
                  <a:bodyPr/>
                  <a:lstStyle/>
                  <a:p>
                    <a:r>
                      <a:rPr lang="en-US"/>
                      <a:t>10.308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64-4AA3-97F3-DA759BF2AFD7}"/>
                </c:ext>
              </c:extLst>
            </c:dLbl>
            <c:dLbl>
              <c:idx val="3"/>
              <c:tx>
                <c:rich>
                  <a:bodyPr/>
                  <a:lstStyle/>
                  <a:p>
                    <a:r>
                      <a:rPr lang="en-US" dirty="0"/>
                      <a:t>15.426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52-4503-AF52-0E0DE97C6FFE}"/>
                </c:ext>
              </c:extLst>
            </c:dLbl>
            <c:dLbl>
              <c:idx val="4"/>
              <c:tx>
                <c:rich>
                  <a:bodyPr/>
                  <a:lstStyle/>
                  <a:p>
                    <a:r>
                      <a:rPr lang="en-US"/>
                      <a:t>26.702</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64-4AA3-97F3-DA759BF2AFD7}"/>
                </c:ext>
              </c:extLst>
            </c:dLbl>
            <c:numFmt formatCode="General" sourceLinked="0"/>
            <c:spPr>
              <a:noFill/>
              <a:ln>
                <a:noFill/>
              </a:ln>
              <a:effectLst/>
            </c:spPr>
            <c:txPr>
              <a:bodyPr/>
              <a:lstStyle/>
              <a:p>
                <a:pPr>
                  <a:defRPr>
                    <a:solidFill>
                      <a:schemeClr val="bg1"/>
                    </a:solidFil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2006</c:v>
                </c:pt>
                <c:pt idx="1">
                  <c:v>2009</c:v>
                </c:pt>
                <c:pt idx="2">
                  <c:v>2013</c:v>
                </c:pt>
                <c:pt idx="3">
                  <c:v>2016</c:v>
                </c:pt>
                <c:pt idx="4">
                  <c:v>2020</c:v>
                </c:pt>
              </c:numCache>
            </c:numRef>
          </c:cat>
          <c:val>
            <c:numRef>
              <c:f>Sheet1!$B$2:$F$2</c:f>
              <c:numCache>
                <c:formatCode>General</c:formatCode>
                <c:ptCount val="5"/>
                <c:pt idx="0">
                  <c:v>5.5289999999999999</c:v>
                </c:pt>
                <c:pt idx="1">
                  <c:v>8.8629999999999995</c:v>
                </c:pt>
                <c:pt idx="2">
                  <c:v>10.308</c:v>
                </c:pt>
                <c:pt idx="3">
                  <c:v>15.426</c:v>
                </c:pt>
                <c:pt idx="4">
                  <c:v>26.702000000000002</c:v>
                </c:pt>
              </c:numCache>
            </c:numRef>
          </c:val>
          <c:extLst>
            <c:ext xmlns:c16="http://schemas.microsoft.com/office/drawing/2014/chart" uri="{C3380CC4-5D6E-409C-BE32-E72D297353CC}">
              <c16:uniqueId val="{00000002-7052-4503-AF52-0E0DE97C6FFE}"/>
            </c:ext>
          </c:extLst>
        </c:ser>
        <c:ser>
          <c:idx val="5"/>
          <c:order val="1"/>
          <c:tx>
            <c:strRef>
              <c:f>Sheet1!$A$3</c:f>
              <c:strCache>
                <c:ptCount val="1"/>
                <c:pt idx="0">
                  <c:v>Infrastruktur</c:v>
                </c:pt>
              </c:strCache>
            </c:strRef>
          </c:tx>
          <c:spPr>
            <a:solidFill>
              <a:srgbClr val="A4B419"/>
            </a:solidFill>
            <a:ln w="25371">
              <a:solidFill>
                <a:srgbClr val="FFFFFF"/>
              </a:solidFill>
            </a:ln>
          </c:spPr>
          <c:invertIfNegative val="0"/>
          <c:dLbls>
            <c:dLbl>
              <c:idx val="1"/>
              <c:layout>
                <c:manualLayout>
                  <c:x val="-4.7343710304209438E-3"/>
                  <c:y val="-9.9204171057147711E-3"/>
                </c:manualLayout>
              </c:layout>
              <c:tx>
                <c:rich>
                  <a:bodyPr/>
                  <a:lstStyle/>
                  <a:p>
                    <a:r>
                      <a:rPr lang="en-US" dirty="0">
                        <a:solidFill>
                          <a:schemeClr val="tx1"/>
                        </a:solidFill>
                      </a:rPr>
                      <a:t>0.152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052-4503-AF52-0E0DE97C6FFE}"/>
                </c:ext>
              </c:extLst>
            </c:dLbl>
            <c:dLbl>
              <c:idx val="2"/>
              <c:layout>
                <c:manualLayout>
                  <c:x val="4.7343710304209438E-3"/>
                  <c:y val="-9.8565798453215166E-3"/>
                </c:manualLayout>
              </c:layout>
              <c:tx>
                <c:rich>
                  <a:bodyPr/>
                  <a:lstStyle/>
                  <a:p>
                    <a:r>
                      <a:rPr lang="en-US" dirty="0">
                        <a:solidFill>
                          <a:schemeClr val="tx1"/>
                        </a:solidFill>
                      </a:rPr>
                      <a:t>0.169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052-4503-AF52-0E0DE97C6FFE}"/>
                </c:ext>
              </c:extLst>
            </c:dLbl>
            <c:dLbl>
              <c:idx val="3"/>
              <c:tx>
                <c:rich>
                  <a:bodyPr/>
                  <a:lstStyle/>
                  <a:p>
                    <a:pPr>
                      <a:defRPr>
                        <a:solidFill>
                          <a:schemeClr val="tx1"/>
                        </a:solidFill>
                      </a:defRPr>
                    </a:pPr>
                    <a:r>
                      <a:rPr lang="en-US" dirty="0">
                        <a:solidFill>
                          <a:schemeClr val="tx1"/>
                        </a:solidFill>
                      </a:rPr>
                      <a:t>0.592</a:t>
                    </a:r>
                  </a:p>
                </c:rich>
              </c:tx>
              <c:numFmt formatCode="#,##0" sourceLinked="0"/>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052-4503-AF52-0E0DE97C6FFE}"/>
                </c:ext>
              </c:extLst>
            </c:dLbl>
            <c:dLbl>
              <c:idx val="4"/>
              <c:tx>
                <c:rich>
                  <a:bodyPr/>
                  <a:lstStyle/>
                  <a:p>
                    <a:r>
                      <a:rPr lang="en-US" dirty="0"/>
                      <a:t>0.752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052-4503-AF52-0E0DE97C6FFE}"/>
                </c:ext>
              </c:extLst>
            </c:dLbl>
            <c:spPr>
              <a:noFill/>
              <a:ln>
                <a:noFill/>
              </a:ln>
              <a:effectLst/>
            </c:spPr>
            <c:txPr>
              <a:bodyPr/>
              <a:lstStyle/>
              <a:p>
                <a:pPr>
                  <a:defRPr>
                    <a:solidFill>
                      <a:schemeClr val="tx1"/>
                    </a:solidFil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2006</c:v>
                </c:pt>
                <c:pt idx="1">
                  <c:v>2009</c:v>
                </c:pt>
                <c:pt idx="2">
                  <c:v>2013</c:v>
                </c:pt>
                <c:pt idx="3">
                  <c:v>2016</c:v>
                </c:pt>
                <c:pt idx="4">
                  <c:v>2020</c:v>
                </c:pt>
              </c:numCache>
            </c:numRef>
          </c:cat>
          <c:val>
            <c:numRef>
              <c:f>Sheet1!$B$3:$F$3</c:f>
              <c:numCache>
                <c:formatCode>General</c:formatCode>
                <c:ptCount val="5"/>
                <c:pt idx="1">
                  <c:v>1</c:v>
                </c:pt>
                <c:pt idx="2">
                  <c:v>1</c:v>
                </c:pt>
                <c:pt idx="3">
                  <c:v>1.5</c:v>
                </c:pt>
                <c:pt idx="4">
                  <c:v>1.5</c:v>
                </c:pt>
              </c:numCache>
            </c:numRef>
          </c:val>
          <c:extLst>
            <c:ext xmlns:c16="http://schemas.microsoft.com/office/drawing/2014/chart" uri="{C3380CC4-5D6E-409C-BE32-E72D297353CC}">
              <c16:uniqueId val="{00000003-7052-4503-AF52-0E0DE97C6FFE}"/>
            </c:ext>
          </c:extLst>
        </c:ser>
        <c:ser>
          <c:idx val="1"/>
          <c:order val="2"/>
          <c:tx>
            <c:strRef>
              <c:f>Sheet1!$A$4</c:f>
              <c:strCache>
                <c:ptCount val="1"/>
                <c:pt idx="0">
                  <c:v>Gewerbe</c:v>
                </c:pt>
              </c:strCache>
            </c:strRef>
          </c:tx>
          <c:spPr>
            <a:solidFill>
              <a:srgbClr val="55A0C6"/>
            </a:solidFill>
            <a:ln w="25371">
              <a:solidFill>
                <a:schemeClr val="bg1"/>
              </a:solidFill>
            </a:ln>
          </c:spPr>
          <c:invertIfNegative val="0"/>
          <c:dLbls>
            <c:dLbl>
              <c:idx val="3"/>
              <c:tx>
                <c:rich>
                  <a:bodyPr/>
                  <a:lstStyle/>
                  <a:p>
                    <a:r>
                      <a:rPr lang="en-US"/>
                      <a:t>3.07</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D64-4AA3-97F3-DA759BF2AFD7}"/>
                </c:ext>
              </c:extLst>
            </c:dLbl>
            <c:dLbl>
              <c:idx val="4"/>
              <c:tx>
                <c:rich>
                  <a:bodyPr/>
                  <a:lstStyle/>
                  <a:p>
                    <a:r>
                      <a:rPr lang="en-US"/>
                      <a:t>2.749</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D64-4AA3-97F3-DA759BF2AFD7}"/>
                </c:ext>
              </c:extLst>
            </c:dLbl>
            <c:dLbl>
              <c:idx val="7"/>
              <c:tx>
                <c:rich>
                  <a:bodyPr/>
                  <a:lstStyle/>
                  <a:p>
                    <a:r>
                      <a:rPr lang="en-US" dirty="0">
                        <a:solidFill>
                          <a:schemeClr val="bg1"/>
                        </a:solidFill>
                      </a:rPr>
                      <a:t>46,0</a:t>
                    </a:r>
                    <a:endParaRPr lang="en-US" dirty="0">
                      <a:solidFill>
                        <a:srgbClr val="FF0000"/>
                      </a:solidFill>
                    </a:endParaRP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052-4503-AF52-0E0DE97C6FFE}"/>
                </c:ext>
              </c:extLst>
            </c:dLbl>
            <c:numFmt formatCode="General" sourceLinked="0"/>
            <c:spPr>
              <a:noFill/>
              <a:ln>
                <a:noFill/>
              </a:ln>
              <a:effectLst/>
            </c:spPr>
            <c:txPr>
              <a:bodyPr/>
              <a:lstStyle/>
              <a:p>
                <a:pPr>
                  <a:defRPr>
                    <a:solidFill>
                      <a:schemeClr val="bg1"/>
                    </a:solidFil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2006</c:v>
                </c:pt>
                <c:pt idx="1">
                  <c:v>2009</c:v>
                </c:pt>
                <c:pt idx="2">
                  <c:v>2013</c:v>
                </c:pt>
                <c:pt idx="3">
                  <c:v>2016</c:v>
                </c:pt>
                <c:pt idx="4">
                  <c:v>2020</c:v>
                </c:pt>
              </c:numCache>
            </c:numRef>
          </c:cat>
          <c:val>
            <c:numRef>
              <c:f>Sheet1!$B$4:$F$4</c:f>
              <c:numCache>
                <c:formatCode>General</c:formatCode>
                <c:ptCount val="5"/>
                <c:pt idx="3">
                  <c:v>3.07</c:v>
                </c:pt>
                <c:pt idx="4">
                  <c:v>2.7490000000000001</c:v>
                </c:pt>
              </c:numCache>
            </c:numRef>
          </c:val>
          <c:extLst>
            <c:ext xmlns:c16="http://schemas.microsoft.com/office/drawing/2014/chart" uri="{C3380CC4-5D6E-409C-BE32-E72D297353CC}">
              <c16:uniqueId val="{00000005-7052-4503-AF52-0E0DE97C6FFE}"/>
            </c:ext>
          </c:extLst>
        </c:ser>
        <c:ser>
          <c:idx val="2"/>
          <c:order val="3"/>
          <c:tx>
            <c:strRef>
              <c:f>Sheet1!$A$5</c:f>
              <c:strCache>
                <c:ptCount val="1"/>
              </c:strCache>
            </c:strRef>
          </c:tx>
          <c:spPr>
            <a:solidFill>
              <a:schemeClr val="accent2"/>
            </a:solidFill>
            <a:ln w="25371">
              <a:noFill/>
            </a:ln>
          </c:spPr>
          <c:invertIfNegative val="0"/>
          <c:cat>
            <c:numRef>
              <c:f>Sheet1!$B$1:$F$1</c:f>
              <c:numCache>
                <c:formatCode>General</c:formatCode>
                <c:ptCount val="5"/>
                <c:pt idx="0">
                  <c:v>2006</c:v>
                </c:pt>
                <c:pt idx="1">
                  <c:v>2009</c:v>
                </c:pt>
                <c:pt idx="2">
                  <c:v>2013</c:v>
                </c:pt>
                <c:pt idx="3">
                  <c:v>2016</c:v>
                </c:pt>
                <c:pt idx="4">
                  <c:v>2020</c:v>
                </c:pt>
              </c:numCache>
            </c:numRef>
          </c:cat>
          <c:val>
            <c:numRef>
              <c:f>Sheet1!$B$5:$F$5</c:f>
              <c:numCache>
                <c:formatCode>General</c:formatCode>
                <c:ptCount val="5"/>
              </c:numCache>
            </c:numRef>
          </c:val>
          <c:extLst>
            <c:ext xmlns:c16="http://schemas.microsoft.com/office/drawing/2014/chart" uri="{C3380CC4-5D6E-409C-BE32-E72D297353CC}">
              <c16:uniqueId val="{00000006-7052-4503-AF52-0E0DE97C6FFE}"/>
            </c:ext>
          </c:extLst>
        </c:ser>
        <c:ser>
          <c:idx val="3"/>
          <c:order val="4"/>
          <c:tx>
            <c:strRef>
              <c:f>Sheet1!$A$6</c:f>
              <c:strCache>
                <c:ptCount val="1"/>
                <c:pt idx="0">
                  <c:v>Summe</c:v>
                </c:pt>
              </c:strCache>
            </c:strRef>
          </c:tx>
          <c:spPr>
            <a:noFill/>
            <a:ln w="25371">
              <a:noFill/>
            </a:ln>
          </c:spPr>
          <c:invertIfNegative val="0"/>
          <c:dLbls>
            <c:dLbl>
              <c:idx val="0"/>
              <c:layout>
                <c:manualLayout>
                  <c:x val="-2.1698949887975241E-17"/>
                  <c:y val="3.1282241713167236E-2"/>
                </c:manualLayout>
              </c:layout>
              <c:tx>
                <c:rich>
                  <a:bodyPr wrap="square" lIns="38100" tIns="19050" rIns="38100" bIns="19050" anchor="ctr">
                    <a:noAutofit/>
                  </a:bodyPr>
                  <a:lstStyle/>
                  <a:p>
                    <a:pPr>
                      <a:defRPr b="0"/>
                    </a:pPr>
                    <a:r>
                      <a:rPr lang="en-US" dirty="0"/>
                      <a:t>5.529</a:t>
                    </a:r>
                  </a:p>
                </c:rich>
              </c:tx>
              <c:numFmt formatCode="General" sourceLinked="0"/>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7.3430094681828831E-2"/>
                      <c:h val="5.1586741067579545E-2"/>
                    </c:manualLayout>
                  </c15:layout>
                </c:ext>
                <c:ext xmlns:c16="http://schemas.microsoft.com/office/drawing/2014/chart" uri="{C3380CC4-5D6E-409C-BE32-E72D297353CC}">
                  <c16:uniqueId val="{00000009-7052-4503-AF52-0E0DE97C6FFE}"/>
                </c:ext>
              </c:extLst>
            </c:dLbl>
            <c:dLbl>
              <c:idx val="1"/>
              <c:layout>
                <c:manualLayout>
                  <c:x val="-2.4119615739229159E-3"/>
                  <c:y val="8.5755177529294124E-2"/>
                </c:manualLayout>
              </c:layout>
              <c:tx>
                <c:rich>
                  <a:bodyPr/>
                  <a:lstStyle/>
                  <a:p>
                    <a:r>
                      <a:rPr lang="en-US" b="0" dirty="0"/>
                      <a:t>9.015</a:t>
                    </a:r>
                    <a:endParaRPr lang="en-US" dirty="0"/>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052-4503-AF52-0E0DE97C6FFE}"/>
                </c:ext>
              </c:extLst>
            </c:dLbl>
            <c:dLbl>
              <c:idx val="2"/>
              <c:layout>
                <c:manualLayout>
                  <c:x val="-4.6447175115724784E-3"/>
                  <c:y val="9.9078900449932492E-2"/>
                </c:manualLayout>
              </c:layout>
              <c:tx>
                <c:rich>
                  <a:bodyPr/>
                  <a:lstStyle/>
                  <a:p>
                    <a:r>
                      <a:rPr lang="en-US" dirty="0"/>
                      <a:t>10.477</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052-4503-AF52-0E0DE97C6FFE}"/>
                </c:ext>
              </c:extLst>
            </c:dLbl>
            <c:dLbl>
              <c:idx val="3"/>
              <c:layout>
                <c:manualLayout>
                  <c:x val="-8.9602818136634422E-5"/>
                  <c:y val="0.23213052580214399"/>
                </c:manualLayout>
              </c:layout>
              <c:tx>
                <c:rich>
                  <a:bodyPr/>
                  <a:lstStyle/>
                  <a:p>
                    <a:r>
                      <a:rPr lang="en-US" dirty="0"/>
                      <a:t>19.088</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052-4503-AF52-0E0DE97C6FFE}"/>
                </c:ext>
              </c:extLst>
            </c:dLbl>
            <c:dLbl>
              <c:idx val="4"/>
              <c:tx>
                <c:rich>
                  <a:bodyPr/>
                  <a:lstStyle/>
                  <a:p>
                    <a:r>
                      <a:rPr lang="en-US"/>
                      <a:t>30.203</a:t>
                    </a:r>
                    <a:endParaRPr lang="en-US" dirty="0"/>
                  </a:p>
                </c:rich>
              </c:tx>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D64-4AA3-97F3-DA759BF2AFD7}"/>
                </c:ext>
              </c:extLst>
            </c:dLbl>
            <c:numFmt formatCode="General" sourceLinked="0"/>
            <c:spPr>
              <a:noFill/>
              <a:ln>
                <a:noFill/>
              </a:ln>
              <a:effectLst/>
            </c:spPr>
            <c:txPr>
              <a:bodyPr wrap="square" lIns="38100" tIns="19050" rIns="38100" bIns="19050" anchor="ctr">
                <a:spAutoFit/>
              </a:bodyPr>
              <a:lstStyle/>
              <a:p>
                <a:pPr>
                  <a:defRPr b="0"/>
                </a:pPr>
                <a:endParaRPr lang="de-DE"/>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2006</c:v>
                </c:pt>
                <c:pt idx="1">
                  <c:v>2009</c:v>
                </c:pt>
                <c:pt idx="2">
                  <c:v>2013</c:v>
                </c:pt>
                <c:pt idx="3">
                  <c:v>2016</c:v>
                </c:pt>
                <c:pt idx="4">
                  <c:v>2020</c:v>
                </c:pt>
              </c:numCache>
            </c:numRef>
          </c:cat>
          <c:val>
            <c:numRef>
              <c:f>Sheet1!$B$6:$F$6</c:f>
              <c:numCache>
                <c:formatCode>General</c:formatCode>
                <c:ptCount val="5"/>
                <c:pt idx="0">
                  <c:v>5.5289999999999999</c:v>
                </c:pt>
                <c:pt idx="1">
                  <c:v>9.0150000000000006</c:v>
                </c:pt>
                <c:pt idx="2">
                  <c:v>10.477</c:v>
                </c:pt>
                <c:pt idx="3">
                  <c:v>19.088000000000001</c:v>
                </c:pt>
                <c:pt idx="4">
                  <c:v>30.202999999999999</c:v>
                </c:pt>
              </c:numCache>
            </c:numRef>
          </c:val>
          <c:extLst>
            <c:ext xmlns:c16="http://schemas.microsoft.com/office/drawing/2014/chart" uri="{C3380CC4-5D6E-409C-BE32-E72D297353CC}">
              <c16:uniqueId val="{00000007-7052-4503-AF52-0E0DE97C6FFE}"/>
            </c:ext>
          </c:extLst>
        </c:ser>
        <c:dLbls>
          <c:showLegendKey val="0"/>
          <c:showVal val="0"/>
          <c:showCatName val="0"/>
          <c:showSerName val="0"/>
          <c:showPercent val="0"/>
          <c:showBubbleSize val="0"/>
        </c:dLbls>
        <c:gapWidth val="120"/>
        <c:overlap val="100"/>
        <c:axId val="47365120"/>
        <c:axId val="47371008"/>
      </c:barChart>
      <c:catAx>
        <c:axId val="47365120"/>
        <c:scaling>
          <c:orientation val="minMax"/>
        </c:scaling>
        <c:delete val="0"/>
        <c:axPos val="b"/>
        <c:numFmt formatCode="General" sourceLinked="1"/>
        <c:majorTickMark val="none"/>
        <c:minorTickMark val="none"/>
        <c:tickLblPos val="nextTo"/>
        <c:spPr>
          <a:ln w="6350">
            <a:noFill/>
            <a:prstDash val="solid"/>
          </a:ln>
        </c:spPr>
        <c:txPr>
          <a:bodyPr rot="0" vert="horz"/>
          <a:lstStyle/>
          <a:p>
            <a:pPr>
              <a:defRPr>
                <a:solidFill>
                  <a:schemeClr val="tx1"/>
                </a:solidFill>
              </a:defRPr>
            </a:pPr>
            <a:endParaRPr lang="de-DE"/>
          </a:p>
        </c:txPr>
        <c:crossAx val="47371008"/>
        <c:crosses val="autoZero"/>
        <c:auto val="1"/>
        <c:lblAlgn val="ctr"/>
        <c:lblOffset val="100"/>
        <c:tickMarkSkip val="1"/>
        <c:noMultiLvlLbl val="0"/>
      </c:catAx>
      <c:valAx>
        <c:axId val="47371008"/>
        <c:scaling>
          <c:orientation val="minMax"/>
          <c:max val="32"/>
          <c:min val="0"/>
        </c:scaling>
        <c:delete val="0"/>
        <c:axPos val="l"/>
        <c:majorGridlines>
          <c:spPr>
            <a:ln w="6350">
              <a:solidFill>
                <a:srgbClr val="BDC0C2"/>
              </a:solidFill>
            </a:ln>
          </c:spPr>
        </c:majorGridlines>
        <c:numFmt formatCode="General" sourceLinked="1"/>
        <c:majorTickMark val="none"/>
        <c:minorTickMark val="none"/>
        <c:tickLblPos val="nextTo"/>
        <c:spPr>
          <a:ln w="12700">
            <a:noFill/>
            <a:prstDash val="solid"/>
          </a:ln>
        </c:spPr>
        <c:txPr>
          <a:bodyPr rot="0" vert="horz"/>
          <a:lstStyle/>
          <a:p>
            <a:pPr>
              <a:defRPr>
                <a:solidFill>
                  <a:schemeClr val="accent6"/>
                </a:solidFill>
              </a:defRPr>
            </a:pPr>
            <a:endParaRPr lang="de-DE"/>
          </a:p>
        </c:txPr>
        <c:crossAx val="47365120"/>
        <c:crosses val="autoZero"/>
        <c:crossBetween val="between"/>
        <c:majorUnit val="4"/>
      </c:valAx>
      <c:spPr>
        <a:noFill/>
        <a:ln w="25400">
          <a:noFill/>
        </a:ln>
        <a:effectLst/>
      </c:spPr>
    </c:plotArea>
    <c:plotVisOnly val="1"/>
    <c:dispBlanksAs val="gap"/>
    <c:showDLblsOverMax val="0"/>
  </c:chart>
  <c:spPr>
    <a:noFill/>
    <a:ln>
      <a:noFill/>
    </a:ln>
  </c:spPr>
  <c:txPr>
    <a:bodyPr/>
    <a:lstStyle/>
    <a:p>
      <a:pPr>
        <a:defRPr sz="1000" b="0" i="0" u="none" strike="noStrike" baseline="0">
          <a:solidFill>
            <a:srgbClr val="000000"/>
          </a:solidFill>
          <a:latin typeface="Arial"/>
          <a:ea typeface="Arial"/>
          <a:cs typeface="Arial"/>
        </a:defRPr>
      </a:pPr>
      <a:endParaRPr lang="de-DE"/>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37E0B93-BA14-4836-A0C1-4504AF33149A}"/>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8319A94-965C-47FF-9B96-1BAB2F893537}"/>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57EECD7F-E5B6-4B40-9E0B-628FCC195BC8}" type="datetimeFigureOut">
              <a:rPr lang="de-DE" smtClean="0"/>
              <a:t>07.04.2021</a:t>
            </a:fld>
            <a:endParaRPr lang="de-DE"/>
          </a:p>
        </p:txBody>
      </p:sp>
      <p:sp>
        <p:nvSpPr>
          <p:cNvPr id="4" name="Fußzeilenplatzhalter 3">
            <a:extLst>
              <a:ext uri="{FF2B5EF4-FFF2-40B4-BE49-F238E27FC236}">
                <a16:creationId xmlns:a16="http://schemas.microsoft.com/office/drawing/2014/main" id="{AE726ECF-A882-4FB8-A516-36BCC07FF15F}"/>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6CA88AC3-AD15-445F-9FFA-ED2AF02E6D2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14F6A95-CC10-4109-BE20-552F51C647B3}" type="slidenum">
              <a:rPr lang="de-DE" smtClean="0"/>
              <a:t>‹Nr.›</a:t>
            </a:fld>
            <a:endParaRPr lang="de-DE"/>
          </a:p>
        </p:txBody>
      </p:sp>
    </p:spTree>
    <p:extLst>
      <p:ext uri="{BB962C8B-B14F-4D97-AF65-F5344CB8AC3E}">
        <p14:creationId xmlns:p14="http://schemas.microsoft.com/office/powerpoint/2010/main" val="1577714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16BC527-A945-41A0-A295-3A1AFDBBE427}" type="datetimeFigureOut">
              <a:rPr lang="de-DE" smtClean="0"/>
              <a:t>07.04.2021</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BE94A0B-B183-45F9-8022-C2EDCC55F51C}" type="slidenum">
              <a:rPr lang="de-DE" smtClean="0"/>
              <a:t>‹Nr.›</a:t>
            </a:fld>
            <a:endParaRPr lang="de-DE"/>
          </a:p>
        </p:txBody>
      </p:sp>
    </p:spTree>
    <p:extLst>
      <p:ext uri="{BB962C8B-B14F-4D97-AF65-F5344CB8AC3E}">
        <p14:creationId xmlns:p14="http://schemas.microsoft.com/office/powerpoint/2010/main" val="3353622804"/>
      </p:ext>
    </p:extLst>
  </p:cSld>
  <p:clrMap bg1="lt1" tx1="dk1" bg2="lt2" tx2="dk2" accent1="accent1" accent2="accent2" accent3="accent3" accent4="accent4" accent5="accent5" accent6="accent6" hlink="hlink" folHlink="folHlink"/>
  <p:notesStyle>
    <a:lvl1pPr marL="171450" indent="-171450" algn="l" defTabSz="804581" rtl="0" eaLnBrk="1" latinLnBrk="0" hangingPunct="1">
      <a:buSzPct val="110000"/>
      <a:buFont typeface="Symbol" panose="05050102010706020507" pitchFamily="18" charset="2"/>
      <a:buChar char="-"/>
      <a:defRPr sz="1100" kern="1200">
        <a:solidFill>
          <a:schemeClr val="tx1"/>
        </a:solidFill>
        <a:latin typeface="+mn-lt"/>
        <a:ea typeface="+mn-ea"/>
        <a:cs typeface="+mn-cs"/>
      </a:defRPr>
    </a:lvl1pPr>
    <a:lvl2pPr marL="573740" indent="-171450" algn="l" defTabSz="804581" rtl="0" eaLnBrk="1" latinLnBrk="0" hangingPunct="1">
      <a:buSzPct val="110000"/>
      <a:buFont typeface="Symbol" panose="05050102010706020507" pitchFamily="18" charset="2"/>
      <a:buChar char="-"/>
      <a:defRPr sz="1100" kern="1200">
        <a:solidFill>
          <a:schemeClr val="tx1"/>
        </a:solidFill>
        <a:latin typeface="+mn-lt"/>
        <a:ea typeface="+mn-ea"/>
        <a:cs typeface="+mn-cs"/>
      </a:defRPr>
    </a:lvl2pPr>
    <a:lvl3pPr marL="976031" indent="-171450" algn="l" defTabSz="804581" rtl="0" eaLnBrk="1" latinLnBrk="0" hangingPunct="1">
      <a:buSzPct val="110000"/>
      <a:buFont typeface="Symbol" panose="05050102010706020507" pitchFamily="18" charset="2"/>
      <a:buChar char="-"/>
      <a:defRPr sz="1100" kern="1200">
        <a:solidFill>
          <a:schemeClr val="tx1"/>
        </a:solidFill>
        <a:latin typeface="+mn-lt"/>
        <a:ea typeface="+mn-ea"/>
        <a:cs typeface="+mn-cs"/>
      </a:defRPr>
    </a:lvl3pPr>
    <a:lvl4pPr marL="1378321" indent="-171450" algn="l" defTabSz="804581" rtl="0" eaLnBrk="1" latinLnBrk="0" hangingPunct="1">
      <a:buSzPct val="110000"/>
      <a:buFont typeface="Symbol" panose="05050102010706020507" pitchFamily="18" charset="2"/>
      <a:buChar char="-"/>
      <a:defRPr sz="1100" kern="1200">
        <a:solidFill>
          <a:schemeClr val="tx1"/>
        </a:solidFill>
        <a:latin typeface="+mn-lt"/>
        <a:ea typeface="+mn-ea"/>
        <a:cs typeface="+mn-cs"/>
      </a:defRPr>
    </a:lvl4pPr>
    <a:lvl5pPr marL="1780611" indent="-171450" algn="l" defTabSz="804581" rtl="0" eaLnBrk="1" latinLnBrk="0" hangingPunct="1">
      <a:buSzPct val="110000"/>
      <a:buFont typeface="Symbol" panose="05050102010706020507" pitchFamily="18" charset="2"/>
      <a:buChar char="-"/>
      <a:defRPr sz="1100" kern="1200">
        <a:solidFill>
          <a:schemeClr val="tx1"/>
        </a:solidFill>
        <a:latin typeface="+mn-lt"/>
        <a:ea typeface="+mn-ea"/>
        <a:cs typeface="+mn-cs"/>
      </a:defRPr>
    </a:lvl5pPr>
    <a:lvl6pPr marL="2011451" algn="l" defTabSz="804581" rtl="0" eaLnBrk="1" latinLnBrk="0" hangingPunct="1">
      <a:defRPr sz="1056" kern="1200">
        <a:solidFill>
          <a:schemeClr val="tx1"/>
        </a:solidFill>
        <a:latin typeface="+mn-lt"/>
        <a:ea typeface="+mn-ea"/>
        <a:cs typeface="+mn-cs"/>
      </a:defRPr>
    </a:lvl6pPr>
    <a:lvl7pPr marL="2413742" algn="l" defTabSz="804581" rtl="0" eaLnBrk="1" latinLnBrk="0" hangingPunct="1">
      <a:defRPr sz="1056" kern="1200">
        <a:solidFill>
          <a:schemeClr val="tx1"/>
        </a:solidFill>
        <a:latin typeface="+mn-lt"/>
        <a:ea typeface="+mn-ea"/>
        <a:cs typeface="+mn-cs"/>
      </a:defRPr>
    </a:lvl7pPr>
    <a:lvl8pPr marL="2816032" algn="l" defTabSz="804581" rtl="0" eaLnBrk="1" latinLnBrk="0" hangingPunct="1">
      <a:defRPr sz="1056" kern="1200">
        <a:solidFill>
          <a:schemeClr val="tx1"/>
        </a:solidFill>
        <a:latin typeface="+mn-lt"/>
        <a:ea typeface="+mn-ea"/>
        <a:cs typeface="+mn-cs"/>
      </a:defRPr>
    </a:lvl8pPr>
    <a:lvl9pPr marL="3218322" algn="l" defTabSz="804581" rtl="0" eaLnBrk="1" latinLnBrk="0" hangingPunct="1">
      <a:defRPr sz="10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79400" y="315913"/>
            <a:ext cx="5213350" cy="2933700"/>
          </a:xfrm>
        </p:spPr>
      </p:sp>
      <p:sp>
        <p:nvSpPr>
          <p:cNvPr id="4" name="Foliennummernplatzhalter 3"/>
          <p:cNvSpPr>
            <a:spLocks noGrp="1"/>
          </p:cNvSpPr>
          <p:nvPr>
            <p:ph type="sldNum" sz="quarter" idx="10"/>
          </p:nvPr>
        </p:nvSpPr>
        <p:spPr/>
        <p:txBody>
          <a:bodyPr/>
          <a:lstStyle/>
          <a:p>
            <a:fld id="{8BE94A0B-B183-45F9-8022-C2EDCC55F51C}" type="slidenum">
              <a:rPr lang="de-DE" smtClean="0"/>
              <a:t>3</a:t>
            </a:fld>
            <a:endParaRPr lang="de-DE"/>
          </a:p>
        </p:txBody>
      </p:sp>
      <p:sp>
        <p:nvSpPr>
          <p:cNvPr id="6" name="Notizenplatzhalter 2"/>
          <p:cNvSpPr>
            <a:spLocks noGrp="1"/>
          </p:cNvSpPr>
          <p:nvPr>
            <p:ph type="body" idx="3"/>
          </p:nvPr>
        </p:nvSpPr>
        <p:spPr>
          <a:xfrm>
            <a:off x="285040" y="3361638"/>
            <a:ext cx="4070655" cy="4944968"/>
          </a:xfrm>
        </p:spPr>
        <p:txBody>
          <a:bodyPr/>
          <a:lstStyle/>
          <a:p>
            <a:pPr marL="0" indent="0" defTabSz="643179">
              <a:spcBef>
                <a:spcPts val="480"/>
              </a:spcBef>
              <a:buNone/>
              <a:defRPr/>
            </a:pPr>
            <a:r>
              <a:rPr lang="de-DE" dirty="0"/>
              <a:t>Zum inländischen Geschäft: ein </a:t>
            </a:r>
            <a:r>
              <a:rPr lang="de-DE" b="1" dirty="0"/>
              <a:t>absolutes Ausnahmejahr</a:t>
            </a:r>
            <a:r>
              <a:rPr lang="de-DE" dirty="0"/>
              <a:t>. Fördervolumen </a:t>
            </a:r>
            <a:r>
              <a:rPr lang="de-DE" b="1" dirty="0"/>
              <a:t>mehr als verdoppelt </a:t>
            </a:r>
            <a:r>
              <a:rPr lang="de-DE" dirty="0"/>
              <a:t>auf 106,4 Mrd. EUR.</a:t>
            </a:r>
          </a:p>
          <a:p>
            <a:pPr marL="0" indent="0" defTabSz="643179">
              <a:spcBef>
                <a:spcPts val="480"/>
              </a:spcBef>
              <a:buNone/>
              <a:defRPr/>
            </a:pPr>
            <a:r>
              <a:rPr lang="de-DE" dirty="0"/>
              <a:t>Grund auf der Hand: Corona-Hilfsprogramme, Mittelstandsbank steigert Volumen auf</a:t>
            </a:r>
            <a:r>
              <a:rPr lang="de-DE" b="1" dirty="0"/>
              <a:t> </a:t>
            </a:r>
            <a:r>
              <a:rPr lang="de-DE" dirty="0"/>
              <a:t>48,1 Mrd. EUR (15,3 Mrd. EUR)</a:t>
            </a:r>
          </a:p>
          <a:p>
            <a:pPr marL="0" indent="0" defTabSz="643179">
              <a:spcBef>
                <a:spcPts val="480"/>
              </a:spcBef>
              <a:buNone/>
              <a:defRPr/>
            </a:pPr>
            <a:r>
              <a:rPr lang="de-DE" sz="800" dirty="0"/>
              <a:t>Auch </a:t>
            </a:r>
            <a:r>
              <a:rPr lang="de-DE" sz="800" b="1" dirty="0"/>
              <a:t>Individualfinanzierung </a:t>
            </a:r>
            <a:r>
              <a:rPr lang="de-DE" dirty="0"/>
              <a:t>an Corona-Hilfen beteiligt</a:t>
            </a:r>
            <a:r>
              <a:rPr lang="de-DE" sz="800" dirty="0"/>
              <a:t>: </a:t>
            </a:r>
            <a:r>
              <a:rPr lang="de-DE" dirty="0"/>
              <a:t>19,2 Mrd. EUR, sehr deutlich über dem Vorjahresniveau (7,2 Mrd. EUR). </a:t>
            </a:r>
          </a:p>
          <a:p>
            <a:pPr marL="0" indent="0" defTabSz="643179">
              <a:spcBef>
                <a:spcPts val="480"/>
              </a:spcBef>
              <a:buNone/>
              <a:defRPr/>
            </a:pPr>
            <a:r>
              <a:rPr lang="de-DE" dirty="0"/>
              <a:t>KfW Capital: auch Corona-Beitrag. </a:t>
            </a:r>
            <a:endParaRPr lang="de-DE" sz="800" dirty="0"/>
          </a:p>
          <a:p>
            <a:pPr marL="0" indent="0" defTabSz="643179">
              <a:spcBef>
                <a:spcPts val="480"/>
              </a:spcBef>
              <a:buNone/>
              <a:defRPr/>
            </a:pPr>
            <a:r>
              <a:rPr lang="de-DE" sz="800" b="1" dirty="0"/>
              <a:t>Kommunale Infrastruktur</a:t>
            </a:r>
            <a:r>
              <a:rPr lang="de-DE" b="1" dirty="0"/>
              <a:t>: </a:t>
            </a:r>
            <a:r>
              <a:rPr lang="de-DE" sz="800" dirty="0"/>
              <a:t>4,8 Mrd. EUR, signifikanter Anstieg wg. Corona-Hilfe für gemeinnützige </a:t>
            </a:r>
            <a:r>
              <a:rPr lang="de-DE" dirty="0"/>
              <a:t>Unternehmen, über Landesförderinstitute ausgereicht</a:t>
            </a:r>
            <a:endParaRPr lang="de-DE" sz="800" dirty="0"/>
          </a:p>
          <a:p>
            <a:pPr marL="0" indent="0" defTabSz="643179">
              <a:spcBef>
                <a:spcPts val="480"/>
              </a:spcBef>
              <a:buNone/>
              <a:defRPr/>
            </a:pPr>
            <a:endParaRPr lang="de-DE" sz="800" dirty="0"/>
          </a:p>
          <a:p>
            <a:pPr marL="0" indent="0">
              <a:buNone/>
            </a:pPr>
            <a:r>
              <a:rPr lang="de-DE" dirty="0"/>
              <a:t>Eine weitere historische Zahl: </a:t>
            </a:r>
            <a:r>
              <a:rPr lang="de-DE" b="1" dirty="0"/>
              <a:t>eine Million Förderzusagen  in einem Jahr. Ich kann mich erinnern: </a:t>
            </a:r>
            <a:r>
              <a:rPr lang="de-DE" sz="800" dirty="0"/>
              <a:t>Wir haben schon einmal die </a:t>
            </a:r>
            <a:r>
              <a:rPr lang="de-DE" dirty="0" err="1"/>
              <a:t>e</a:t>
            </a:r>
            <a:r>
              <a:rPr lang="de-DE" sz="800" dirty="0" err="1"/>
              <a:t>inm</a:t>
            </a:r>
            <a:r>
              <a:rPr lang="de-DE" dirty="0" err="1"/>
              <a:t>illionste</a:t>
            </a:r>
            <a:r>
              <a:rPr lang="de-DE" dirty="0"/>
              <a:t> Kreditzusage gefeiert. Da lief aber das Programm schon mehr als 3 Jahre! (2006 bis 2009: Initiative Wohnen, Umwelt, Wachstum WUW).</a:t>
            </a:r>
            <a:endParaRPr lang="de-DE" sz="800" dirty="0"/>
          </a:p>
          <a:p>
            <a:pPr marL="0" indent="0">
              <a:buNone/>
            </a:pPr>
            <a:endParaRPr lang="de-DE" dirty="0"/>
          </a:p>
          <a:p>
            <a:pPr marL="0" indent="0">
              <a:buNone/>
            </a:pPr>
            <a:r>
              <a:rPr lang="de-DE" dirty="0"/>
              <a:t>Den stärksten Andrang gab es 2020 bei den Ladestationen für Elektroautos. Deutschland holt auf in der E-Mobilität. 137.000 KfW-Zusagen für Ladestationen sind der Beweis</a:t>
            </a:r>
          </a:p>
          <a:p>
            <a:pPr marL="0" indent="0">
              <a:buNone/>
            </a:pPr>
            <a:endParaRPr lang="de-DE" dirty="0"/>
          </a:p>
          <a:p>
            <a:pPr marL="0" indent="0">
              <a:buNone/>
            </a:pPr>
            <a:r>
              <a:rPr lang="de-DE" dirty="0"/>
              <a:t>Auch eine erfreuliche Überraschung -- </a:t>
            </a:r>
            <a:r>
              <a:rPr lang="de-DE" b="1" dirty="0"/>
              <a:t>ein Drittel oder 320.000 </a:t>
            </a:r>
            <a:r>
              <a:rPr lang="de-DE" dirty="0"/>
              <a:t>für  Energieeffizient </a:t>
            </a:r>
            <a:r>
              <a:rPr lang="de-DE" b="1" dirty="0"/>
              <a:t>Bauen und Sanieren</a:t>
            </a:r>
            <a:r>
              <a:rPr lang="de-DE" dirty="0"/>
              <a:t>. </a:t>
            </a:r>
            <a:r>
              <a:rPr lang="de-DE" sz="800" dirty="0"/>
              <a:t>Allein bei Wohnen 140 % Anstieg. </a:t>
            </a:r>
          </a:p>
          <a:p>
            <a:pPr marL="0" indent="0">
              <a:buNone/>
            </a:pPr>
            <a:endParaRPr lang="de-DE" dirty="0"/>
          </a:p>
          <a:p>
            <a:pPr marL="0" indent="0">
              <a:buNone/>
            </a:pPr>
            <a:r>
              <a:rPr lang="de-DE" sz="800" dirty="0"/>
              <a:t>Hier möchte ich gesamte Programm zeigen:</a:t>
            </a:r>
          </a:p>
          <a:p>
            <a:pPr marL="0" indent="0">
              <a:buNone/>
            </a:pPr>
            <a:endParaRPr lang="de-DE" dirty="0">
              <a:solidFill>
                <a:srgbClr val="C80538"/>
              </a:solidFill>
            </a:endParaRPr>
          </a:p>
        </p:txBody>
      </p:sp>
    </p:spTree>
    <p:extLst>
      <p:ext uri="{BB962C8B-B14F-4D97-AF65-F5344CB8AC3E}">
        <p14:creationId xmlns:p14="http://schemas.microsoft.com/office/powerpoint/2010/main" val="1307108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285040" y="3361640"/>
            <a:ext cx="4070655" cy="4600036"/>
          </a:xfrm>
        </p:spPr>
        <p:txBody>
          <a:bodyPr/>
          <a:lstStyle/>
          <a:p>
            <a:pPr marL="0" indent="0" defTabSz="620585">
              <a:buNone/>
              <a:defRPr/>
            </a:pPr>
            <a:r>
              <a:rPr lang="de-DE" b="0" kern="1200" dirty="0">
                <a:solidFill>
                  <a:schemeClr val="tx1"/>
                </a:solidFill>
                <a:effectLst/>
                <a:latin typeface="+mn-lt"/>
                <a:ea typeface="+mn-ea"/>
                <a:cs typeface="+mn-cs"/>
              </a:rPr>
              <a:t>Einführung 2006: EBS eines der erfolgreichsten Programme der KfW, weltweit ein Vorbild: </a:t>
            </a:r>
          </a:p>
          <a:p>
            <a:pPr marL="0" indent="0" defTabSz="620585">
              <a:buNone/>
              <a:defRPr/>
            </a:pPr>
            <a:endParaRPr lang="de-DE" b="0" kern="1200" dirty="0">
              <a:solidFill>
                <a:schemeClr val="tx1"/>
              </a:solidFill>
              <a:effectLst/>
              <a:latin typeface="+mn-lt"/>
              <a:ea typeface="+mn-ea"/>
              <a:cs typeface="+mn-cs"/>
            </a:endParaRPr>
          </a:p>
          <a:p>
            <a:pPr>
              <a:defRPr/>
            </a:pPr>
            <a:r>
              <a:rPr lang="de-DE" dirty="0"/>
              <a:t>KfW-Effizienzhaus ist Marktstandard; </a:t>
            </a:r>
          </a:p>
          <a:p>
            <a:pPr>
              <a:defRPr/>
            </a:pPr>
            <a:r>
              <a:rPr lang="de-DE" dirty="0"/>
              <a:t>Flächendeckendes Netzwerk von Energie-Effizienzexperten,</a:t>
            </a:r>
          </a:p>
          <a:p>
            <a:pPr>
              <a:defRPr/>
            </a:pPr>
            <a:r>
              <a:rPr lang="de-DE" dirty="0"/>
              <a:t>Impact auf Wirtschaft, gerade in der Corona-Krise Konjunktur-Stütze  </a:t>
            </a:r>
          </a:p>
          <a:p>
            <a:pPr>
              <a:defRPr/>
            </a:pPr>
            <a:r>
              <a:rPr lang="de-DE" dirty="0"/>
              <a:t>Klimaeffekte: Jährliche CO2-Emissionen um rd. 12 Mio. Tonnen gesenkt, ein Drittel des gesamten Gebäudebereichs</a:t>
            </a:r>
          </a:p>
          <a:p>
            <a:pPr marL="0" indent="0" defTabSz="620585">
              <a:buNone/>
              <a:defRPr/>
            </a:pPr>
            <a:endParaRPr lang="de-DE" b="0" kern="1200" dirty="0">
              <a:solidFill>
                <a:schemeClr val="tx1"/>
              </a:solidFill>
              <a:effectLst/>
              <a:latin typeface="+mn-lt"/>
              <a:ea typeface="+mn-ea"/>
              <a:cs typeface="+mn-cs"/>
            </a:endParaRPr>
          </a:p>
          <a:p>
            <a:pPr marL="0" indent="0" defTabSz="620585">
              <a:buNone/>
              <a:defRPr/>
            </a:pPr>
            <a:r>
              <a:rPr lang="de-DE" dirty="0"/>
              <a:t>N</a:t>
            </a:r>
            <a:r>
              <a:rPr lang="de-DE" b="0" kern="1200" dirty="0">
                <a:solidFill>
                  <a:schemeClr val="tx1"/>
                </a:solidFill>
                <a:effectLst/>
                <a:latin typeface="+mn-lt"/>
                <a:ea typeface="+mn-ea"/>
                <a:cs typeface="+mn-cs"/>
              </a:rPr>
              <a:t>eben Corona-Hilfen zweiter Treiber der rekordhohen inländischen Förderung 2020.  </a:t>
            </a:r>
          </a:p>
          <a:p>
            <a:pPr marL="0" indent="0" defTabSz="620585">
              <a:buNone/>
              <a:defRPr/>
            </a:pPr>
            <a:endParaRPr lang="de-DE" b="0" kern="1200" dirty="0">
              <a:solidFill>
                <a:schemeClr val="tx1"/>
              </a:solidFill>
              <a:effectLst/>
              <a:latin typeface="+mn-lt"/>
              <a:ea typeface="+mn-ea"/>
              <a:cs typeface="+mn-cs"/>
            </a:endParaRPr>
          </a:p>
          <a:p>
            <a:pPr marL="0" indent="0" defTabSz="620585">
              <a:buNone/>
              <a:defRPr/>
            </a:pPr>
            <a:r>
              <a:rPr lang="de-DE" b="1" kern="1200" dirty="0">
                <a:solidFill>
                  <a:schemeClr val="tx1"/>
                </a:solidFill>
                <a:effectLst/>
                <a:latin typeface="+mn-lt"/>
                <a:ea typeface="+mn-ea"/>
                <a:cs typeface="+mn-cs"/>
              </a:rPr>
              <a:t>Boom</a:t>
            </a:r>
            <a:r>
              <a:rPr lang="de-DE" b="0" kern="1200" dirty="0">
                <a:solidFill>
                  <a:schemeClr val="tx1"/>
                </a:solidFill>
                <a:effectLst/>
                <a:latin typeface="+mn-lt"/>
                <a:ea typeface="+mn-ea"/>
                <a:cs typeface="+mn-cs"/>
              </a:rPr>
              <a:t> wg. verbesserter Förderkonditionen (Tilgungs- und Investitionszuschüsse um bis zu 15 Prozentpunkte angehoben)</a:t>
            </a:r>
          </a:p>
          <a:p>
            <a:pPr marL="0" indent="0" defTabSz="620585">
              <a:buNone/>
              <a:defRPr/>
            </a:pPr>
            <a:endParaRPr lang="de-DE" dirty="0"/>
          </a:p>
          <a:p>
            <a:pPr marL="0" indent="0" defTabSz="620585">
              <a:buNone/>
              <a:defRPr/>
            </a:pPr>
            <a:r>
              <a:rPr lang="de-DE" dirty="0">
                <a:solidFill>
                  <a:schemeClr val="tx1"/>
                </a:solidFill>
              </a:rPr>
              <a:t>Das bedeutet: </a:t>
            </a:r>
            <a:r>
              <a:rPr lang="de-DE" b="1" dirty="0">
                <a:solidFill>
                  <a:schemeClr val="tx1"/>
                </a:solidFill>
              </a:rPr>
              <a:t>mehr als jede zweite neu gebaute Wohneinheit in Deutschland </a:t>
            </a:r>
            <a:r>
              <a:rPr lang="de-DE" dirty="0">
                <a:solidFill>
                  <a:schemeClr val="tx1"/>
                </a:solidFill>
              </a:rPr>
              <a:t>wird über Energieeffizient Bauen der KfW gefördert! </a:t>
            </a:r>
          </a:p>
          <a:p>
            <a:pPr marL="0" indent="0" defTabSz="620585">
              <a:buNone/>
              <a:defRPr/>
            </a:pPr>
            <a:endParaRPr lang="de-DE" dirty="0"/>
          </a:p>
          <a:p>
            <a:pPr marL="0" indent="0" defTabSz="620585">
              <a:buNone/>
              <a:defRPr/>
            </a:pPr>
            <a:r>
              <a:rPr lang="de-DE" dirty="0">
                <a:solidFill>
                  <a:schemeClr val="tx1"/>
                </a:solidFill>
              </a:rPr>
              <a:t>Das sind fast 200.000 neue Effizienzhäuser.</a:t>
            </a:r>
          </a:p>
          <a:p>
            <a:pPr marL="0" indent="0" defTabSz="620585">
              <a:buNone/>
              <a:defRPr/>
            </a:pPr>
            <a:endParaRPr lang="de-DE" dirty="0"/>
          </a:p>
          <a:p>
            <a:pPr marL="0" indent="0" defTabSz="620585">
              <a:buNone/>
              <a:defRPr/>
            </a:pPr>
            <a:r>
              <a:rPr lang="de-DE" dirty="0">
                <a:solidFill>
                  <a:schemeClr val="tx1"/>
                </a:solidFill>
              </a:rPr>
              <a:t>Außerdem mehr als 50.000 Sanierungen auf Effizienzhausniveau – Gebäudebestand: ganz wichtiges Ziel der Bundesregierung </a:t>
            </a:r>
          </a:p>
          <a:p>
            <a:pPr marL="0" indent="0">
              <a:buNone/>
            </a:pPr>
            <a:endParaRPr lang="de-DE" b="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8BE94A0B-B183-45F9-8022-C2EDCC55F51C}" type="slidenum">
              <a:rPr lang="de-DE" smtClean="0"/>
              <a:t>4</a:t>
            </a:fld>
            <a:endParaRPr lang="de-DE"/>
          </a:p>
        </p:txBody>
      </p:sp>
    </p:spTree>
    <p:extLst>
      <p:ext uri="{BB962C8B-B14F-4D97-AF65-F5344CB8AC3E}">
        <p14:creationId xmlns:p14="http://schemas.microsoft.com/office/powerpoint/2010/main" val="1891368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88900" y="742950"/>
            <a:ext cx="6624638" cy="3727450"/>
          </a:xfrm>
          <a:ln/>
        </p:spPr>
      </p:sp>
      <p:sp>
        <p:nvSpPr>
          <p:cNvPr id="93187" name="Rectangle 3"/>
          <p:cNvSpPr>
            <a:spLocks noGrp="1" noChangeArrowheads="1"/>
          </p:cNvSpPr>
          <p:nvPr>
            <p:ph type="body" idx="1"/>
          </p:nvPr>
        </p:nvSpPr>
        <p:spPr>
          <a:xfrm>
            <a:off x="947738" y="4714876"/>
            <a:ext cx="4933950" cy="4468813"/>
          </a:xfrm>
          <a:noFill/>
        </p:spPr>
        <p:txBody>
          <a:bodyPr lIns="88690" tIns="44346" rIns="88690" bIns="44346"/>
          <a:lstStyle/>
          <a:p>
            <a:pPr eaLnBrk="1" hangingPunct="1"/>
            <a:endParaRPr lang="en-US" altLang="en-US" dirty="0">
              <a:cs typeface="Arial" pitchFamily="34" charset="0"/>
            </a:endParaRPr>
          </a:p>
        </p:txBody>
      </p:sp>
    </p:spTree>
    <p:extLst>
      <p:ext uri="{BB962C8B-B14F-4D97-AF65-F5344CB8AC3E}">
        <p14:creationId xmlns:p14="http://schemas.microsoft.com/office/powerpoint/2010/main" val="1187417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lgn="l" defTabSz="904875"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1pPr>
            <a:lvl2pPr marL="750888" indent="-287338" algn="l" defTabSz="904875"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2pPr>
            <a:lvl3pPr marL="1154113" indent="-230188" algn="l" defTabSz="904875"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3pPr>
            <a:lvl4pPr marL="1617663" indent="-230188" algn="l" defTabSz="904875"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4pPr>
            <a:lvl5pPr marL="2079625" indent="-230188" algn="l" defTabSz="904875"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5pPr>
            <a:lvl6pPr marL="2536825" indent="-230188" defTabSz="904875"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6pPr>
            <a:lvl7pPr marL="2994025" indent="-230188" defTabSz="904875"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7pPr>
            <a:lvl8pPr marL="3451225" indent="-230188" defTabSz="904875"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8pPr>
            <a:lvl9pPr marL="3908425" indent="-230188" defTabSz="904875"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9pPr>
          </a:lstStyle>
          <a:p>
            <a:pPr algn="r" eaLnBrk="1" hangingPunct="1">
              <a:spcBef>
                <a:spcPct val="0"/>
              </a:spcBef>
            </a:pPr>
            <a:fld id="{6E6CF3AA-C65E-402C-884E-D77358741EAB}" type="slidenum">
              <a:rPr lang="de-DE" altLang="de-DE" sz="1000" smtClean="0">
                <a:latin typeface="Arial" pitchFamily="34" charset="0"/>
              </a:rPr>
              <a:pPr algn="r" eaLnBrk="1" hangingPunct="1">
                <a:spcBef>
                  <a:spcPct val="0"/>
                </a:spcBef>
              </a:pPr>
              <a:t>10</a:t>
            </a:fld>
            <a:endParaRPr lang="de-DE" altLang="de-DE" sz="1000">
              <a:latin typeface="Arial" pitchFamily="34" charset="0"/>
            </a:endParaRPr>
          </a:p>
        </p:txBody>
      </p:sp>
      <p:sp>
        <p:nvSpPr>
          <p:cNvPr id="88067" name="Rectangle 7"/>
          <p:cNvSpPr txBox="1">
            <a:spLocks noGrp="1" noChangeArrowheads="1"/>
          </p:cNvSpPr>
          <p:nvPr/>
        </p:nvSpPr>
        <p:spPr bwMode="auto">
          <a:xfrm>
            <a:off x="3852863" y="9429750"/>
            <a:ext cx="294481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159" tIns="0" rIns="19159" bIns="0" anchor="b"/>
          <a:lstStyle>
            <a:lvl1pPr algn="l" defTabSz="909638"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1pPr>
            <a:lvl2pPr marL="711200" indent="-273050" algn="l" defTabSz="909638"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2pPr>
            <a:lvl3pPr marL="1093788" indent="-219075" algn="l" defTabSz="909638"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3pPr>
            <a:lvl4pPr marL="1531938" indent="-219075" algn="l" defTabSz="909638"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4pPr>
            <a:lvl5pPr marL="1970088" indent="-220663" algn="l" defTabSz="909638" eaLnBrk="0" hangingPunct="0">
              <a:spcBef>
                <a:spcPct val="30000"/>
              </a:spcBef>
              <a:defRPr sz="1200">
                <a:solidFill>
                  <a:schemeClr val="tx1"/>
                </a:solidFill>
                <a:latin typeface="Franklin Gothic Book" pitchFamily="34" charset="0"/>
                <a:ea typeface="ＭＳ Ｐゴシック" pitchFamily="34" charset="-128"/>
                <a:cs typeface="Arial" pitchFamily="34" charset="0"/>
              </a:defRPr>
            </a:lvl5pPr>
            <a:lvl6pPr marL="2427288" indent="-220663" defTabSz="909638"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6pPr>
            <a:lvl7pPr marL="2884488" indent="-220663" defTabSz="909638"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7pPr>
            <a:lvl8pPr marL="3341688" indent="-220663" defTabSz="909638"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8pPr>
            <a:lvl9pPr marL="3798888" indent="-220663" defTabSz="909638" eaLnBrk="0" fontAlgn="base" hangingPunct="0">
              <a:spcBef>
                <a:spcPct val="30000"/>
              </a:spcBef>
              <a:spcAft>
                <a:spcPct val="0"/>
              </a:spcAft>
              <a:defRPr sz="1200">
                <a:solidFill>
                  <a:schemeClr val="tx1"/>
                </a:solidFill>
                <a:latin typeface="Franklin Gothic Book" pitchFamily="34" charset="0"/>
                <a:ea typeface="ＭＳ Ｐゴシック" pitchFamily="34" charset="-128"/>
                <a:cs typeface="Arial" pitchFamily="34" charset="0"/>
              </a:defRPr>
            </a:lvl9pPr>
          </a:lstStyle>
          <a:p>
            <a:pPr algn="r">
              <a:spcBef>
                <a:spcPct val="0"/>
              </a:spcBef>
            </a:pPr>
            <a:fld id="{9C292799-613A-450F-90C6-E74A4430E524}" type="slidenum">
              <a:rPr lang="de-DE" altLang="de-DE" sz="1000" i="1">
                <a:latin typeface="Times New Roman" pitchFamily="18" charset="0"/>
              </a:rPr>
              <a:pPr algn="r">
                <a:spcBef>
                  <a:spcPct val="0"/>
                </a:spcBef>
              </a:pPr>
              <a:t>10</a:t>
            </a:fld>
            <a:endParaRPr lang="de-DE" altLang="de-DE" sz="1000" i="1">
              <a:latin typeface="Times New Roman" pitchFamily="18" charset="0"/>
            </a:endParaRPr>
          </a:p>
        </p:txBody>
      </p:sp>
      <p:sp>
        <p:nvSpPr>
          <p:cNvPr id="88068" name="Rectangle 2"/>
          <p:cNvSpPr>
            <a:spLocks noGrp="1" noRot="1" noChangeAspect="1" noChangeArrowheads="1" noTextEdit="1"/>
          </p:cNvSpPr>
          <p:nvPr>
            <p:ph type="sldImg"/>
          </p:nvPr>
        </p:nvSpPr>
        <p:spPr>
          <a:xfrm>
            <a:off x="92075" y="746125"/>
            <a:ext cx="6619875" cy="3724275"/>
          </a:xfrm>
          <a:ln/>
        </p:spPr>
      </p:sp>
      <p:sp>
        <p:nvSpPr>
          <p:cNvPr id="88069" name="Rectangle 3"/>
          <p:cNvSpPr>
            <a:spLocks noGrp="1" noChangeArrowheads="1"/>
          </p:cNvSpPr>
          <p:nvPr>
            <p:ph type="body" idx="1"/>
          </p:nvPr>
        </p:nvSpPr>
        <p:spPr>
          <a:xfrm>
            <a:off x="679450" y="4714875"/>
            <a:ext cx="5438775" cy="4465638"/>
          </a:xfrm>
          <a:noFill/>
        </p:spPr>
        <p:txBody>
          <a:bodyPr lIns="92608" tIns="46304" rIns="92608" bIns="46304"/>
          <a:lstStyle/>
          <a:p>
            <a:endParaRPr lang="de-DE" altLang="de-DE">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BE94A0B-B183-45F9-8022-C2EDCC55F51C}" type="slidenum">
              <a:rPr lang="de-DE" smtClean="0"/>
              <a:t>11</a:t>
            </a:fld>
            <a:endParaRPr lang="de-DE"/>
          </a:p>
        </p:txBody>
      </p:sp>
    </p:spTree>
    <p:extLst>
      <p:ext uri="{BB962C8B-B14F-4D97-AF65-F5344CB8AC3E}">
        <p14:creationId xmlns:p14="http://schemas.microsoft.com/office/powerpoint/2010/main" val="1479885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06363" y="754063"/>
            <a:ext cx="6589712" cy="3706812"/>
          </a:xfrm>
          <a:ln/>
        </p:spPr>
      </p:sp>
      <p:sp>
        <p:nvSpPr>
          <p:cNvPr id="8195" name="Rectangle 3"/>
          <p:cNvSpPr>
            <a:spLocks noGrp="1" noChangeArrowheads="1"/>
          </p:cNvSpPr>
          <p:nvPr>
            <p:ph type="body" idx="1"/>
          </p:nvPr>
        </p:nvSpPr>
        <p:spPr>
          <a:xfrm>
            <a:off x="302493" y="4531271"/>
            <a:ext cx="6264696" cy="3672408"/>
          </a:xfrm>
        </p:spPr>
        <p:txBody>
          <a:bodyPr lIns="90567" tIns="45287" rIns="90567" bIns="45287"/>
          <a:lstStyle/>
          <a:p>
            <a:pPr>
              <a:spcBef>
                <a:spcPct val="0"/>
              </a:spcBef>
              <a:defRPr/>
            </a:pPr>
            <a:endParaRPr lang="en-US" altLang="de-DE" sz="1000" b="1" dirty="0">
              <a:latin typeface="Arial" pitchFamily="34" charset="0"/>
            </a:endParaRPr>
          </a:p>
          <a:p>
            <a:pPr eaLnBrk="1" hangingPunct="1">
              <a:spcBef>
                <a:spcPct val="0"/>
              </a:spcBef>
              <a:defRPr/>
            </a:pPr>
            <a:endParaRPr lang="de-DE" altLang="de-DE" sz="1000" dirty="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BE94A0B-B183-45F9-8022-C2EDCC55F51C}" type="slidenum">
              <a:rPr lang="de-DE" smtClean="0"/>
              <a:t>13</a:t>
            </a:fld>
            <a:endParaRPr lang="de-DE"/>
          </a:p>
        </p:txBody>
      </p:sp>
    </p:spTree>
    <p:extLst>
      <p:ext uri="{BB962C8B-B14F-4D97-AF65-F5344CB8AC3E}">
        <p14:creationId xmlns:p14="http://schemas.microsoft.com/office/powerpoint/2010/main" val="2098212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06363" y="754063"/>
            <a:ext cx="6589712" cy="3706812"/>
          </a:xfrm>
          <a:ln/>
        </p:spPr>
      </p:sp>
      <p:sp>
        <p:nvSpPr>
          <p:cNvPr id="8195" name="Rectangle 3"/>
          <p:cNvSpPr>
            <a:spLocks noGrp="1" noChangeArrowheads="1"/>
          </p:cNvSpPr>
          <p:nvPr>
            <p:ph type="body" idx="1"/>
          </p:nvPr>
        </p:nvSpPr>
        <p:spPr>
          <a:xfrm>
            <a:off x="302493" y="4714793"/>
            <a:ext cx="6120680" cy="4857038"/>
          </a:xfrm>
        </p:spPr>
        <p:txBody>
          <a:bodyPr lIns="90567" tIns="45287" rIns="90567" bIns="45287"/>
          <a:lstStyle/>
          <a:p>
            <a:pPr eaLnBrk="1" hangingPunct="1">
              <a:lnSpc>
                <a:spcPct val="90000"/>
              </a:lnSpc>
              <a:defRPr/>
            </a:pPr>
            <a:endParaRPr lang="en-US" altLang="de-DE" sz="1000" dirty="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93663" y="742950"/>
            <a:ext cx="6621462" cy="3724275"/>
          </a:xfrm>
          <a:ln/>
        </p:spPr>
      </p:sp>
      <p:sp>
        <p:nvSpPr>
          <p:cNvPr id="74755" name="Rectangle 3"/>
          <p:cNvSpPr>
            <a:spLocks noGrp="1" noChangeArrowheads="1"/>
          </p:cNvSpPr>
          <p:nvPr>
            <p:ph type="body" idx="1"/>
          </p:nvPr>
        </p:nvSpPr>
        <p:spPr>
          <a:xfrm>
            <a:off x="947738" y="4713288"/>
            <a:ext cx="4933950" cy="4470400"/>
          </a:xfrm>
          <a:noFill/>
        </p:spPr>
        <p:txBody>
          <a:bodyPr/>
          <a:lstStyle/>
          <a:p>
            <a:pPr lvl="4">
              <a:lnSpc>
                <a:spcPct val="90000"/>
              </a:lnSpc>
              <a:buFontTx/>
              <a:buChar char="•"/>
            </a:pPr>
            <a:endParaRPr lang="de-DE" altLang="de-DE" dirty="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10"/>
          </p:nvPr>
        </p:nvSpPr>
        <p:spPr/>
        <p:txBody>
          <a:bodyPr/>
          <a:lstStyle/>
          <a:p>
            <a:fld id="{82907E51-0352-412E-92CA-4540EF2611EF}" type="slidenum">
              <a:rPr lang="de-DE" smtClean="0"/>
              <a:pPr/>
              <a:t>16</a:t>
            </a:fld>
            <a:endParaRPr lang="de-DE" dirty="0"/>
          </a:p>
        </p:txBody>
      </p:sp>
    </p:spTree>
    <p:extLst>
      <p:ext uri="{BB962C8B-B14F-4D97-AF65-F5344CB8AC3E}">
        <p14:creationId xmlns:p14="http://schemas.microsoft.com/office/powerpoint/2010/main" val="1446926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2075" y="744538"/>
            <a:ext cx="6616700" cy="3722687"/>
          </a:xfrm>
          <a:ln/>
        </p:spPr>
      </p:sp>
      <p:sp>
        <p:nvSpPr>
          <p:cNvPr id="2" name="Notizenplatzhalter 1"/>
          <p:cNvSpPr>
            <a:spLocks noGrp="1"/>
          </p:cNvSpPr>
          <p:nvPr>
            <p:ph type="body" sz="quarter" idx="10"/>
          </p:nvPr>
        </p:nvSpPr>
        <p:spPr>
          <a:xfrm>
            <a:off x="730250" y="4714654"/>
            <a:ext cx="5340350" cy="4468296"/>
          </a:xfrm>
        </p:spPr>
        <p:txBody>
          <a:bodyPr/>
          <a:lstStyle/>
          <a:p>
            <a:pPr marL="171450" indent="-171450" eaLnBrk="1" hangingPunct="1">
              <a:buFont typeface="Arial" panose="020B0604020202020204" pitchFamily="34" charset="0"/>
              <a:buChar char="•"/>
              <a:defRPr/>
            </a:pPr>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1" name="Bildplatzhalter 5">
            <a:extLst>
              <a:ext uri="{FF2B5EF4-FFF2-40B4-BE49-F238E27FC236}">
                <a16:creationId xmlns:a16="http://schemas.microsoft.com/office/drawing/2014/main" id="{74F1A457-1B58-4554-A398-7FDBD2F551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bwMode="gray">
          <a:xfrm>
            <a:off x="0" y="0"/>
            <a:ext cx="10728324" cy="6034088"/>
          </a:xfrm>
          <a:prstGeom prst="rect">
            <a:avLst/>
          </a:prstGeom>
        </p:spPr>
      </p:pic>
      <p:sp>
        <p:nvSpPr>
          <p:cNvPr id="10" name="Rechteck: eine Ecke abgerundet 9">
            <a:extLst>
              <a:ext uri="{FF2B5EF4-FFF2-40B4-BE49-F238E27FC236}">
                <a16:creationId xmlns:a16="http://schemas.microsoft.com/office/drawing/2014/main" id="{BB977B30-7AB9-4889-ADFA-E743A063EAB8}"/>
              </a:ext>
            </a:extLst>
          </p:cNvPr>
          <p:cNvSpPr/>
          <p:nvPr userDrawn="1"/>
        </p:nvSpPr>
        <p:spPr bwMode="gray">
          <a:xfrm flipH="1">
            <a:off x="2916236" y="2368972"/>
            <a:ext cx="7812088" cy="3665116"/>
          </a:xfrm>
          <a:prstGeom prst="round1Rect">
            <a:avLst>
              <a:gd name="adj" fmla="val 599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de-DE" sz="1400" dirty="0" err="1"/>
          </a:p>
        </p:txBody>
      </p:sp>
      <p:sp>
        <p:nvSpPr>
          <p:cNvPr id="2" name="Titel 1">
            <a:extLst>
              <a:ext uri="{FF2B5EF4-FFF2-40B4-BE49-F238E27FC236}">
                <a16:creationId xmlns:a16="http://schemas.microsoft.com/office/drawing/2014/main" id="{B0753127-A316-4DEA-A243-37CD08025AE0}"/>
              </a:ext>
            </a:extLst>
          </p:cNvPr>
          <p:cNvSpPr>
            <a:spLocks noGrp="1"/>
          </p:cNvSpPr>
          <p:nvPr>
            <p:ph type="ctrTitle"/>
          </p:nvPr>
        </p:nvSpPr>
        <p:spPr bwMode="gray">
          <a:xfrm>
            <a:off x="3423825" y="2664027"/>
            <a:ext cx="6944138" cy="1471737"/>
          </a:xfrm>
        </p:spPr>
        <p:txBody>
          <a:bodyPr anchor="t"/>
          <a:lstStyle>
            <a:lvl1pPr marL="0" indent="447675" algn="l">
              <a:defRPr sz="3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50D01F54-E3E9-4D6D-94DD-FB5979320586}"/>
              </a:ext>
            </a:extLst>
          </p:cNvPr>
          <p:cNvSpPr>
            <a:spLocks noGrp="1"/>
          </p:cNvSpPr>
          <p:nvPr>
            <p:ph type="subTitle" idx="1" hasCustomPrompt="1"/>
          </p:nvPr>
        </p:nvSpPr>
        <p:spPr bwMode="gray">
          <a:xfrm>
            <a:off x="3423823" y="4236347"/>
            <a:ext cx="6944139" cy="548909"/>
          </a:xfrm>
        </p:spPr>
        <p:txBody>
          <a:bodyPr/>
          <a:lstStyle>
            <a:lvl1pPr marL="0" indent="0" algn="l">
              <a:lnSpc>
                <a:spcPct val="110000"/>
              </a:lnSpc>
              <a:spcBef>
                <a:spcPts val="0"/>
              </a:spcBef>
              <a:buNone/>
              <a:defRPr sz="1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Abteilung, Name</a:t>
            </a:r>
            <a:br>
              <a:rPr lang="de-DE" dirty="0"/>
            </a:br>
            <a:r>
              <a:rPr lang="de-DE" dirty="0"/>
              <a:t>Ort, XX Monat Jahr</a:t>
            </a:r>
          </a:p>
        </p:txBody>
      </p:sp>
      <p:grpSp>
        <p:nvGrpSpPr>
          <p:cNvPr id="13" name="Gruppieren 12">
            <a:extLst>
              <a:ext uri="{FF2B5EF4-FFF2-40B4-BE49-F238E27FC236}">
                <a16:creationId xmlns:a16="http://schemas.microsoft.com/office/drawing/2014/main" id="{8A0981BF-FAE2-4F42-9D6C-B2C7FAC43D02}"/>
              </a:ext>
            </a:extLst>
          </p:cNvPr>
          <p:cNvGrpSpPr/>
          <p:nvPr userDrawn="1"/>
        </p:nvGrpSpPr>
        <p:grpSpPr bwMode="gray">
          <a:xfrm>
            <a:off x="3254821" y="2707412"/>
            <a:ext cx="541108" cy="338136"/>
            <a:chOff x="1273175" y="1606550"/>
            <a:chExt cx="9653588" cy="6032500"/>
          </a:xfrm>
          <a:solidFill>
            <a:schemeClr val="accent2"/>
          </a:solidFill>
        </p:grpSpPr>
        <p:sp>
          <p:nvSpPr>
            <p:cNvPr id="14" name="Freeform 5">
              <a:extLst>
                <a:ext uri="{FF2B5EF4-FFF2-40B4-BE49-F238E27FC236}">
                  <a16:creationId xmlns:a16="http://schemas.microsoft.com/office/drawing/2014/main" id="{C4978005-4DC8-48DE-9C1C-6E5116D5F56E}"/>
                </a:ext>
              </a:extLst>
            </p:cNvPr>
            <p:cNvSpPr>
              <a:spLocks/>
            </p:cNvSpPr>
            <p:nvPr userDrawn="1"/>
          </p:nvSpPr>
          <p:spPr bwMode="gray">
            <a:xfrm>
              <a:off x="1273175" y="1606550"/>
              <a:ext cx="3311525" cy="6032500"/>
            </a:xfrm>
            <a:custGeom>
              <a:avLst/>
              <a:gdLst>
                <a:gd name="T0" fmla="*/ 198 w 1556"/>
                <a:gd name="T1" fmla="*/ 0 h 2831"/>
                <a:gd name="T2" fmla="*/ 49 w 1556"/>
                <a:gd name="T3" fmla="*/ 108 h 2831"/>
                <a:gd name="T4" fmla="*/ 115 w 1556"/>
                <a:gd name="T5" fmla="*/ 240 h 2831"/>
                <a:gd name="T6" fmla="*/ 910 w 1556"/>
                <a:gd name="T7" fmla="*/ 1366 h 2831"/>
                <a:gd name="T8" fmla="*/ 910 w 1556"/>
                <a:gd name="T9" fmla="*/ 1432 h 2831"/>
                <a:gd name="T10" fmla="*/ 49 w 1556"/>
                <a:gd name="T11" fmla="*/ 2599 h 2831"/>
                <a:gd name="T12" fmla="*/ 0 w 1556"/>
                <a:gd name="T13" fmla="*/ 2732 h 2831"/>
                <a:gd name="T14" fmla="*/ 140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5"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0" y="2831"/>
                  </a:cubicBezTo>
                  <a:cubicBezTo>
                    <a:pt x="455" y="2831"/>
                    <a:pt x="455" y="2831"/>
                    <a:pt x="455" y="2831"/>
                  </a:cubicBezTo>
                  <a:cubicBezTo>
                    <a:pt x="595"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5"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15" name="Freeform 6">
              <a:extLst>
                <a:ext uri="{FF2B5EF4-FFF2-40B4-BE49-F238E27FC236}">
                  <a16:creationId xmlns:a16="http://schemas.microsoft.com/office/drawing/2014/main" id="{FFE77B41-0BBA-4E3B-A580-7CB6465AD1B2}"/>
                </a:ext>
              </a:extLst>
            </p:cNvPr>
            <p:cNvSpPr>
              <a:spLocks/>
            </p:cNvSpPr>
            <p:nvPr userDrawn="1"/>
          </p:nvSpPr>
          <p:spPr bwMode="gray">
            <a:xfrm>
              <a:off x="4491038" y="1606550"/>
              <a:ext cx="3313113" cy="6032500"/>
            </a:xfrm>
            <a:custGeom>
              <a:avLst/>
              <a:gdLst>
                <a:gd name="T0" fmla="*/ 199 w 1556"/>
                <a:gd name="T1" fmla="*/ 0 h 2831"/>
                <a:gd name="T2" fmla="*/ 50 w 1556"/>
                <a:gd name="T3" fmla="*/ 108 h 2831"/>
                <a:gd name="T4" fmla="*/ 116 w 1556"/>
                <a:gd name="T5" fmla="*/ 240 h 2831"/>
                <a:gd name="T6" fmla="*/ 910 w 1556"/>
                <a:gd name="T7" fmla="*/ 1366 h 2831"/>
                <a:gd name="T8" fmla="*/ 910 w 1556"/>
                <a:gd name="T9" fmla="*/ 1432 h 2831"/>
                <a:gd name="T10" fmla="*/ 50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9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9" y="0"/>
                  </a:moveTo>
                  <a:cubicBezTo>
                    <a:pt x="99" y="0"/>
                    <a:pt x="50" y="33"/>
                    <a:pt x="50" y="108"/>
                  </a:cubicBezTo>
                  <a:cubicBezTo>
                    <a:pt x="50" y="132"/>
                    <a:pt x="74" y="174"/>
                    <a:pt x="116" y="240"/>
                  </a:cubicBezTo>
                  <a:cubicBezTo>
                    <a:pt x="910" y="1366"/>
                    <a:pt x="910" y="1366"/>
                    <a:pt x="910" y="1366"/>
                  </a:cubicBezTo>
                  <a:cubicBezTo>
                    <a:pt x="935" y="1399"/>
                    <a:pt x="927" y="1407"/>
                    <a:pt x="910" y="1432"/>
                  </a:cubicBezTo>
                  <a:cubicBezTo>
                    <a:pt x="50" y="2599"/>
                    <a:pt x="50" y="2599"/>
                    <a:pt x="50"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16" name="Freeform 7">
              <a:extLst>
                <a:ext uri="{FF2B5EF4-FFF2-40B4-BE49-F238E27FC236}">
                  <a16:creationId xmlns:a16="http://schemas.microsoft.com/office/drawing/2014/main" id="{163B0FC9-A0CA-4B2D-A2E6-B452A86241B8}"/>
                </a:ext>
              </a:extLst>
            </p:cNvPr>
            <p:cNvSpPr>
              <a:spLocks/>
            </p:cNvSpPr>
            <p:nvPr userDrawn="1"/>
          </p:nvSpPr>
          <p:spPr bwMode="gray">
            <a:xfrm>
              <a:off x="7613650" y="1606550"/>
              <a:ext cx="3313113" cy="6032500"/>
            </a:xfrm>
            <a:custGeom>
              <a:avLst/>
              <a:gdLst>
                <a:gd name="T0" fmla="*/ 198 w 1556"/>
                <a:gd name="T1" fmla="*/ 0 h 2831"/>
                <a:gd name="T2" fmla="*/ 49 w 1556"/>
                <a:gd name="T3" fmla="*/ 108 h 2831"/>
                <a:gd name="T4" fmla="*/ 116 w 1556"/>
                <a:gd name="T5" fmla="*/ 240 h 2831"/>
                <a:gd name="T6" fmla="*/ 910 w 1556"/>
                <a:gd name="T7" fmla="*/ 1366 h 2831"/>
                <a:gd name="T8" fmla="*/ 910 w 1556"/>
                <a:gd name="T9" fmla="*/ 1432 h 2831"/>
                <a:gd name="T10" fmla="*/ 49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6"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grpSp>
      <p:pic>
        <p:nvPicPr>
          <p:cNvPr id="8" name="Grafik 7">
            <a:extLst>
              <a:ext uri="{FF2B5EF4-FFF2-40B4-BE49-F238E27FC236}">
                <a16:creationId xmlns:a16="http://schemas.microsoft.com/office/drawing/2014/main" id="{69C919AE-D07A-41DF-97FC-28965AC62F7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6354249" y="5129215"/>
            <a:ext cx="3976084" cy="548909"/>
          </a:xfrm>
          <a:prstGeom prst="rect">
            <a:avLst/>
          </a:prstGeom>
        </p:spPr>
      </p:pic>
    </p:spTree>
    <p:extLst>
      <p:ext uri="{BB962C8B-B14F-4D97-AF65-F5344CB8AC3E}">
        <p14:creationId xmlns:p14="http://schemas.microsoft.com/office/powerpoint/2010/main" val="195189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D03ABE72-1547-4548-A17C-89A5837F3D8C}"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8" name="Textplatzhalter 7">
            <a:extLst>
              <a:ext uri="{FF2B5EF4-FFF2-40B4-BE49-F238E27FC236}">
                <a16:creationId xmlns:a16="http://schemas.microsoft.com/office/drawing/2014/main" id="{DC2D0EC3-A95E-4954-92ED-7BCE700AFDD0}"/>
              </a:ext>
            </a:extLst>
          </p:cNvPr>
          <p:cNvSpPr>
            <a:spLocks noGrp="1"/>
          </p:cNvSpPr>
          <p:nvPr>
            <p:ph type="body" sz="quarter" idx="13"/>
          </p:nvPr>
        </p:nvSpPr>
        <p:spPr bwMode="gray">
          <a:xfrm>
            <a:off x="360363" y="1381140"/>
            <a:ext cx="10007600" cy="4156060"/>
          </a:xfrm>
        </p:spPr>
        <p:txBody>
          <a:bodyPr/>
          <a:lstStyle>
            <a:lvl1pPr marL="266700" indent="-266700">
              <a:spcBef>
                <a:spcPts val="0"/>
              </a:spcBef>
              <a:buSzPct val="100000"/>
              <a:buFont typeface="+mj-lt"/>
              <a:buAutoNum type="arabicPeriod"/>
              <a:defRPr sz="2000">
                <a:solidFill>
                  <a:schemeClr val="accent1"/>
                </a:solidFill>
              </a:defRPr>
            </a:lvl1pPr>
            <a:lvl2pPr marL="563563" indent="-296863">
              <a:spcBef>
                <a:spcPts val="0"/>
              </a:spcBef>
              <a:buSzPct val="100000"/>
              <a:buFont typeface="+mj-lt"/>
              <a:buAutoNum type="alphaLcParenR"/>
              <a:defRPr sz="2000">
                <a:solidFill>
                  <a:schemeClr val="accent1"/>
                </a:solidFill>
              </a:defRPr>
            </a:lvl2pPr>
            <a:lvl3pPr marL="987425" indent="-266700">
              <a:spcBef>
                <a:spcPts val="0"/>
              </a:spcBef>
              <a:defRPr sz="2000">
                <a:solidFill>
                  <a:schemeClr val="accent1"/>
                </a:solidFill>
              </a:defRPr>
            </a:lvl3pPr>
            <a:lvl4pPr marL="1344613" indent="-266700">
              <a:spcBef>
                <a:spcPts val="0"/>
              </a:spcBef>
              <a:defRPr sz="2000">
                <a:solidFill>
                  <a:schemeClr val="accent1"/>
                </a:solidFill>
              </a:defRPr>
            </a:lvl4pPr>
            <a:lvl5pPr marL="1703388" indent="-269875">
              <a:spcBef>
                <a:spcPts val="0"/>
              </a:spcBef>
              <a:defRPr sz="2000">
                <a:solidFill>
                  <a:schemeClr val="accent1"/>
                </a:solidFill>
              </a:defRPr>
            </a:lvl5pPr>
          </a:lstStyle>
          <a:p>
            <a:pPr lvl="0"/>
            <a:r>
              <a:rPr lang="de-DE"/>
              <a:t>Mastertextformat bearbeiten</a:t>
            </a:r>
          </a:p>
        </p:txBody>
      </p:sp>
      <p:sp>
        <p:nvSpPr>
          <p:cNvPr id="9" name="Textplatzhalter 8">
            <a:extLst>
              <a:ext uri="{FF2B5EF4-FFF2-40B4-BE49-F238E27FC236}">
                <a16:creationId xmlns:a16="http://schemas.microsoft.com/office/drawing/2014/main" id="{D608AE62-84CB-4996-80B3-21AF3496AA14}"/>
              </a:ext>
            </a:extLst>
          </p:cNvPr>
          <p:cNvSpPr>
            <a:spLocks noGrp="1"/>
          </p:cNvSpPr>
          <p:nvPr>
            <p:ph type="body" sz="quarter" idx="14"/>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endParaRPr lang="de-DE" dirty="0"/>
          </a:p>
        </p:txBody>
      </p:sp>
    </p:spTree>
    <p:extLst>
      <p:ext uri="{BB962C8B-B14F-4D97-AF65-F5344CB8AC3E}">
        <p14:creationId xmlns:p14="http://schemas.microsoft.com/office/powerpoint/2010/main" val="244762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Inhalt">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AF729A79-DB27-4579-80AA-98F3BEF41EB8}"/>
              </a:ext>
            </a:extLst>
          </p:cNvPr>
          <p:cNvSpPr>
            <a:spLocks noGrp="1"/>
          </p:cNvSpPr>
          <p:nvPr>
            <p:ph type="dt" sz="half" idx="10"/>
          </p:nvPr>
        </p:nvSpPr>
        <p:spPr bwMode="gray"/>
        <p:txBody>
          <a:bodyPr/>
          <a:lstStyle/>
          <a:p>
            <a:fld id="{66231877-0FCF-4D88-B292-DC3A9D397665}" type="datetime4">
              <a:rPr lang="de-DE" smtClean="0"/>
              <a:t>7. April 2021</a:t>
            </a:fld>
            <a:endParaRPr lang="de-DE"/>
          </a:p>
        </p:txBody>
      </p:sp>
      <p:sp>
        <p:nvSpPr>
          <p:cNvPr id="5" name="Fußzeilenplatzhalter 4">
            <a:extLst>
              <a:ext uri="{FF2B5EF4-FFF2-40B4-BE49-F238E27FC236}">
                <a16:creationId xmlns:a16="http://schemas.microsoft.com/office/drawing/2014/main" id="{9B48A3D3-32A1-4EE9-848B-D944337B58CE}"/>
              </a:ext>
            </a:extLst>
          </p:cNvPr>
          <p:cNvSpPr>
            <a:spLocks noGrp="1"/>
          </p:cNvSpPr>
          <p:nvPr>
            <p:ph type="ftr" sz="quarter" idx="11"/>
          </p:nvPr>
        </p:nvSpPr>
        <p:spPr bwMode="gray"/>
        <p:txBody>
          <a:bodyPr/>
          <a:lstStyle/>
          <a:p>
            <a:r>
              <a:rPr lang="fr-FR"/>
              <a:t>"Agir pour le climat" - Web Conference 8.4.2021</a:t>
            </a:r>
            <a:endParaRPr lang="de-DE"/>
          </a:p>
        </p:txBody>
      </p:sp>
      <p:sp>
        <p:nvSpPr>
          <p:cNvPr id="6" name="Foliennummernplatzhalter 5">
            <a:extLst>
              <a:ext uri="{FF2B5EF4-FFF2-40B4-BE49-F238E27FC236}">
                <a16:creationId xmlns:a16="http://schemas.microsoft.com/office/drawing/2014/main" id="{73F2AFDB-9857-4CBE-BC0D-1E1933EBF317}"/>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9" name="Textplatzhalter 8">
            <a:extLst>
              <a:ext uri="{FF2B5EF4-FFF2-40B4-BE49-F238E27FC236}">
                <a16:creationId xmlns:a16="http://schemas.microsoft.com/office/drawing/2014/main" id="{C8667513-964F-4F78-A439-2824559A4357}"/>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8" name="Textplatzhalter 8">
            <a:extLst>
              <a:ext uri="{FF2B5EF4-FFF2-40B4-BE49-F238E27FC236}">
                <a16:creationId xmlns:a16="http://schemas.microsoft.com/office/drawing/2014/main" id="{35F30178-C4D7-4483-9585-7B605759D96D}"/>
              </a:ext>
            </a:extLst>
          </p:cNvPr>
          <p:cNvSpPr>
            <a:spLocks noGrp="1"/>
          </p:cNvSpPr>
          <p:nvPr>
            <p:ph type="body" sz="quarter" idx="14"/>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11" name="Textplatzhalter 10">
            <a:extLst>
              <a:ext uri="{FF2B5EF4-FFF2-40B4-BE49-F238E27FC236}">
                <a16:creationId xmlns:a16="http://schemas.microsoft.com/office/drawing/2014/main" id="{82B579BD-3C39-45EA-9C3E-D015E233DF95}"/>
              </a:ext>
            </a:extLst>
          </p:cNvPr>
          <p:cNvSpPr>
            <a:spLocks noGrp="1"/>
          </p:cNvSpPr>
          <p:nvPr>
            <p:ph type="body" sz="quarter" idx="15"/>
          </p:nvPr>
        </p:nvSpPr>
        <p:spPr>
          <a:xfrm>
            <a:off x="360363" y="1396864"/>
            <a:ext cx="10007600" cy="4140335"/>
          </a:xfrm>
        </p:spPr>
        <p:txBody>
          <a:bodyPr/>
          <a:lstStyle/>
          <a:p>
            <a:pPr lvl="0"/>
            <a:r>
              <a:rPr lang="de-DE"/>
              <a:t>Mastertextformat bearbeiten</a:t>
            </a:r>
          </a:p>
        </p:txBody>
      </p:sp>
      <p:sp>
        <p:nvSpPr>
          <p:cNvPr id="2" name="Titel 1">
            <a:extLst>
              <a:ext uri="{FF2B5EF4-FFF2-40B4-BE49-F238E27FC236}">
                <a16:creationId xmlns:a16="http://schemas.microsoft.com/office/drawing/2014/main" id="{4BA4E17B-02BE-4301-8401-FDD3F1C86DC8}"/>
              </a:ext>
            </a:extLst>
          </p:cNvPr>
          <p:cNvSpPr>
            <a:spLocks noGrp="1"/>
          </p:cNvSpPr>
          <p:nvPr>
            <p:ph type="title"/>
          </p:nvPr>
        </p:nvSpPr>
        <p:spPr bwMode="gray"/>
        <p:txBody>
          <a:bodyPr/>
          <a:lstStyle/>
          <a:p>
            <a:r>
              <a:rPr lang="de-DE"/>
              <a:t>Mastertitelformat bearbeiten</a:t>
            </a:r>
            <a:endParaRPr lang="de-DE" dirty="0"/>
          </a:p>
        </p:txBody>
      </p:sp>
    </p:spTree>
    <p:extLst>
      <p:ext uri="{BB962C8B-B14F-4D97-AF65-F5344CB8AC3E}">
        <p14:creationId xmlns:p14="http://schemas.microsoft.com/office/powerpoint/2010/main" val="1852020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Inhalt (mit Hintergrund)">
    <p:spTree>
      <p:nvGrpSpPr>
        <p:cNvPr id="1" name=""/>
        <p:cNvGrpSpPr/>
        <p:nvPr/>
      </p:nvGrpSpPr>
      <p:grpSpPr>
        <a:xfrm>
          <a:off x="0" y="0"/>
          <a:ext cx="0" cy="0"/>
          <a:chOff x="0" y="0"/>
          <a:chExt cx="0" cy="0"/>
        </a:xfrm>
      </p:grpSpPr>
      <p:sp>
        <p:nvSpPr>
          <p:cNvPr id="11" name="Textplatzhalter 10">
            <a:extLst>
              <a:ext uri="{FF2B5EF4-FFF2-40B4-BE49-F238E27FC236}">
                <a16:creationId xmlns:a16="http://schemas.microsoft.com/office/drawing/2014/main" id="{4EB99B99-3E1F-4962-A07D-43E58545C978}"/>
              </a:ext>
            </a:extLst>
          </p:cNvPr>
          <p:cNvSpPr>
            <a:spLocks noGrp="1"/>
          </p:cNvSpPr>
          <p:nvPr>
            <p:ph type="body" sz="quarter" idx="15"/>
          </p:nvPr>
        </p:nvSpPr>
        <p:spPr>
          <a:xfrm>
            <a:off x="360363" y="1433513"/>
            <a:ext cx="10007600" cy="3937903"/>
          </a:xfrm>
          <a:solidFill>
            <a:schemeClr val="tx2"/>
          </a:solidFill>
        </p:spPr>
        <p:txBody>
          <a:bodyPr lIns="144000" tIns="108000" rIns="144000" bIns="108000"/>
          <a:lstStyle/>
          <a:p>
            <a:pPr lvl="0"/>
            <a:r>
              <a:rPr lang="de-DE"/>
              <a:t>Mastertextformat bearbeiten</a:t>
            </a:r>
          </a:p>
        </p:txBody>
      </p:sp>
      <p:sp>
        <p:nvSpPr>
          <p:cNvPr id="4" name="Datumsplatzhalter 3">
            <a:extLst>
              <a:ext uri="{FF2B5EF4-FFF2-40B4-BE49-F238E27FC236}">
                <a16:creationId xmlns:a16="http://schemas.microsoft.com/office/drawing/2014/main" id="{AF729A79-DB27-4579-80AA-98F3BEF41EB8}"/>
              </a:ext>
            </a:extLst>
          </p:cNvPr>
          <p:cNvSpPr>
            <a:spLocks noGrp="1"/>
          </p:cNvSpPr>
          <p:nvPr>
            <p:ph type="dt" sz="half" idx="10"/>
          </p:nvPr>
        </p:nvSpPr>
        <p:spPr bwMode="gray"/>
        <p:txBody>
          <a:bodyPr/>
          <a:lstStyle/>
          <a:p>
            <a:fld id="{050876EB-904F-4B34-9274-ABDC43510DBA}" type="datetime4">
              <a:rPr lang="de-DE" smtClean="0"/>
              <a:t>7. April 2021</a:t>
            </a:fld>
            <a:endParaRPr lang="de-DE"/>
          </a:p>
        </p:txBody>
      </p:sp>
      <p:sp>
        <p:nvSpPr>
          <p:cNvPr id="5" name="Fußzeilenplatzhalter 4">
            <a:extLst>
              <a:ext uri="{FF2B5EF4-FFF2-40B4-BE49-F238E27FC236}">
                <a16:creationId xmlns:a16="http://schemas.microsoft.com/office/drawing/2014/main" id="{9B48A3D3-32A1-4EE9-848B-D944337B58CE}"/>
              </a:ext>
            </a:extLst>
          </p:cNvPr>
          <p:cNvSpPr>
            <a:spLocks noGrp="1"/>
          </p:cNvSpPr>
          <p:nvPr>
            <p:ph type="ftr" sz="quarter" idx="11"/>
          </p:nvPr>
        </p:nvSpPr>
        <p:spPr bwMode="gray"/>
        <p:txBody>
          <a:bodyPr/>
          <a:lstStyle/>
          <a:p>
            <a:r>
              <a:rPr lang="fr-FR"/>
              <a:t>"Agir pour le climat" - Web Conference 8.4.2021</a:t>
            </a:r>
            <a:endParaRPr lang="de-DE"/>
          </a:p>
        </p:txBody>
      </p:sp>
      <p:sp>
        <p:nvSpPr>
          <p:cNvPr id="6" name="Foliennummernplatzhalter 5">
            <a:extLst>
              <a:ext uri="{FF2B5EF4-FFF2-40B4-BE49-F238E27FC236}">
                <a16:creationId xmlns:a16="http://schemas.microsoft.com/office/drawing/2014/main" id="{73F2AFDB-9857-4CBE-BC0D-1E1933EBF317}"/>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9" name="Textplatzhalter 8">
            <a:extLst>
              <a:ext uri="{FF2B5EF4-FFF2-40B4-BE49-F238E27FC236}">
                <a16:creationId xmlns:a16="http://schemas.microsoft.com/office/drawing/2014/main" id="{C8667513-964F-4F78-A439-2824559A4357}"/>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8" name="Textplatzhalter 8">
            <a:extLst>
              <a:ext uri="{FF2B5EF4-FFF2-40B4-BE49-F238E27FC236}">
                <a16:creationId xmlns:a16="http://schemas.microsoft.com/office/drawing/2014/main" id="{35F30178-C4D7-4483-9585-7B605759D96D}"/>
              </a:ext>
            </a:extLst>
          </p:cNvPr>
          <p:cNvSpPr>
            <a:spLocks noGrp="1"/>
          </p:cNvSpPr>
          <p:nvPr>
            <p:ph type="body" sz="quarter" idx="14"/>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4BA4E17B-02BE-4301-8401-FDD3F1C86DC8}"/>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2411122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Inhalte">
    <p:spTree>
      <p:nvGrpSpPr>
        <p:cNvPr id="1" name=""/>
        <p:cNvGrpSpPr/>
        <p:nvPr/>
      </p:nvGrpSpPr>
      <p:grpSpPr>
        <a:xfrm>
          <a:off x="0" y="0"/>
          <a:ext cx="0" cy="0"/>
          <a:chOff x="0" y="0"/>
          <a:chExt cx="0" cy="0"/>
        </a:xfrm>
      </p:grpSpPr>
      <p:sp>
        <p:nvSpPr>
          <p:cNvPr id="12" name="Textplatzhalter 10">
            <a:extLst>
              <a:ext uri="{FF2B5EF4-FFF2-40B4-BE49-F238E27FC236}">
                <a16:creationId xmlns:a16="http://schemas.microsoft.com/office/drawing/2014/main" id="{3B47911E-77BB-4D51-A61C-C871CA9E3E22}"/>
              </a:ext>
            </a:extLst>
          </p:cNvPr>
          <p:cNvSpPr>
            <a:spLocks noGrp="1"/>
          </p:cNvSpPr>
          <p:nvPr>
            <p:ph type="body" sz="quarter" idx="15"/>
          </p:nvPr>
        </p:nvSpPr>
        <p:spPr>
          <a:xfrm>
            <a:off x="360363" y="1396864"/>
            <a:ext cx="4895850" cy="4140335"/>
          </a:xfrm>
        </p:spPr>
        <p:txBody>
          <a:bodyPr/>
          <a:lstStyle/>
          <a:p>
            <a:pPr lvl="0"/>
            <a:r>
              <a:rPr lang="de-DE"/>
              <a:t>Mastertextformat bearbeiten</a:t>
            </a:r>
          </a:p>
        </p:txBody>
      </p:sp>
      <p:sp>
        <p:nvSpPr>
          <p:cNvPr id="13" name="Textplatzhalter 10">
            <a:extLst>
              <a:ext uri="{FF2B5EF4-FFF2-40B4-BE49-F238E27FC236}">
                <a16:creationId xmlns:a16="http://schemas.microsoft.com/office/drawing/2014/main" id="{3CB7310F-5B72-4494-BE21-FB64CA65AA93}"/>
              </a:ext>
            </a:extLst>
          </p:cNvPr>
          <p:cNvSpPr>
            <a:spLocks noGrp="1"/>
          </p:cNvSpPr>
          <p:nvPr>
            <p:ph type="body" sz="quarter" idx="16"/>
          </p:nvPr>
        </p:nvSpPr>
        <p:spPr>
          <a:xfrm>
            <a:off x="5472113" y="1396864"/>
            <a:ext cx="4895850" cy="4140335"/>
          </a:xfrm>
        </p:spPr>
        <p:txBody>
          <a:bodyPr/>
          <a:lstStyle/>
          <a:p>
            <a:pPr lvl="0"/>
            <a:r>
              <a:rPr lang="de-DE"/>
              <a:t>Mastertextformat bearbeiten</a:t>
            </a:r>
          </a:p>
        </p:txBody>
      </p:sp>
      <p:sp>
        <p:nvSpPr>
          <p:cNvPr id="5" name="Datumsplatzhalter 4">
            <a:extLst>
              <a:ext uri="{FF2B5EF4-FFF2-40B4-BE49-F238E27FC236}">
                <a16:creationId xmlns:a16="http://schemas.microsoft.com/office/drawing/2014/main" id="{BB8D90A8-D761-4E5C-88BE-B917DADBED21}"/>
              </a:ext>
            </a:extLst>
          </p:cNvPr>
          <p:cNvSpPr>
            <a:spLocks noGrp="1"/>
          </p:cNvSpPr>
          <p:nvPr>
            <p:ph type="dt" sz="half" idx="10"/>
          </p:nvPr>
        </p:nvSpPr>
        <p:spPr bwMode="gray"/>
        <p:txBody>
          <a:bodyPr/>
          <a:lstStyle/>
          <a:p>
            <a:fld id="{0D37A62F-0295-4AA1-91EC-D9CB853D6248}" type="datetime4">
              <a:rPr lang="de-DE" smtClean="0"/>
              <a:t>7. April 2021</a:t>
            </a:fld>
            <a:endParaRPr lang="de-DE"/>
          </a:p>
        </p:txBody>
      </p:sp>
      <p:sp>
        <p:nvSpPr>
          <p:cNvPr id="6" name="Fußzeilenplatzhalter 5">
            <a:extLst>
              <a:ext uri="{FF2B5EF4-FFF2-40B4-BE49-F238E27FC236}">
                <a16:creationId xmlns:a16="http://schemas.microsoft.com/office/drawing/2014/main" id="{2CA2BC3F-ECCE-4391-9EC0-69D99A2FFD0C}"/>
              </a:ext>
            </a:extLst>
          </p:cNvPr>
          <p:cNvSpPr>
            <a:spLocks noGrp="1"/>
          </p:cNvSpPr>
          <p:nvPr>
            <p:ph type="ftr" sz="quarter" idx="11"/>
          </p:nvPr>
        </p:nvSpPr>
        <p:spPr bwMode="gray"/>
        <p:txBody>
          <a:bodyPr/>
          <a:lstStyle/>
          <a:p>
            <a:r>
              <a:rPr lang="fr-FR"/>
              <a:t>"Agir pour le climat" - Web Conference 8.4.2021</a:t>
            </a:r>
            <a:endParaRPr lang="de-DE"/>
          </a:p>
        </p:txBody>
      </p:sp>
      <p:sp>
        <p:nvSpPr>
          <p:cNvPr id="7" name="Foliennummernplatzhalter 6">
            <a:extLst>
              <a:ext uri="{FF2B5EF4-FFF2-40B4-BE49-F238E27FC236}">
                <a16:creationId xmlns:a16="http://schemas.microsoft.com/office/drawing/2014/main" id="{287763D1-DC3F-4476-B8A6-E6CBF5D4262B}"/>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8" name="Textplatzhalter 8">
            <a:extLst>
              <a:ext uri="{FF2B5EF4-FFF2-40B4-BE49-F238E27FC236}">
                <a16:creationId xmlns:a16="http://schemas.microsoft.com/office/drawing/2014/main" id="{6ABC4813-76FE-4861-8656-EA02F0D8E29F}"/>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9" name="Textplatzhalter 8">
            <a:extLst>
              <a:ext uri="{FF2B5EF4-FFF2-40B4-BE49-F238E27FC236}">
                <a16:creationId xmlns:a16="http://schemas.microsoft.com/office/drawing/2014/main" id="{167520C0-AAA4-402A-8FBD-17EB522D6B91}"/>
              </a:ext>
            </a:extLst>
          </p:cNvPr>
          <p:cNvSpPr>
            <a:spLocks noGrp="1"/>
          </p:cNvSpPr>
          <p:nvPr>
            <p:ph type="body" sz="quarter" idx="14"/>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1E5ACE7E-5DDD-409D-AD8A-5094FF34F212}"/>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3418707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und Bild (recht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AF729A79-DB27-4579-80AA-98F3BEF41EB8}"/>
              </a:ext>
            </a:extLst>
          </p:cNvPr>
          <p:cNvSpPr>
            <a:spLocks noGrp="1"/>
          </p:cNvSpPr>
          <p:nvPr>
            <p:ph type="dt" sz="half" idx="10"/>
          </p:nvPr>
        </p:nvSpPr>
        <p:spPr bwMode="gray"/>
        <p:txBody>
          <a:bodyPr/>
          <a:lstStyle/>
          <a:p>
            <a:fld id="{D42DDC55-CFD8-42CB-B1C9-A98304C7E2C6}" type="datetime4">
              <a:rPr lang="de-DE" smtClean="0"/>
              <a:t>7. April 2021</a:t>
            </a:fld>
            <a:endParaRPr lang="de-DE"/>
          </a:p>
        </p:txBody>
      </p:sp>
      <p:sp>
        <p:nvSpPr>
          <p:cNvPr id="5" name="Fußzeilenplatzhalter 4">
            <a:extLst>
              <a:ext uri="{FF2B5EF4-FFF2-40B4-BE49-F238E27FC236}">
                <a16:creationId xmlns:a16="http://schemas.microsoft.com/office/drawing/2014/main" id="{9B48A3D3-32A1-4EE9-848B-D944337B58CE}"/>
              </a:ext>
            </a:extLst>
          </p:cNvPr>
          <p:cNvSpPr>
            <a:spLocks noGrp="1"/>
          </p:cNvSpPr>
          <p:nvPr>
            <p:ph type="ftr" sz="quarter" idx="11"/>
          </p:nvPr>
        </p:nvSpPr>
        <p:spPr bwMode="gray"/>
        <p:txBody>
          <a:bodyPr/>
          <a:lstStyle/>
          <a:p>
            <a:r>
              <a:rPr lang="fr-FR"/>
              <a:t>"Agir pour le climat" - Web Conference 8.4.2021</a:t>
            </a:r>
            <a:endParaRPr lang="de-DE"/>
          </a:p>
        </p:txBody>
      </p:sp>
      <p:sp>
        <p:nvSpPr>
          <p:cNvPr id="6" name="Foliennummernplatzhalter 5">
            <a:extLst>
              <a:ext uri="{FF2B5EF4-FFF2-40B4-BE49-F238E27FC236}">
                <a16:creationId xmlns:a16="http://schemas.microsoft.com/office/drawing/2014/main" id="{73F2AFDB-9857-4CBE-BC0D-1E1933EBF317}"/>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9" name="Bildplatzhalter 8">
            <a:extLst>
              <a:ext uri="{FF2B5EF4-FFF2-40B4-BE49-F238E27FC236}">
                <a16:creationId xmlns:a16="http://schemas.microsoft.com/office/drawing/2014/main" id="{172016E4-A985-4759-B3E9-33B295AFBD38}"/>
              </a:ext>
            </a:extLst>
          </p:cNvPr>
          <p:cNvSpPr>
            <a:spLocks noGrp="1"/>
          </p:cNvSpPr>
          <p:nvPr>
            <p:ph type="pic" sz="quarter" idx="13"/>
          </p:nvPr>
        </p:nvSpPr>
        <p:spPr bwMode="gray">
          <a:xfrm>
            <a:off x="5472113" y="1433513"/>
            <a:ext cx="4895850" cy="3937903"/>
          </a:xfrm>
          <a:noFill/>
        </p:spPr>
        <p:txBody>
          <a:bodyPr anchor="ctr"/>
          <a:lstStyle>
            <a:lvl1pPr marL="0" indent="0" algn="ctr">
              <a:buNone/>
              <a:defRPr/>
            </a:lvl1pPr>
          </a:lstStyle>
          <a:p>
            <a:r>
              <a:rPr lang="de-DE"/>
              <a:t>Bild durch Klicken auf Symbol hinzufügen</a:t>
            </a:r>
          </a:p>
        </p:txBody>
      </p:sp>
      <p:sp>
        <p:nvSpPr>
          <p:cNvPr id="14" name="Textplatzhalter 8">
            <a:extLst>
              <a:ext uri="{FF2B5EF4-FFF2-40B4-BE49-F238E27FC236}">
                <a16:creationId xmlns:a16="http://schemas.microsoft.com/office/drawing/2014/main" id="{0AE7C685-1059-44DB-9E3C-01DA0DF18146}"/>
              </a:ext>
            </a:extLst>
          </p:cNvPr>
          <p:cNvSpPr>
            <a:spLocks noGrp="1"/>
          </p:cNvSpPr>
          <p:nvPr>
            <p:ph type="body" sz="quarter" idx="14"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0" name="Textplatzhalter 8">
            <a:extLst>
              <a:ext uri="{FF2B5EF4-FFF2-40B4-BE49-F238E27FC236}">
                <a16:creationId xmlns:a16="http://schemas.microsoft.com/office/drawing/2014/main" id="{95AAB774-8EA4-4509-9EF3-010341A93110}"/>
              </a:ext>
            </a:extLst>
          </p:cNvPr>
          <p:cNvSpPr>
            <a:spLocks noGrp="1"/>
          </p:cNvSpPr>
          <p:nvPr>
            <p:ph type="body" sz="quarter" idx="15"/>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12" name="Textplatzhalter 10">
            <a:extLst>
              <a:ext uri="{FF2B5EF4-FFF2-40B4-BE49-F238E27FC236}">
                <a16:creationId xmlns:a16="http://schemas.microsoft.com/office/drawing/2014/main" id="{20B50DE5-E236-4AA1-BAAF-8151E8C184A5}"/>
              </a:ext>
            </a:extLst>
          </p:cNvPr>
          <p:cNvSpPr>
            <a:spLocks noGrp="1"/>
          </p:cNvSpPr>
          <p:nvPr>
            <p:ph type="body" sz="quarter" idx="16"/>
          </p:nvPr>
        </p:nvSpPr>
        <p:spPr>
          <a:xfrm>
            <a:off x="360363" y="1396864"/>
            <a:ext cx="4895850" cy="4140335"/>
          </a:xfrm>
        </p:spPr>
        <p:txBody>
          <a:bodyPr/>
          <a:lstStyle/>
          <a:p>
            <a:pPr lvl="0"/>
            <a:r>
              <a:rPr lang="de-DE"/>
              <a:t>Mastertextformat bearbeiten</a:t>
            </a:r>
          </a:p>
        </p:txBody>
      </p:sp>
      <p:sp>
        <p:nvSpPr>
          <p:cNvPr id="2" name="Titel 1">
            <a:extLst>
              <a:ext uri="{FF2B5EF4-FFF2-40B4-BE49-F238E27FC236}">
                <a16:creationId xmlns:a16="http://schemas.microsoft.com/office/drawing/2014/main" id="{4BA4E17B-02BE-4301-8401-FDD3F1C86DC8}"/>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1951139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und Bild (link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AF729A79-DB27-4579-80AA-98F3BEF41EB8}"/>
              </a:ext>
            </a:extLst>
          </p:cNvPr>
          <p:cNvSpPr>
            <a:spLocks noGrp="1"/>
          </p:cNvSpPr>
          <p:nvPr>
            <p:ph type="dt" sz="half" idx="10"/>
          </p:nvPr>
        </p:nvSpPr>
        <p:spPr bwMode="gray"/>
        <p:txBody>
          <a:bodyPr/>
          <a:lstStyle/>
          <a:p>
            <a:fld id="{E84611F6-CE9C-46A7-8AC2-C6363E46CBB1}" type="datetime4">
              <a:rPr lang="de-DE" smtClean="0"/>
              <a:t>7. April 2021</a:t>
            </a:fld>
            <a:endParaRPr lang="de-DE"/>
          </a:p>
        </p:txBody>
      </p:sp>
      <p:sp>
        <p:nvSpPr>
          <p:cNvPr id="5" name="Fußzeilenplatzhalter 4">
            <a:extLst>
              <a:ext uri="{FF2B5EF4-FFF2-40B4-BE49-F238E27FC236}">
                <a16:creationId xmlns:a16="http://schemas.microsoft.com/office/drawing/2014/main" id="{9B48A3D3-32A1-4EE9-848B-D944337B58CE}"/>
              </a:ext>
            </a:extLst>
          </p:cNvPr>
          <p:cNvSpPr>
            <a:spLocks noGrp="1"/>
          </p:cNvSpPr>
          <p:nvPr>
            <p:ph type="ftr" sz="quarter" idx="11"/>
          </p:nvPr>
        </p:nvSpPr>
        <p:spPr bwMode="gray"/>
        <p:txBody>
          <a:bodyPr/>
          <a:lstStyle/>
          <a:p>
            <a:r>
              <a:rPr lang="fr-FR"/>
              <a:t>"Agir pour le climat" - Web Conference 8.4.2021</a:t>
            </a:r>
            <a:endParaRPr lang="de-DE"/>
          </a:p>
        </p:txBody>
      </p:sp>
      <p:sp>
        <p:nvSpPr>
          <p:cNvPr id="6" name="Foliennummernplatzhalter 5">
            <a:extLst>
              <a:ext uri="{FF2B5EF4-FFF2-40B4-BE49-F238E27FC236}">
                <a16:creationId xmlns:a16="http://schemas.microsoft.com/office/drawing/2014/main" id="{73F2AFDB-9857-4CBE-BC0D-1E1933EBF317}"/>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9" name="Bildplatzhalter 8">
            <a:extLst>
              <a:ext uri="{FF2B5EF4-FFF2-40B4-BE49-F238E27FC236}">
                <a16:creationId xmlns:a16="http://schemas.microsoft.com/office/drawing/2014/main" id="{172016E4-A985-4759-B3E9-33B295AFBD38}"/>
              </a:ext>
            </a:extLst>
          </p:cNvPr>
          <p:cNvSpPr>
            <a:spLocks noGrp="1"/>
          </p:cNvSpPr>
          <p:nvPr>
            <p:ph type="pic" sz="quarter" idx="13"/>
          </p:nvPr>
        </p:nvSpPr>
        <p:spPr bwMode="gray">
          <a:xfrm>
            <a:off x="360363" y="1433513"/>
            <a:ext cx="4895850" cy="3937903"/>
          </a:xfrm>
          <a:noFill/>
        </p:spPr>
        <p:txBody>
          <a:bodyPr anchor="ctr"/>
          <a:lstStyle>
            <a:lvl1pPr marL="0" indent="0" algn="ctr">
              <a:buNone/>
              <a:defRPr/>
            </a:lvl1pPr>
          </a:lstStyle>
          <a:p>
            <a:r>
              <a:rPr lang="de-DE"/>
              <a:t>Bild durch Klicken auf Symbol hinzufügen</a:t>
            </a:r>
            <a:endParaRPr lang="de-DE" dirty="0"/>
          </a:p>
        </p:txBody>
      </p:sp>
      <p:sp>
        <p:nvSpPr>
          <p:cNvPr id="10" name="Textplatzhalter 8">
            <a:extLst>
              <a:ext uri="{FF2B5EF4-FFF2-40B4-BE49-F238E27FC236}">
                <a16:creationId xmlns:a16="http://schemas.microsoft.com/office/drawing/2014/main" id="{30277B03-85B4-4F3B-A030-8A1FED7499E9}"/>
              </a:ext>
            </a:extLst>
          </p:cNvPr>
          <p:cNvSpPr>
            <a:spLocks noGrp="1"/>
          </p:cNvSpPr>
          <p:nvPr>
            <p:ph type="body" sz="quarter" idx="14"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1" name="Textplatzhalter 8">
            <a:extLst>
              <a:ext uri="{FF2B5EF4-FFF2-40B4-BE49-F238E27FC236}">
                <a16:creationId xmlns:a16="http://schemas.microsoft.com/office/drawing/2014/main" id="{81D1C562-D211-4469-8BCE-F4C9C4C9EE38}"/>
              </a:ext>
            </a:extLst>
          </p:cNvPr>
          <p:cNvSpPr>
            <a:spLocks noGrp="1"/>
          </p:cNvSpPr>
          <p:nvPr>
            <p:ph type="body" sz="quarter" idx="15"/>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13" name="Textplatzhalter 10">
            <a:extLst>
              <a:ext uri="{FF2B5EF4-FFF2-40B4-BE49-F238E27FC236}">
                <a16:creationId xmlns:a16="http://schemas.microsoft.com/office/drawing/2014/main" id="{63CAAA68-A509-4AFC-977E-960A985302B7}"/>
              </a:ext>
            </a:extLst>
          </p:cNvPr>
          <p:cNvSpPr>
            <a:spLocks noGrp="1"/>
          </p:cNvSpPr>
          <p:nvPr>
            <p:ph type="body" sz="quarter" idx="16"/>
          </p:nvPr>
        </p:nvSpPr>
        <p:spPr>
          <a:xfrm>
            <a:off x="5472113" y="1396864"/>
            <a:ext cx="4895850" cy="4140335"/>
          </a:xfrm>
        </p:spPr>
        <p:txBody>
          <a:bodyPr/>
          <a:lstStyle/>
          <a:p>
            <a:pPr lvl="0"/>
            <a:r>
              <a:rPr lang="de-DE"/>
              <a:t>Mastertextformat bearbeiten</a:t>
            </a:r>
          </a:p>
        </p:txBody>
      </p:sp>
      <p:sp>
        <p:nvSpPr>
          <p:cNvPr id="2" name="Titel 1">
            <a:extLst>
              <a:ext uri="{FF2B5EF4-FFF2-40B4-BE49-F238E27FC236}">
                <a16:creationId xmlns:a16="http://schemas.microsoft.com/office/drawing/2014/main" id="{4BA4E17B-02BE-4301-8401-FDD3F1C86DC8}"/>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210048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Bild">
    <p:spTree>
      <p:nvGrpSpPr>
        <p:cNvPr id="1" name=""/>
        <p:cNvGrpSpPr/>
        <p:nvPr/>
      </p:nvGrpSpPr>
      <p:grpSpPr>
        <a:xfrm>
          <a:off x="0" y="0"/>
          <a:ext cx="0" cy="0"/>
          <a:chOff x="0" y="0"/>
          <a:chExt cx="0" cy="0"/>
        </a:xfrm>
      </p:grpSpPr>
      <p:sp>
        <p:nvSpPr>
          <p:cNvPr id="6" name="Bildplatzhalter 8">
            <a:extLst>
              <a:ext uri="{FF2B5EF4-FFF2-40B4-BE49-F238E27FC236}">
                <a16:creationId xmlns:a16="http://schemas.microsoft.com/office/drawing/2014/main" id="{B993F3B1-9ADE-4F4D-A2D9-D3A154B43C33}"/>
              </a:ext>
            </a:extLst>
          </p:cNvPr>
          <p:cNvSpPr>
            <a:spLocks noGrp="1"/>
          </p:cNvSpPr>
          <p:nvPr>
            <p:ph type="pic" sz="quarter" idx="13"/>
          </p:nvPr>
        </p:nvSpPr>
        <p:spPr bwMode="gray">
          <a:xfrm>
            <a:off x="360363" y="1433513"/>
            <a:ext cx="10007600" cy="3937903"/>
          </a:xfrm>
          <a:noFill/>
        </p:spPr>
        <p:txBody>
          <a:bodyPr anchor="ctr"/>
          <a:lstStyle>
            <a:lvl1pPr marL="0" indent="0" algn="ctr">
              <a:buNone/>
              <a:defRPr/>
            </a:lvl1pPr>
          </a:lstStyle>
          <a:p>
            <a:r>
              <a:rPr lang="de-DE"/>
              <a:t>Bild durch Klicken auf Symbol hinzufügen</a:t>
            </a:r>
          </a:p>
        </p:txBody>
      </p:sp>
      <p:sp>
        <p:nvSpPr>
          <p:cNvPr id="3" name="Datumsplatzhalter 2">
            <a:extLst>
              <a:ext uri="{FF2B5EF4-FFF2-40B4-BE49-F238E27FC236}">
                <a16:creationId xmlns:a16="http://schemas.microsoft.com/office/drawing/2014/main" id="{5B096DF3-A6A1-4877-8F5B-1521D6B8B4E1}"/>
              </a:ext>
            </a:extLst>
          </p:cNvPr>
          <p:cNvSpPr>
            <a:spLocks noGrp="1"/>
          </p:cNvSpPr>
          <p:nvPr>
            <p:ph type="dt" sz="half" idx="14"/>
          </p:nvPr>
        </p:nvSpPr>
        <p:spPr bwMode="gray"/>
        <p:txBody>
          <a:bodyPr/>
          <a:lstStyle/>
          <a:p>
            <a:fld id="{FB8CC9AF-6049-4838-9077-78F670F93681}" type="datetime4">
              <a:rPr lang="de-DE" smtClean="0"/>
              <a:t>7. April 2021</a:t>
            </a:fld>
            <a:endParaRPr lang="de-DE" dirty="0"/>
          </a:p>
        </p:txBody>
      </p:sp>
      <p:sp>
        <p:nvSpPr>
          <p:cNvPr id="5" name="Fußzeilenplatzhalter 4">
            <a:extLst>
              <a:ext uri="{FF2B5EF4-FFF2-40B4-BE49-F238E27FC236}">
                <a16:creationId xmlns:a16="http://schemas.microsoft.com/office/drawing/2014/main" id="{74E34643-716D-4D23-96E4-2665440CE1C9}"/>
              </a:ext>
            </a:extLst>
          </p:cNvPr>
          <p:cNvSpPr>
            <a:spLocks noGrp="1"/>
          </p:cNvSpPr>
          <p:nvPr>
            <p:ph type="ftr" sz="quarter" idx="15"/>
          </p:nvPr>
        </p:nvSpPr>
        <p:spPr bwMode="gray"/>
        <p:txBody>
          <a:bodyPr/>
          <a:lstStyle/>
          <a:p>
            <a:r>
              <a:rPr lang="fr-FR"/>
              <a:t>"Agir pour le climat" - Web Conference 8.4.2021</a:t>
            </a:r>
            <a:endParaRPr lang="de-DE" dirty="0"/>
          </a:p>
        </p:txBody>
      </p:sp>
      <p:sp>
        <p:nvSpPr>
          <p:cNvPr id="7" name="Foliennummernplatzhalter 6">
            <a:extLst>
              <a:ext uri="{FF2B5EF4-FFF2-40B4-BE49-F238E27FC236}">
                <a16:creationId xmlns:a16="http://schemas.microsoft.com/office/drawing/2014/main" id="{B54FDB22-37CE-438C-974B-20FF84032BF7}"/>
              </a:ext>
            </a:extLst>
          </p:cNvPr>
          <p:cNvSpPr>
            <a:spLocks noGrp="1"/>
          </p:cNvSpPr>
          <p:nvPr>
            <p:ph type="sldNum" sz="quarter" idx="16"/>
          </p:nvPr>
        </p:nvSpPr>
        <p:spPr bwMode="gray"/>
        <p:txBody>
          <a:bodyPr/>
          <a:lstStyle/>
          <a:p>
            <a:fld id="{5678FFC5-4430-43BC-9807-D0C6EB405569}" type="slidenum">
              <a:rPr lang="de-DE" smtClean="0"/>
              <a:pPr/>
              <a:t>‹Nr.›</a:t>
            </a:fld>
            <a:endParaRPr lang="de-DE" dirty="0"/>
          </a:p>
        </p:txBody>
      </p:sp>
      <p:sp>
        <p:nvSpPr>
          <p:cNvPr id="8" name="Textplatzhalter 8">
            <a:extLst>
              <a:ext uri="{FF2B5EF4-FFF2-40B4-BE49-F238E27FC236}">
                <a16:creationId xmlns:a16="http://schemas.microsoft.com/office/drawing/2014/main" id="{619DCFDF-CFF3-4C8F-8041-6BB6614A15C0}"/>
              </a:ext>
            </a:extLst>
          </p:cNvPr>
          <p:cNvSpPr>
            <a:spLocks noGrp="1"/>
          </p:cNvSpPr>
          <p:nvPr>
            <p:ph type="body" sz="quarter" idx="17"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9" name="Textplatzhalter 8">
            <a:extLst>
              <a:ext uri="{FF2B5EF4-FFF2-40B4-BE49-F238E27FC236}">
                <a16:creationId xmlns:a16="http://schemas.microsoft.com/office/drawing/2014/main" id="{127BBA4C-DD0E-48E0-A857-547F8DFE2A89}"/>
              </a:ext>
            </a:extLst>
          </p:cNvPr>
          <p:cNvSpPr>
            <a:spLocks noGrp="1"/>
          </p:cNvSpPr>
          <p:nvPr>
            <p:ph type="body" sz="quarter" idx="18"/>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3932847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6" name="Bildplatzhalter 8">
            <a:extLst>
              <a:ext uri="{FF2B5EF4-FFF2-40B4-BE49-F238E27FC236}">
                <a16:creationId xmlns:a16="http://schemas.microsoft.com/office/drawing/2014/main" id="{B993F3B1-9ADE-4F4D-A2D9-D3A154B43C33}"/>
              </a:ext>
            </a:extLst>
          </p:cNvPr>
          <p:cNvSpPr>
            <a:spLocks noGrp="1"/>
          </p:cNvSpPr>
          <p:nvPr>
            <p:ph type="pic" sz="quarter" idx="13"/>
          </p:nvPr>
        </p:nvSpPr>
        <p:spPr bwMode="gray">
          <a:xfrm>
            <a:off x="360363" y="1433513"/>
            <a:ext cx="4895850" cy="3937903"/>
          </a:xfrm>
          <a:noFill/>
        </p:spPr>
        <p:txBody>
          <a:bodyPr anchor="ctr"/>
          <a:lstStyle>
            <a:lvl1pPr marL="0" indent="0" algn="ctr">
              <a:buNone/>
              <a:defRPr/>
            </a:lvl1pPr>
          </a:lstStyle>
          <a:p>
            <a:r>
              <a:rPr lang="de-DE"/>
              <a:t>Bild durch Klicken auf Symbol hinzufügen</a:t>
            </a:r>
          </a:p>
        </p:txBody>
      </p:sp>
      <p:sp>
        <p:nvSpPr>
          <p:cNvPr id="4" name="Bildplatzhalter 8">
            <a:extLst>
              <a:ext uri="{FF2B5EF4-FFF2-40B4-BE49-F238E27FC236}">
                <a16:creationId xmlns:a16="http://schemas.microsoft.com/office/drawing/2014/main" id="{F7895F72-12DE-43C1-A37A-EA75A21EA4A4}"/>
              </a:ext>
            </a:extLst>
          </p:cNvPr>
          <p:cNvSpPr>
            <a:spLocks noGrp="1"/>
          </p:cNvSpPr>
          <p:nvPr>
            <p:ph type="pic" sz="quarter" idx="14"/>
          </p:nvPr>
        </p:nvSpPr>
        <p:spPr bwMode="gray">
          <a:xfrm>
            <a:off x="5472113" y="1433513"/>
            <a:ext cx="4895850" cy="3937903"/>
          </a:xfrm>
          <a:noFill/>
        </p:spPr>
        <p:txBody>
          <a:bodyPr anchor="ctr"/>
          <a:lstStyle>
            <a:lvl1pPr marL="0" indent="0" algn="ctr">
              <a:buNone/>
              <a:defRPr/>
            </a:lvl1pPr>
          </a:lstStyle>
          <a:p>
            <a:r>
              <a:rPr lang="de-DE"/>
              <a:t>Bild durch Klicken auf Symbol hinzufügen</a:t>
            </a:r>
          </a:p>
        </p:txBody>
      </p:sp>
      <p:sp>
        <p:nvSpPr>
          <p:cNvPr id="3" name="Datumsplatzhalter 2">
            <a:extLst>
              <a:ext uri="{FF2B5EF4-FFF2-40B4-BE49-F238E27FC236}">
                <a16:creationId xmlns:a16="http://schemas.microsoft.com/office/drawing/2014/main" id="{BFB4171F-EB70-4599-BA3B-B839C7FFDA34}"/>
              </a:ext>
            </a:extLst>
          </p:cNvPr>
          <p:cNvSpPr>
            <a:spLocks noGrp="1"/>
          </p:cNvSpPr>
          <p:nvPr>
            <p:ph type="dt" sz="half" idx="15"/>
          </p:nvPr>
        </p:nvSpPr>
        <p:spPr bwMode="gray"/>
        <p:txBody>
          <a:bodyPr/>
          <a:lstStyle/>
          <a:p>
            <a:fld id="{D9BECF65-2379-49E0-B309-F4F253B54E15}" type="datetime4">
              <a:rPr lang="de-DE" smtClean="0"/>
              <a:t>7. April 2021</a:t>
            </a:fld>
            <a:endParaRPr lang="de-DE" dirty="0"/>
          </a:p>
        </p:txBody>
      </p:sp>
      <p:sp>
        <p:nvSpPr>
          <p:cNvPr id="7" name="Fußzeilenplatzhalter 6">
            <a:extLst>
              <a:ext uri="{FF2B5EF4-FFF2-40B4-BE49-F238E27FC236}">
                <a16:creationId xmlns:a16="http://schemas.microsoft.com/office/drawing/2014/main" id="{D18196A4-CD1C-4332-8DBE-6D2A1677E12D}"/>
              </a:ext>
            </a:extLst>
          </p:cNvPr>
          <p:cNvSpPr>
            <a:spLocks noGrp="1"/>
          </p:cNvSpPr>
          <p:nvPr>
            <p:ph type="ftr" sz="quarter" idx="16"/>
          </p:nvPr>
        </p:nvSpPr>
        <p:spPr bwMode="gray"/>
        <p:txBody>
          <a:bodyPr/>
          <a:lstStyle/>
          <a:p>
            <a:r>
              <a:rPr lang="fr-FR"/>
              <a:t>"Agir pour le climat" - Web Conference 8.4.2021</a:t>
            </a:r>
            <a:endParaRPr lang="de-DE" dirty="0"/>
          </a:p>
        </p:txBody>
      </p:sp>
      <p:sp>
        <p:nvSpPr>
          <p:cNvPr id="8" name="Foliennummernplatzhalter 7">
            <a:extLst>
              <a:ext uri="{FF2B5EF4-FFF2-40B4-BE49-F238E27FC236}">
                <a16:creationId xmlns:a16="http://schemas.microsoft.com/office/drawing/2014/main" id="{DD395116-B4DF-4C65-86EF-D98CA4BA6281}"/>
              </a:ext>
            </a:extLst>
          </p:cNvPr>
          <p:cNvSpPr>
            <a:spLocks noGrp="1"/>
          </p:cNvSpPr>
          <p:nvPr>
            <p:ph type="sldNum" sz="quarter" idx="17"/>
          </p:nvPr>
        </p:nvSpPr>
        <p:spPr bwMode="gray"/>
        <p:txBody>
          <a:bodyPr/>
          <a:lstStyle/>
          <a:p>
            <a:fld id="{5678FFC5-4430-43BC-9807-D0C6EB405569}" type="slidenum">
              <a:rPr lang="de-DE" smtClean="0"/>
              <a:pPr/>
              <a:t>‹Nr.›</a:t>
            </a:fld>
            <a:endParaRPr lang="de-DE" dirty="0"/>
          </a:p>
        </p:txBody>
      </p:sp>
      <p:sp>
        <p:nvSpPr>
          <p:cNvPr id="9" name="Textplatzhalter 8">
            <a:extLst>
              <a:ext uri="{FF2B5EF4-FFF2-40B4-BE49-F238E27FC236}">
                <a16:creationId xmlns:a16="http://schemas.microsoft.com/office/drawing/2014/main" id="{0289CD2F-7262-4377-9CA8-410D53F1AA23}"/>
              </a:ext>
            </a:extLst>
          </p:cNvPr>
          <p:cNvSpPr>
            <a:spLocks noGrp="1"/>
          </p:cNvSpPr>
          <p:nvPr>
            <p:ph type="body" sz="quarter" idx="18"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0" name="Textplatzhalter 8">
            <a:extLst>
              <a:ext uri="{FF2B5EF4-FFF2-40B4-BE49-F238E27FC236}">
                <a16:creationId xmlns:a16="http://schemas.microsoft.com/office/drawing/2014/main" id="{EBE10CD9-8859-463A-8368-BCE572843408}"/>
              </a:ext>
            </a:extLst>
          </p:cNvPr>
          <p:cNvSpPr>
            <a:spLocks noGrp="1"/>
          </p:cNvSpPr>
          <p:nvPr>
            <p:ph type="body" sz="quarter" idx="19"/>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endParaRPr lang="de-DE" dirty="0"/>
          </a:p>
        </p:txBody>
      </p:sp>
    </p:spTree>
    <p:extLst>
      <p:ext uri="{BB962C8B-B14F-4D97-AF65-F5344CB8AC3E}">
        <p14:creationId xmlns:p14="http://schemas.microsoft.com/office/powerpoint/2010/main" val="1067790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C05C6D71-5D8A-405A-9060-F41BFFBF1023}"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6" name="Textplatzhalter 8">
            <a:extLst>
              <a:ext uri="{FF2B5EF4-FFF2-40B4-BE49-F238E27FC236}">
                <a16:creationId xmlns:a16="http://schemas.microsoft.com/office/drawing/2014/main" id="{C1AD9F2A-0B80-47A0-A099-2BC51A092EAB}"/>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7" name="Textplatzhalter 8">
            <a:extLst>
              <a:ext uri="{FF2B5EF4-FFF2-40B4-BE49-F238E27FC236}">
                <a16:creationId xmlns:a16="http://schemas.microsoft.com/office/drawing/2014/main" id="{DFAD501C-EF85-4FDB-9C84-740225F3EF15}"/>
              </a:ext>
            </a:extLst>
          </p:cNvPr>
          <p:cNvSpPr>
            <a:spLocks noGrp="1"/>
          </p:cNvSpPr>
          <p:nvPr>
            <p:ph type="body" sz="quarter" idx="14"/>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1125122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und Diagramm (rechts)">
    <p:spTree>
      <p:nvGrpSpPr>
        <p:cNvPr id="1" name=""/>
        <p:cNvGrpSpPr/>
        <p:nvPr/>
      </p:nvGrpSpPr>
      <p:grpSpPr>
        <a:xfrm>
          <a:off x="0" y="0"/>
          <a:ext cx="0" cy="0"/>
          <a:chOff x="0" y="0"/>
          <a:chExt cx="0" cy="0"/>
        </a:xfrm>
      </p:grpSpPr>
      <p:sp>
        <p:nvSpPr>
          <p:cNvPr id="12" name="Textplatzhalter 10">
            <a:extLst>
              <a:ext uri="{FF2B5EF4-FFF2-40B4-BE49-F238E27FC236}">
                <a16:creationId xmlns:a16="http://schemas.microsoft.com/office/drawing/2014/main" id="{3B47911E-77BB-4D51-A61C-C871CA9E3E22}"/>
              </a:ext>
            </a:extLst>
          </p:cNvPr>
          <p:cNvSpPr>
            <a:spLocks noGrp="1"/>
          </p:cNvSpPr>
          <p:nvPr>
            <p:ph type="body" sz="quarter" idx="15"/>
          </p:nvPr>
        </p:nvSpPr>
        <p:spPr>
          <a:xfrm>
            <a:off x="360363" y="1396864"/>
            <a:ext cx="4895850" cy="4140335"/>
          </a:xfrm>
        </p:spPr>
        <p:txBody>
          <a:bodyPr/>
          <a:lstStyle/>
          <a:p>
            <a:pPr lvl="0"/>
            <a:r>
              <a:rPr lang="de-DE"/>
              <a:t>Mastertextformat bearbeiten</a:t>
            </a:r>
          </a:p>
        </p:txBody>
      </p:sp>
      <p:sp>
        <p:nvSpPr>
          <p:cNvPr id="5" name="Datumsplatzhalter 4">
            <a:extLst>
              <a:ext uri="{FF2B5EF4-FFF2-40B4-BE49-F238E27FC236}">
                <a16:creationId xmlns:a16="http://schemas.microsoft.com/office/drawing/2014/main" id="{BB8D90A8-D761-4E5C-88BE-B917DADBED21}"/>
              </a:ext>
            </a:extLst>
          </p:cNvPr>
          <p:cNvSpPr>
            <a:spLocks noGrp="1"/>
          </p:cNvSpPr>
          <p:nvPr>
            <p:ph type="dt" sz="half" idx="10"/>
          </p:nvPr>
        </p:nvSpPr>
        <p:spPr bwMode="gray"/>
        <p:txBody>
          <a:bodyPr/>
          <a:lstStyle/>
          <a:p>
            <a:fld id="{500B1E8C-D4C1-46A1-BC07-35458D953043}" type="datetime4">
              <a:rPr lang="de-DE" smtClean="0"/>
              <a:t>7. April 2021</a:t>
            </a:fld>
            <a:endParaRPr lang="de-DE"/>
          </a:p>
        </p:txBody>
      </p:sp>
      <p:sp>
        <p:nvSpPr>
          <p:cNvPr id="6" name="Fußzeilenplatzhalter 5">
            <a:extLst>
              <a:ext uri="{FF2B5EF4-FFF2-40B4-BE49-F238E27FC236}">
                <a16:creationId xmlns:a16="http://schemas.microsoft.com/office/drawing/2014/main" id="{2CA2BC3F-ECCE-4391-9EC0-69D99A2FFD0C}"/>
              </a:ext>
            </a:extLst>
          </p:cNvPr>
          <p:cNvSpPr>
            <a:spLocks noGrp="1"/>
          </p:cNvSpPr>
          <p:nvPr>
            <p:ph type="ftr" sz="quarter" idx="11"/>
          </p:nvPr>
        </p:nvSpPr>
        <p:spPr bwMode="gray"/>
        <p:txBody>
          <a:bodyPr/>
          <a:lstStyle/>
          <a:p>
            <a:r>
              <a:rPr lang="fr-FR"/>
              <a:t>"Agir pour le climat" - Web Conference 8.4.2021</a:t>
            </a:r>
            <a:endParaRPr lang="de-DE"/>
          </a:p>
        </p:txBody>
      </p:sp>
      <p:sp>
        <p:nvSpPr>
          <p:cNvPr id="7" name="Foliennummernplatzhalter 6">
            <a:extLst>
              <a:ext uri="{FF2B5EF4-FFF2-40B4-BE49-F238E27FC236}">
                <a16:creationId xmlns:a16="http://schemas.microsoft.com/office/drawing/2014/main" id="{287763D1-DC3F-4476-B8A6-E6CBF5D4262B}"/>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8" name="Textplatzhalter 8">
            <a:extLst>
              <a:ext uri="{FF2B5EF4-FFF2-40B4-BE49-F238E27FC236}">
                <a16:creationId xmlns:a16="http://schemas.microsoft.com/office/drawing/2014/main" id="{6ABC4813-76FE-4861-8656-EA02F0D8E29F}"/>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9" name="Textplatzhalter 8">
            <a:extLst>
              <a:ext uri="{FF2B5EF4-FFF2-40B4-BE49-F238E27FC236}">
                <a16:creationId xmlns:a16="http://schemas.microsoft.com/office/drawing/2014/main" id="{167520C0-AAA4-402A-8FBD-17EB522D6B91}"/>
              </a:ext>
            </a:extLst>
          </p:cNvPr>
          <p:cNvSpPr>
            <a:spLocks noGrp="1"/>
          </p:cNvSpPr>
          <p:nvPr>
            <p:ph type="body" sz="quarter" idx="14"/>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10" name="Diagrammplatzhalter 8">
            <a:extLst>
              <a:ext uri="{FF2B5EF4-FFF2-40B4-BE49-F238E27FC236}">
                <a16:creationId xmlns:a16="http://schemas.microsoft.com/office/drawing/2014/main" id="{0075A301-588F-4631-985E-9497F0E5FABC}"/>
              </a:ext>
            </a:extLst>
          </p:cNvPr>
          <p:cNvSpPr>
            <a:spLocks noGrp="1"/>
          </p:cNvSpPr>
          <p:nvPr>
            <p:ph type="chart" sz="quarter" idx="17"/>
          </p:nvPr>
        </p:nvSpPr>
        <p:spPr bwMode="gray">
          <a:xfrm>
            <a:off x="5472113" y="1648892"/>
            <a:ext cx="4895850" cy="3716907"/>
          </a:xfrm>
        </p:spPr>
        <p:txBody>
          <a:bodyPr anchor="ctr"/>
          <a:lstStyle>
            <a:lvl1pPr marL="0" indent="0" algn="ctr">
              <a:buNone/>
              <a:defRPr/>
            </a:lvl1pPr>
          </a:lstStyle>
          <a:p>
            <a:r>
              <a:rPr lang="de-DE"/>
              <a:t>Diagramm durch Klicken auf Symbol hinzufügen</a:t>
            </a:r>
            <a:endParaRPr lang="de-DE" dirty="0"/>
          </a:p>
        </p:txBody>
      </p:sp>
      <p:sp>
        <p:nvSpPr>
          <p:cNvPr id="11" name="Textplatzhalter 6">
            <a:extLst>
              <a:ext uri="{FF2B5EF4-FFF2-40B4-BE49-F238E27FC236}">
                <a16:creationId xmlns:a16="http://schemas.microsoft.com/office/drawing/2014/main" id="{6E864D0F-04D7-4FDF-A535-BB4EF6D69374}"/>
              </a:ext>
            </a:extLst>
          </p:cNvPr>
          <p:cNvSpPr>
            <a:spLocks noGrp="1"/>
          </p:cNvSpPr>
          <p:nvPr>
            <p:ph type="body" sz="quarter" idx="20" hasCustomPrompt="1"/>
          </p:nvPr>
        </p:nvSpPr>
        <p:spPr>
          <a:xfrm>
            <a:off x="5472113" y="1395720"/>
            <a:ext cx="4895850"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2" name="Titel 1">
            <a:extLst>
              <a:ext uri="{FF2B5EF4-FFF2-40B4-BE49-F238E27FC236}">
                <a16:creationId xmlns:a16="http://schemas.microsoft.com/office/drawing/2014/main" id="{1E5ACE7E-5DDD-409D-AD8A-5094FF34F212}"/>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3681018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und Diagramm (links)">
    <p:spTree>
      <p:nvGrpSpPr>
        <p:cNvPr id="1" name=""/>
        <p:cNvGrpSpPr/>
        <p:nvPr/>
      </p:nvGrpSpPr>
      <p:grpSpPr>
        <a:xfrm>
          <a:off x="0" y="0"/>
          <a:ext cx="0" cy="0"/>
          <a:chOff x="0" y="0"/>
          <a:chExt cx="0" cy="0"/>
        </a:xfrm>
      </p:grpSpPr>
      <p:sp>
        <p:nvSpPr>
          <p:cNvPr id="10" name="Diagrammplatzhalter 8">
            <a:extLst>
              <a:ext uri="{FF2B5EF4-FFF2-40B4-BE49-F238E27FC236}">
                <a16:creationId xmlns:a16="http://schemas.microsoft.com/office/drawing/2014/main" id="{0075A301-588F-4631-985E-9497F0E5FABC}"/>
              </a:ext>
            </a:extLst>
          </p:cNvPr>
          <p:cNvSpPr>
            <a:spLocks noGrp="1"/>
          </p:cNvSpPr>
          <p:nvPr>
            <p:ph type="chart" sz="quarter" idx="17"/>
          </p:nvPr>
        </p:nvSpPr>
        <p:spPr bwMode="gray">
          <a:xfrm>
            <a:off x="360363" y="1648892"/>
            <a:ext cx="4895850" cy="3716907"/>
          </a:xfrm>
        </p:spPr>
        <p:txBody>
          <a:bodyPr anchor="ctr"/>
          <a:lstStyle>
            <a:lvl1pPr marL="0" indent="0" algn="ctr">
              <a:buNone/>
              <a:defRPr/>
            </a:lvl1pPr>
          </a:lstStyle>
          <a:p>
            <a:r>
              <a:rPr lang="de-DE"/>
              <a:t>Diagramm durch Klicken auf Symbol hinzufügen</a:t>
            </a:r>
            <a:endParaRPr lang="de-DE" dirty="0"/>
          </a:p>
        </p:txBody>
      </p:sp>
      <p:sp>
        <p:nvSpPr>
          <p:cNvPr id="11" name="Textplatzhalter 6">
            <a:extLst>
              <a:ext uri="{FF2B5EF4-FFF2-40B4-BE49-F238E27FC236}">
                <a16:creationId xmlns:a16="http://schemas.microsoft.com/office/drawing/2014/main" id="{6E864D0F-04D7-4FDF-A535-BB4EF6D69374}"/>
              </a:ext>
            </a:extLst>
          </p:cNvPr>
          <p:cNvSpPr>
            <a:spLocks noGrp="1"/>
          </p:cNvSpPr>
          <p:nvPr>
            <p:ph type="body" sz="quarter" idx="20" hasCustomPrompt="1"/>
          </p:nvPr>
        </p:nvSpPr>
        <p:spPr>
          <a:xfrm>
            <a:off x="360363" y="1395720"/>
            <a:ext cx="4895850"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12" name="Textplatzhalter 10">
            <a:extLst>
              <a:ext uri="{FF2B5EF4-FFF2-40B4-BE49-F238E27FC236}">
                <a16:creationId xmlns:a16="http://schemas.microsoft.com/office/drawing/2014/main" id="{3B47911E-77BB-4D51-A61C-C871CA9E3E22}"/>
              </a:ext>
            </a:extLst>
          </p:cNvPr>
          <p:cNvSpPr>
            <a:spLocks noGrp="1"/>
          </p:cNvSpPr>
          <p:nvPr>
            <p:ph type="body" sz="quarter" idx="15"/>
          </p:nvPr>
        </p:nvSpPr>
        <p:spPr>
          <a:xfrm>
            <a:off x="5472113" y="1396864"/>
            <a:ext cx="4895850" cy="4140335"/>
          </a:xfrm>
        </p:spPr>
        <p:txBody>
          <a:bodyPr/>
          <a:lstStyle/>
          <a:p>
            <a:pPr lvl="0"/>
            <a:r>
              <a:rPr lang="de-DE"/>
              <a:t>Mastertextformat bearbeiten</a:t>
            </a:r>
          </a:p>
        </p:txBody>
      </p:sp>
      <p:sp>
        <p:nvSpPr>
          <p:cNvPr id="5" name="Datumsplatzhalter 4">
            <a:extLst>
              <a:ext uri="{FF2B5EF4-FFF2-40B4-BE49-F238E27FC236}">
                <a16:creationId xmlns:a16="http://schemas.microsoft.com/office/drawing/2014/main" id="{BB8D90A8-D761-4E5C-88BE-B917DADBED21}"/>
              </a:ext>
            </a:extLst>
          </p:cNvPr>
          <p:cNvSpPr>
            <a:spLocks noGrp="1"/>
          </p:cNvSpPr>
          <p:nvPr>
            <p:ph type="dt" sz="half" idx="10"/>
          </p:nvPr>
        </p:nvSpPr>
        <p:spPr bwMode="gray"/>
        <p:txBody>
          <a:bodyPr/>
          <a:lstStyle/>
          <a:p>
            <a:fld id="{0C95E828-213E-4D1B-B13F-85734B5656DD}" type="datetime4">
              <a:rPr lang="de-DE" smtClean="0"/>
              <a:t>7. April 2021</a:t>
            </a:fld>
            <a:endParaRPr lang="de-DE"/>
          </a:p>
        </p:txBody>
      </p:sp>
      <p:sp>
        <p:nvSpPr>
          <p:cNvPr id="6" name="Fußzeilenplatzhalter 5">
            <a:extLst>
              <a:ext uri="{FF2B5EF4-FFF2-40B4-BE49-F238E27FC236}">
                <a16:creationId xmlns:a16="http://schemas.microsoft.com/office/drawing/2014/main" id="{2CA2BC3F-ECCE-4391-9EC0-69D99A2FFD0C}"/>
              </a:ext>
            </a:extLst>
          </p:cNvPr>
          <p:cNvSpPr>
            <a:spLocks noGrp="1"/>
          </p:cNvSpPr>
          <p:nvPr>
            <p:ph type="ftr" sz="quarter" idx="11"/>
          </p:nvPr>
        </p:nvSpPr>
        <p:spPr bwMode="gray"/>
        <p:txBody>
          <a:bodyPr/>
          <a:lstStyle/>
          <a:p>
            <a:r>
              <a:rPr lang="fr-FR"/>
              <a:t>"Agir pour le climat" - Web Conference 8.4.2021</a:t>
            </a:r>
            <a:endParaRPr lang="de-DE"/>
          </a:p>
        </p:txBody>
      </p:sp>
      <p:sp>
        <p:nvSpPr>
          <p:cNvPr id="7" name="Foliennummernplatzhalter 6">
            <a:extLst>
              <a:ext uri="{FF2B5EF4-FFF2-40B4-BE49-F238E27FC236}">
                <a16:creationId xmlns:a16="http://schemas.microsoft.com/office/drawing/2014/main" id="{287763D1-DC3F-4476-B8A6-E6CBF5D4262B}"/>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8" name="Textplatzhalter 8">
            <a:extLst>
              <a:ext uri="{FF2B5EF4-FFF2-40B4-BE49-F238E27FC236}">
                <a16:creationId xmlns:a16="http://schemas.microsoft.com/office/drawing/2014/main" id="{6ABC4813-76FE-4861-8656-EA02F0D8E29F}"/>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9" name="Textplatzhalter 8">
            <a:extLst>
              <a:ext uri="{FF2B5EF4-FFF2-40B4-BE49-F238E27FC236}">
                <a16:creationId xmlns:a16="http://schemas.microsoft.com/office/drawing/2014/main" id="{167520C0-AAA4-402A-8FBD-17EB522D6B91}"/>
              </a:ext>
            </a:extLst>
          </p:cNvPr>
          <p:cNvSpPr>
            <a:spLocks noGrp="1"/>
          </p:cNvSpPr>
          <p:nvPr>
            <p:ph type="body" sz="quarter" idx="14"/>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1E5ACE7E-5DDD-409D-AD8A-5094FF34F212}"/>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1322287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Diagramm">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AA647E18-219E-4723-8F59-7CB88A23521D}"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9" name="Diagrammplatzhalter 8">
            <a:extLst>
              <a:ext uri="{FF2B5EF4-FFF2-40B4-BE49-F238E27FC236}">
                <a16:creationId xmlns:a16="http://schemas.microsoft.com/office/drawing/2014/main" id="{115567A0-B703-407E-B054-5AB21564A2F6}"/>
              </a:ext>
            </a:extLst>
          </p:cNvPr>
          <p:cNvSpPr>
            <a:spLocks noGrp="1"/>
          </p:cNvSpPr>
          <p:nvPr>
            <p:ph type="chart" sz="quarter" idx="15"/>
          </p:nvPr>
        </p:nvSpPr>
        <p:spPr bwMode="gray">
          <a:xfrm>
            <a:off x="360362" y="1648892"/>
            <a:ext cx="10007601" cy="3716907"/>
          </a:xfrm>
        </p:spPr>
        <p:txBody>
          <a:bodyPr anchor="ctr"/>
          <a:lstStyle>
            <a:lvl1pPr marL="0" indent="0" algn="ctr">
              <a:buNone/>
              <a:defRPr/>
            </a:lvl1pPr>
          </a:lstStyle>
          <a:p>
            <a:r>
              <a:rPr lang="de-DE"/>
              <a:t>Diagramm durch Klicken auf Symbol hinzufügen</a:t>
            </a:r>
            <a:endParaRPr lang="de-DE" dirty="0"/>
          </a:p>
        </p:txBody>
      </p:sp>
      <p:sp>
        <p:nvSpPr>
          <p:cNvPr id="10" name="Textplatzhalter 8">
            <a:extLst>
              <a:ext uri="{FF2B5EF4-FFF2-40B4-BE49-F238E27FC236}">
                <a16:creationId xmlns:a16="http://schemas.microsoft.com/office/drawing/2014/main" id="{D4A89282-8B33-45B9-8BD4-5C1BE0F60C9C}"/>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1" name="Textplatzhalter 8">
            <a:extLst>
              <a:ext uri="{FF2B5EF4-FFF2-40B4-BE49-F238E27FC236}">
                <a16:creationId xmlns:a16="http://schemas.microsoft.com/office/drawing/2014/main" id="{7D97AADF-437A-4900-B8E7-081F5D878D9E}"/>
              </a:ext>
            </a:extLst>
          </p:cNvPr>
          <p:cNvSpPr>
            <a:spLocks noGrp="1"/>
          </p:cNvSpPr>
          <p:nvPr>
            <p:ph type="body" sz="quarter" idx="16"/>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12" name="Textplatzhalter 6">
            <a:extLst>
              <a:ext uri="{FF2B5EF4-FFF2-40B4-BE49-F238E27FC236}">
                <a16:creationId xmlns:a16="http://schemas.microsoft.com/office/drawing/2014/main" id="{A5DEAF36-B708-449D-BF50-903D616031A9}"/>
              </a:ext>
            </a:extLst>
          </p:cNvPr>
          <p:cNvSpPr>
            <a:spLocks noGrp="1"/>
          </p:cNvSpPr>
          <p:nvPr>
            <p:ph type="body" sz="quarter" idx="17" hasCustomPrompt="1"/>
          </p:nvPr>
        </p:nvSpPr>
        <p:spPr>
          <a:xfrm>
            <a:off x="360362" y="1395720"/>
            <a:ext cx="10007601"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2512399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Diagramm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E2932EF1-C6A3-4CDE-908D-04765A77B9A3}"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9" name="Diagrammplatzhalter 8">
            <a:extLst>
              <a:ext uri="{FF2B5EF4-FFF2-40B4-BE49-F238E27FC236}">
                <a16:creationId xmlns:a16="http://schemas.microsoft.com/office/drawing/2014/main" id="{115567A0-B703-407E-B054-5AB21564A2F6}"/>
              </a:ext>
            </a:extLst>
          </p:cNvPr>
          <p:cNvSpPr>
            <a:spLocks noGrp="1"/>
          </p:cNvSpPr>
          <p:nvPr>
            <p:ph type="chart" sz="quarter" idx="15"/>
          </p:nvPr>
        </p:nvSpPr>
        <p:spPr bwMode="gray">
          <a:xfrm>
            <a:off x="360362" y="1648892"/>
            <a:ext cx="4895851" cy="3716907"/>
          </a:xfrm>
        </p:spPr>
        <p:txBody>
          <a:bodyPr anchor="ctr"/>
          <a:lstStyle>
            <a:lvl1pPr marL="0" indent="0" algn="ctr">
              <a:buNone/>
              <a:defRPr/>
            </a:lvl1pPr>
          </a:lstStyle>
          <a:p>
            <a:r>
              <a:rPr lang="de-DE"/>
              <a:t>Diagramm durch Klicken auf Symbol hinzufügen</a:t>
            </a:r>
            <a:endParaRPr lang="de-DE" dirty="0"/>
          </a:p>
        </p:txBody>
      </p:sp>
      <p:sp>
        <p:nvSpPr>
          <p:cNvPr id="10" name="Diagrammplatzhalter 8">
            <a:extLst>
              <a:ext uri="{FF2B5EF4-FFF2-40B4-BE49-F238E27FC236}">
                <a16:creationId xmlns:a16="http://schemas.microsoft.com/office/drawing/2014/main" id="{5ADB3075-37BC-4DE7-8F88-AA8B185EB080}"/>
              </a:ext>
            </a:extLst>
          </p:cNvPr>
          <p:cNvSpPr>
            <a:spLocks noGrp="1"/>
          </p:cNvSpPr>
          <p:nvPr>
            <p:ph type="chart" sz="quarter" idx="17"/>
          </p:nvPr>
        </p:nvSpPr>
        <p:spPr bwMode="gray">
          <a:xfrm>
            <a:off x="5472113" y="1648892"/>
            <a:ext cx="4895850" cy="3716907"/>
          </a:xfrm>
        </p:spPr>
        <p:txBody>
          <a:bodyPr anchor="ctr"/>
          <a:lstStyle>
            <a:lvl1pPr marL="0" indent="0" algn="ctr">
              <a:buNone/>
              <a:defRPr/>
            </a:lvl1pPr>
          </a:lstStyle>
          <a:p>
            <a:r>
              <a:rPr lang="de-DE"/>
              <a:t>Diagramm durch Klicken auf Symbol hinzufügen</a:t>
            </a:r>
            <a:endParaRPr lang="de-DE" dirty="0"/>
          </a:p>
        </p:txBody>
      </p:sp>
      <p:sp>
        <p:nvSpPr>
          <p:cNvPr id="14" name="Textplatzhalter 8">
            <a:extLst>
              <a:ext uri="{FF2B5EF4-FFF2-40B4-BE49-F238E27FC236}">
                <a16:creationId xmlns:a16="http://schemas.microsoft.com/office/drawing/2014/main" id="{1EA0F3E1-D742-4DA0-B74B-A037A9673EBB}"/>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1" name="Textplatzhalter 8">
            <a:extLst>
              <a:ext uri="{FF2B5EF4-FFF2-40B4-BE49-F238E27FC236}">
                <a16:creationId xmlns:a16="http://schemas.microsoft.com/office/drawing/2014/main" id="{8556C389-B714-47EE-9D21-BE82CC21CF99}"/>
              </a:ext>
            </a:extLst>
          </p:cNvPr>
          <p:cNvSpPr>
            <a:spLocks noGrp="1"/>
          </p:cNvSpPr>
          <p:nvPr>
            <p:ph type="body" sz="quarter" idx="18"/>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12" name="Textplatzhalter 6">
            <a:extLst>
              <a:ext uri="{FF2B5EF4-FFF2-40B4-BE49-F238E27FC236}">
                <a16:creationId xmlns:a16="http://schemas.microsoft.com/office/drawing/2014/main" id="{68B61E78-AF51-4675-BACD-74BC50875F0F}"/>
              </a:ext>
            </a:extLst>
          </p:cNvPr>
          <p:cNvSpPr>
            <a:spLocks noGrp="1"/>
          </p:cNvSpPr>
          <p:nvPr>
            <p:ph type="body" sz="quarter" idx="19" hasCustomPrompt="1"/>
          </p:nvPr>
        </p:nvSpPr>
        <p:spPr>
          <a:xfrm>
            <a:off x="360362" y="1395720"/>
            <a:ext cx="4895851"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13" name="Textplatzhalter 6">
            <a:extLst>
              <a:ext uri="{FF2B5EF4-FFF2-40B4-BE49-F238E27FC236}">
                <a16:creationId xmlns:a16="http://schemas.microsoft.com/office/drawing/2014/main" id="{D9AED4B9-F4C2-48D8-A92C-2F82B5C38BC8}"/>
              </a:ext>
            </a:extLst>
          </p:cNvPr>
          <p:cNvSpPr>
            <a:spLocks noGrp="1"/>
          </p:cNvSpPr>
          <p:nvPr>
            <p:ph type="body" sz="quarter" idx="20" hasCustomPrompt="1"/>
          </p:nvPr>
        </p:nvSpPr>
        <p:spPr>
          <a:xfrm>
            <a:off x="5472113" y="1395720"/>
            <a:ext cx="4895850"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795419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Diagramm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15C1C23F-8598-4467-A9A3-9AFF19D820CD}"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9" name="Diagrammplatzhalter 8">
            <a:extLst>
              <a:ext uri="{FF2B5EF4-FFF2-40B4-BE49-F238E27FC236}">
                <a16:creationId xmlns:a16="http://schemas.microsoft.com/office/drawing/2014/main" id="{115567A0-B703-407E-B054-5AB21564A2F6}"/>
              </a:ext>
            </a:extLst>
          </p:cNvPr>
          <p:cNvSpPr>
            <a:spLocks noGrp="1"/>
          </p:cNvSpPr>
          <p:nvPr>
            <p:ph type="chart" sz="quarter" idx="15"/>
          </p:nvPr>
        </p:nvSpPr>
        <p:spPr bwMode="gray">
          <a:xfrm>
            <a:off x="360362" y="1648892"/>
            <a:ext cx="4895851" cy="1682620"/>
          </a:xfrm>
        </p:spPr>
        <p:txBody>
          <a:bodyPr anchor="ctr"/>
          <a:lstStyle>
            <a:lvl1pPr marL="0" indent="0" algn="ctr">
              <a:buNone/>
              <a:defRPr/>
            </a:lvl1pPr>
          </a:lstStyle>
          <a:p>
            <a:r>
              <a:rPr lang="de-DE"/>
              <a:t>Diagramm durch Klicken auf Symbol hinzufügen</a:t>
            </a:r>
            <a:endParaRPr lang="de-DE" dirty="0"/>
          </a:p>
        </p:txBody>
      </p:sp>
      <p:sp>
        <p:nvSpPr>
          <p:cNvPr id="10" name="Diagrammplatzhalter 8">
            <a:extLst>
              <a:ext uri="{FF2B5EF4-FFF2-40B4-BE49-F238E27FC236}">
                <a16:creationId xmlns:a16="http://schemas.microsoft.com/office/drawing/2014/main" id="{5ADB3075-37BC-4DE7-8F88-AA8B185EB080}"/>
              </a:ext>
            </a:extLst>
          </p:cNvPr>
          <p:cNvSpPr>
            <a:spLocks noGrp="1"/>
          </p:cNvSpPr>
          <p:nvPr>
            <p:ph type="chart" sz="quarter" idx="17"/>
          </p:nvPr>
        </p:nvSpPr>
        <p:spPr bwMode="gray">
          <a:xfrm>
            <a:off x="5472113" y="1648892"/>
            <a:ext cx="4895850" cy="1682620"/>
          </a:xfrm>
        </p:spPr>
        <p:txBody>
          <a:bodyPr anchor="ctr"/>
          <a:lstStyle>
            <a:lvl1pPr marL="0" indent="0" algn="ctr">
              <a:buNone/>
              <a:defRPr/>
            </a:lvl1pPr>
          </a:lstStyle>
          <a:p>
            <a:r>
              <a:rPr lang="de-DE"/>
              <a:t>Diagramm durch Klicken auf Symbol hinzufügen</a:t>
            </a:r>
            <a:endParaRPr lang="de-DE" dirty="0"/>
          </a:p>
        </p:txBody>
      </p:sp>
      <p:sp>
        <p:nvSpPr>
          <p:cNvPr id="17" name="Diagrammplatzhalter 8">
            <a:extLst>
              <a:ext uri="{FF2B5EF4-FFF2-40B4-BE49-F238E27FC236}">
                <a16:creationId xmlns:a16="http://schemas.microsoft.com/office/drawing/2014/main" id="{E6EBF416-55D6-4AA1-A000-4EA1500328C5}"/>
              </a:ext>
            </a:extLst>
          </p:cNvPr>
          <p:cNvSpPr>
            <a:spLocks noGrp="1"/>
          </p:cNvSpPr>
          <p:nvPr>
            <p:ph type="chart" sz="quarter" idx="19"/>
          </p:nvPr>
        </p:nvSpPr>
        <p:spPr bwMode="gray">
          <a:xfrm>
            <a:off x="360362" y="3666260"/>
            <a:ext cx="4895851" cy="1699540"/>
          </a:xfrm>
        </p:spPr>
        <p:txBody>
          <a:bodyPr anchor="ctr"/>
          <a:lstStyle>
            <a:lvl1pPr marL="0" indent="0" algn="ctr">
              <a:buNone/>
              <a:defRPr/>
            </a:lvl1pPr>
          </a:lstStyle>
          <a:p>
            <a:r>
              <a:rPr lang="de-DE"/>
              <a:t>Diagramm durch Klicken auf Symbol hinzufügen</a:t>
            </a:r>
            <a:endParaRPr lang="de-DE" dirty="0"/>
          </a:p>
        </p:txBody>
      </p:sp>
      <p:sp>
        <p:nvSpPr>
          <p:cNvPr id="19" name="Diagrammplatzhalter 8">
            <a:extLst>
              <a:ext uri="{FF2B5EF4-FFF2-40B4-BE49-F238E27FC236}">
                <a16:creationId xmlns:a16="http://schemas.microsoft.com/office/drawing/2014/main" id="{2D9E13FC-C3BE-4880-95FF-E8F557742CCD}"/>
              </a:ext>
            </a:extLst>
          </p:cNvPr>
          <p:cNvSpPr>
            <a:spLocks noGrp="1"/>
          </p:cNvSpPr>
          <p:nvPr>
            <p:ph type="chart" sz="quarter" idx="21"/>
          </p:nvPr>
        </p:nvSpPr>
        <p:spPr bwMode="gray">
          <a:xfrm>
            <a:off x="5472113" y="3666260"/>
            <a:ext cx="4895850" cy="1699540"/>
          </a:xfrm>
        </p:spPr>
        <p:txBody>
          <a:bodyPr anchor="ctr"/>
          <a:lstStyle>
            <a:lvl1pPr marL="0" indent="0" algn="ctr">
              <a:buNone/>
              <a:defRPr/>
            </a:lvl1pPr>
          </a:lstStyle>
          <a:p>
            <a:r>
              <a:rPr lang="de-DE"/>
              <a:t>Diagramm durch Klicken auf Symbol hinzufügen</a:t>
            </a:r>
            <a:endParaRPr lang="de-DE" dirty="0"/>
          </a:p>
        </p:txBody>
      </p:sp>
      <p:sp>
        <p:nvSpPr>
          <p:cNvPr id="21" name="Textplatzhalter 8">
            <a:extLst>
              <a:ext uri="{FF2B5EF4-FFF2-40B4-BE49-F238E27FC236}">
                <a16:creationId xmlns:a16="http://schemas.microsoft.com/office/drawing/2014/main" id="{049BA0BF-C18F-4DB1-B409-7AA3355CE0BC}"/>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5" name="Textplatzhalter 8">
            <a:extLst>
              <a:ext uri="{FF2B5EF4-FFF2-40B4-BE49-F238E27FC236}">
                <a16:creationId xmlns:a16="http://schemas.microsoft.com/office/drawing/2014/main" id="{CD6655E5-0992-40D0-8FA0-9157664AC066}"/>
              </a:ext>
            </a:extLst>
          </p:cNvPr>
          <p:cNvSpPr>
            <a:spLocks noGrp="1"/>
          </p:cNvSpPr>
          <p:nvPr>
            <p:ph type="body" sz="quarter" idx="22"/>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12" name="Textplatzhalter 6">
            <a:extLst>
              <a:ext uri="{FF2B5EF4-FFF2-40B4-BE49-F238E27FC236}">
                <a16:creationId xmlns:a16="http://schemas.microsoft.com/office/drawing/2014/main" id="{ECDAC40F-D27B-49C7-98F7-75AAB5B8872D}"/>
              </a:ext>
            </a:extLst>
          </p:cNvPr>
          <p:cNvSpPr>
            <a:spLocks noGrp="1"/>
          </p:cNvSpPr>
          <p:nvPr>
            <p:ph type="body" sz="quarter" idx="23" hasCustomPrompt="1"/>
          </p:nvPr>
        </p:nvSpPr>
        <p:spPr>
          <a:xfrm>
            <a:off x="360362" y="1395720"/>
            <a:ext cx="4895851"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13" name="Textplatzhalter 6">
            <a:extLst>
              <a:ext uri="{FF2B5EF4-FFF2-40B4-BE49-F238E27FC236}">
                <a16:creationId xmlns:a16="http://schemas.microsoft.com/office/drawing/2014/main" id="{2C277437-7B64-4A17-B527-9BA8E9CDD6C2}"/>
              </a:ext>
            </a:extLst>
          </p:cNvPr>
          <p:cNvSpPr>
            <a:spLocks noGrp="1"/>
          </p:cNvSpPr>
          <p:nvPr>
            <p:ph type="body" sz="quarter" idx="18" hasCustomPrompt="1"/>
          </p:nvPr>
        </p:nvSpPr>
        <p:spPr>
          <a:xfrm>
            <a:off x="5472113" y="1395720"/>
            <a:ext cx="4895850"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14" name="Textplatzhalter 6">
            <a:extLst>
              <a:ext uri="{FF2B5EF4-FFF2-40B4-BE49-F238E27FC236}">
                <a16:creationId xmlns:a16="http://schemas.microsoft.com/office/drawing/2014/main" id="{402B411A-C88C-430C-A64D-2CC4DCC73750}"/>
              </a:ext>
            </a:extLst>
          </p:cNvPr>
          <p:cNvSpPr>
            <a:spLocks noGrp="1"/>
          </p:cNvSpPr>
          <p:nvPr>
            <p:ph type="body" sz="quarter" idx="24" hasCustomPrompt="1"/>
          </p:nvPr>
        </p:nvSpPr>
        <p:spPr>
          <a:xfrm>
            <a:off x="360362" y="3413088"/>
            <a:ext cx="4895851"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16" name="Textplatzhalter 6">
            <a:extLst>
              <a:ext uri="{FF2B5EF4-FFF2-40B4-BE49-F238E27FC236}">
                <a16:creationId xmlns:a16="http://schemas.microsoft.com/office/drawing/2014/main" id="{D2237C74-3717-4FC6-BB89-754621C3D4D5}"/>
              </a:ext>
            </a:extLst>
          </p:cNvPr>
          <p:cNvSpPr>
            <a:spLocks noGrp="1"/>
          </p:cNvSpPr>
          <p:nvPr>
            <p:ph type="body" sz="quarter" idx="25" hasCustomPrompt="1"/>
          </p:nvPr>
        </p:nvSpPr>
        <p:spPr>
          <a:xfrm>
            <a:off x="5472113" y="3413088"/>
            <a:ext cx="4895850" cy="253172"/>
          </a:xfrm>
        </p:spPr>
        <p:txBody>
          <a:bodyPr/>
          <a:lstStyle>
            <a:lvl1pPr marL="0" indent="0">
              <a:spcBef>
                <a:spcPts val="0"/>
              </a:spcBef>
              <a:buNone/>
              <a:defRPr b="1">
                <a:solidFill>
                  <a:schemeClr val="accent1"/>
                </a:solidFill>
              </a:defRPr>
            </a:lvl1pPr>
          </a:lstStyle>
          <a:p>
            <a:pPr lvl="0"/>
            <a:r>
              <a:rPr lang="de-DE" dirty="0"/>
              <a:t>Diagrammtitel</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114103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Textfelder">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9EE8D36C-0ED5-44A8-8FB3-0EB428FCEB26}"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7" name="Textplatzhalter 11">
            <a:extLst>
              <a:ext uri="{FF2B5EF4-FFF2-40B4-BE49-F238E27FC236}">
                <a16:creationId xmlns:a16="http://schemas.microsoft.com/office/drawing/2014/main" id="{520DE74E-333F-41E6-8D5D-5639A192DA4C}"/>
              </a:ext>
            </a:extLst>
          </p:cNvPr>
          <p:cNvSpPr>
            <a:spLocks noGrp="1"/>
          </p:cNvSpPr>
          <p:nvPr>
            <p:ph type="body" sz="quarter" idx="14"/>
          </p:nvPr>
        </p:nvSpPr>
        <p:spPr bwMode="gray">
          <a:xfrm>
            <a:off x="360363" y="1433513"/>
            <a:ext cx="4895850" cy="367443"/>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5" name="Textplatzhalter 14">
            <a:extLst>
              <a:ext uri="{FF2B5EF4-FFF2-40B4-BE49-F238E27FC236}">
                <a16:creationId xmlns:a16="http://schemas.microsoft.com/office/drawing/2014/main" id="{2D2406FB-91BE-45AA-91F9-BA34B4824865}"/>
              </a:ext>
            </a:extLst>
          </p:cNvPr>
          <p:cNvSpPr>
            <a:spLocks noGrp="1"/>
          </p:cNvSpPr>
          <p:nvPr>
            <p:ph type="body" sz="quarter" idx="15"/>
          </p:nvPr>
        </p:nvSpPr>
        <p:spPr>
          <a:xfrm>
            <a:off x="360362" y="1849107"/>
            <a:ext cx="4895851" cy="3538157"/>
          </a:xfrm>
          <a:solidFill>
            <a:schemeClr val="tx2"/>
          </a:solidFill>
        </p:spPr>
        <p:txBody>
          <a:bodyPr lIns="108000" tIns="108000" rIns="108000" bIns="108000"/>
          <a:lstStyle/>
          <a:p>
            <a:pPr lvl="0"/>
            <a:r>
              <a:rPr lang="de-DE"/>
              <a:t>Mastertextformat bearbeiten</a:t>
            </a:r>
          </a:p>
        </p:txBody>
      </p:sp>
      <p:sp>
        <p:nvSpPr>
          <p:cNvPr id="16" name="Textplatzhalter 11">
            <a:extLst>
              <a:ext uri="{FF2B5EF4-FFF2-40B4-BE49-F238E27FC236}">
                <a16:creationId xmlns:a16="http://schemas.microsoft.com/office/drawing/2014/main" id="{05F97FFD-CFE9-4E99-A355-F82C52CC54B3}"/>
              </a:ext>
            </a:extLst>
          </p:cNvPr>
          <p:cNvSpPr>
            <a:spLocks noGrp="1"/>
          </p:cNvSpPr>
          <p:nvPr>
            <p:ph type="body" sz="quarter" idx="16"/>
          </p:nvPr>
        </p:nvSpPr>
        <p:spPr bwMode="gray">
          <a:xfrm>
            <a:off x="5472113" y="1433513"/>
            <a:ext cx="4895850" cy="367443"/>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7" name="Textplatzhalter 14">
            <a:extLst>
              <a:ext uri="{FF2B5EF4-FFF2-40B4-BE49-F238E27FC236}">
                <a16:creationId xmlns:a16="http://schemas.microsoft.com/office/drawing/2014/main" id="{5A89EDB8-5D89-415B-A064-9F26CF03A014}"/>
              </a:ext>
            </a:extLst>
          </p:cNvPr>
          <p:cNvSpPr>
            <a:spLocks noGrp="1"/>
          </p:cNvSpPr>
          <p:nvPr>
            <p:ph type="body" sz="quarter" idx="17"/>
          </p:nvPr>
        </p:nvSpPr>
        <p:spPr>
          <a:xfrm>
            <a:off x="5472113" y="1849107"/>
            <a:ext cx="4895850" cy="3538157"/>
          </a:xfrm>
          <a:solidFill>
            <a:schemeClr val="tx2"/>
          </a:solidFill>
        </p:spPr>
        <p:txBody>
          <a:bodyPr lIns="108000" tIns="108000" rIns="108000" bIns="108000"/>
          <a:lstStyle/>
          <a:p>
            <a:pPr lvl="0"/>
            <a:r>
              <a:rPr lang="de-DE"/>
              <a:t>Mastertextformat bearbeiten</a:t>
            </a:r>
          </a:p>
        </p:txBody>
      </p:sp>
      <p:sp>
        <p:nvSpPr>
          <p:cNvPr id="18" name="Textplatzhalter 8">
            <a:extLst>
              <a:ext uri="{FF2B5EF4-FFF2-40B4-BE49-F238E27FC236}">
                <a16:creationId xmlns:a16="http://schemas.microsoft.com/office/drawing/2014/main" id="{0C295676-06C3-4B7D-A2E7-3C55DC277F43}"/>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1" name="Textplatzhalter 8">
            <a:extLst>
              <a:ext uri="{FF2B5EF4-FFF2-40B4-BE49-F238E27FC236}">
                <a16:creationId xmlns:a16="http://schemas.microsoft.com/office/drawing/2014/main" id="{43DACF10-9353-4A29-AFA5-EA422CC98023}"/>
              </a:ext>
            </a:extLst>
          </p:cNvPr>
          <p:cNvSpPr>
            <a:spLocks noGrp="1"/>
          </p:cNvSpPr>
          <p:nvPr>
            <p:ph type="body" sz="quarter" idx="18"/>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4129130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Textfelder">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46F000E5-E993-4728-8B92-01AE1C62BCB7}"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7" name="Textplatzhalter 11">
            <a:extLst>
              <a:ext uri="{FF2B5EF4-FFF2-40B4-BE49-F238E27FC236}">
                <a16:creationId xmlns:a16="http://schemas.microsoft.com/office/drawing/2014/main" id="{520DE74E-333F-41E6-8D5D-5639A192DA4C}"/>
              </a:ext>
            </a:extLst>
          </p:cNvPr>
          <p:cNvSpPr>
            <a:spLocks noGrp="1"/>
          </p:cNvSpPr>
          <p:nvPr>
            <p:ph type="body" sz="quarter" idx="14"/>
          </p:nvPr>
        </p:nvSpPr>
        <p:spPr bwMode="gray">
          <a:xfrm>
            <a:off x="360363" y="1433513"/>
            <a:ext cx="3203918" cy="367443"/>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5" name="Textplatzhalter 14">
            <a:extLst>
              <a:ext uri="{FF2B5EF4-FFF2-40B4-BE49-F238E27FC236}">
                <a16:creationId xmlns:a16="http://schemas.microsoft.com/office/drawing/2014/main" id="{2D2406FB-91BE-45AA-91F9-BA34B4824865}"/>
              </a:ext>
            </a:extLst>
          </p:cNvPr>
          <p:cNvSpPr>
            <a:spLocks noGrp="1"/>
          </p:cNvSpPr>
          <p:nvPr>
            <p:ph type="body" sz="quarter" idx="15"/>
          </p:nvPr>
        </p:nvSpPr>
        <p:spPr>
          <a:xfrm>
            <a:off x="360362" y="1849107"/>
            <a:ext cx="3203918" cy="3538157"/>
          </a:xfrm>
          <a:solidFill>
            <a:schemeClr val="tx2"/>
          </a:solidFill>
        </p:spPr>
        <p:txBody>
          <a:bodyPr lIns="108000" tIns="108000" rIns="108000" bIns="108000"/>
          <a:lstStyle/>
          <a:p>
            <a:pPr lvl="0"/>
            <a:r>
              <a:rPr lang="de-DE"/>
              <a:t>Mastertextformat bearbeiten</a:t>
            </a:r>
          </a:p>
        </p:txBody>
      </p:sp>
      <p:sp>
        <p:nvSpPr>
          <p:cNvPr id="16" name="Textplatzhalter 11">
            <a:extLst>
              <a:ext uri="{FF2B5EF4-FFF2-40B4-BE49-F238E27FC236}">
                <a16:creationId xmlns:a16="http://schemas.microsoft.com/office/drawing/2014/main" id="{05F97FFD-CFE9-4E99-A355-F82C52CC54B3}"/>
              </a:ext>
            </a:extLst>
          </p:cNvPr>
          <p:cNvSpPr>
            <a:spLocks noGrp="1"/>
          </p:cNvSpPr>
          <p:nvPr>
            <p:ph type="body" sz="quarter" idx="16"/>
          </p:nvPr>
        </p:nvSpPr>
        <p:spPr bwMode="gray">
          <a:xfrm>
            <a:off x="7164046" y="1433513"/>
            <a:ext cx="3203917" cy="367443"/>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7" name="Textplatzhalter 14">
            <a:extLst>
              <a:ext uri="{FF2B5EF4-FFF2-40B4-BE49-F238E27FC236}">
                <a16:creationId xmlns:a16="http://schemas.microsoft.com/office/drawing/2014/main" id="{5A89EDB8-5D89-415B-A064-9F26CF03A014}"/>
              </a:ext>
            </a:extLst>
          </p:cNvPr>
          <p:cNvSpPr>
            <a:spLocks noGrp="1"/>
          </p:cNvSpPr>
          <p:nvPr>
            <p:ph type="body" sz="quarter" idx="17"/>
          </p:nvPr>
        </p:nvSpPr>
        <p:spPr>
          <a:xfrm>
            <a:off x="7164046" y="1849107"/>
            <a:ext cx="3203917" cy="3538157"/>
          </a:xfrm>
          <a:solidFill>
            <a:schemeClr val="tx2"/>
          </a:solidFill>
        </p:spPr>
        <p:txBody>
          <a:bodyPr lIns="108000" tIns="108000" rIns="108000" bIns="108000"/>
          <a:lstStyle/>
          <a:p>
            <a:pPr lvl="0"/>
            <a:r>
              <a:rPr lang="de-DE"/>
              <a:t>Mastertextformat bearbeiten</a:t>
            </a:r>
          </a:p>
        </p:txBody>
      </p:sp>
      <p:sp>
        <p:nvSpPr>
          <p:cNvPr id="13" name="Textplatzhalter 11">
            <a:extLst>
              <a:ext uri="{FF2B5EF4-FFF2-40B4-BE49-F238E27FC236}">
                <a16:creationId xmlns:a16="http://schemas.microsoft.com/office/drawing/2014/main" id="{10AD9F27-6901-4908-874B-42E964215658}"/>
              </a:ext>
            </a:extLst>
          </p:cNvPr>
          <p:cNvSpPr>
            <a:spLocks noGrp="1"/>
          </p:cNvSpPr>
          <p:nvPr>
            <p:ph type="body" sz="quarter" idx="18"/>
          </p:nvPr>
        </p:nvSpPr>
        <p:spPr bwMode="gray">
          <a:xfrm>
            <a:off x="3772201" y="1433513"/>
            <a:ext cx="3195025" cy="367443"/>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4" name="Textplatzhalter 14">
            <a:extLst>
              <a:ext uri="{FF2B5EF4-FFF2-40B4-BE49-F238E27FC236}">
                <a16:creationId xmlns:a16="http://schemas.microsoft.com/office/drawing/2014/main" id="{05FBB124-C4A9-42B4-9A81-C861B74F84D6}"/>
              </a:ext>
            </a:extLst>
          </p:cNvPr>
          <p:cNvSpPr>
            <a:spLocks noGrp="1"/>
          </p:cNvSpPr>
          <p:nvPr>
            <p:ph type="body" sz="quarter" idx="19"/>
          </p:nvPr>
        </p:nvSpPr>
        <p:spPr>
          <a:xfrm>
            <a:off x="3772201" y="1849107"/>
            <a:ext cx="3195025" cy="3538157"/>
          </a:xfrm>
          <a:solidFill>
            <a:schemeClr val="tx2"/>
          </a:solidFill>
        </p:spPr>
        <p:txBody>
          <a:bodyPr lIns="108000" tIns="108000" rIns="108000" bIns="108000"/>
          <a:lstStyle/>
          <a:p>
            <a:pPr lvl="0"/>
            <a:r>
              <a:rPr lang="de-DE"/>
              <a:t>Mastertextformat bearbeiten</a:t>
            </a:r>
          </a:p>
        </p:txBody>
      </p:sp>
      <p:sp>
        <p:nvSpPr>
          <p:cNvPr id="18" name="Textplatzhalter 8">
            <a:extLst>
              <a:ext uri="{FF2B5EF4-FFF2-40B4-BE49-F238E27FC236}">
                <a16:creationId xmlns:a16="http://schemas.microsoft.com/office/drawing/2014/main" id="{E359570D-9F33-45EF-BD5B-914B9D7D1201}"/>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9" name="Textplatzhalter 8">
            <a:extLst>
              <a:ext uri="{FF2B5EF4-FFF2-40B4-BE49-F238E27FC236}">
                <a16:creationId xmlns:a16="http://schemas.microsoft.com/office/drawing/2014/main" id="{A6F5B586-8F75-475C-984D-1DAA5C3AC167}"/>
              </a:ext>
            </a:extLst>
          </p:cNvPr>
          <p:cNvSpPr>
            <a:spLocks noGrp="1"/>
          </p:cNvSpPr>
          <p:nvPr>
            <p:ph type="body" sz="quarter" idx="20"/>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endParaRPr lang="de-DE" dirty="0"/>
          </a:p>
        </p:txBody>
      </p:sp>
    </p:spTree>
    <p:extLst>
      <p:ext uri="{BB962C8B-B14F-4D97-AF65-F5344CB8AC3E}">
        <p14:creationId xmlns:p14="http://schemas.microsoft.com/office/powerpoint/2010/main" val="1789851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Textfelder">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7AF68C-A8FE-4CA0-B00A-4D2A18317467}"/>
              </a:ext>
            </a:extLst>
          </p:cNvPr>
          <p:cNvSpPr>
            <a:spLocks noGrp="1"/>
          </p:cNvSpPr>
          <p:nvPr>
            <p:ph type="dt" sz="half" idx="10"/>
          </p:nvPr>
        </p:nvSpPr>
        <p:spPr bwMode="gray"/>
        <p:txBody>
          <a:bodyPr/>
          <a:lstStyle/>
          <a:p>
            <a:fld id="{653AD797-EC04-4262-8FEF-0F210DD0F745}" type="datetime4">
              <a:rPr lang="de-DE" smtClean="0"/>
              <a:t>7. April 2021</a:t>
            </a:fld>
            <a:endParaRPr lang="de-DE"/>
          </a:p>
        </p:txBody>
      </p:sp>
      <p:sp>
        <p:nvSpPr>
          <p:cNvPr id="4" name="Fußzeilenplatzhalter 3">
            <a:extLst>
              <a:ext uri="{FF2B5EF4-FFF2-40B4-BE49-F238E27FC236}">
                <a16:creationId xmlns:a16="http://schemas.microsoft.com/office/drawing/2014/main" id="{40C4B5CD-8DB6-4173-841A-21EE4A7ED3B9}"/>
              </a:ext>
            </a:extLst>
          </p:cNvPr>
          <p:cNvSpPr>
            <a:spLocks noGrp="1"/>
          </p:cNvSpPr>
          <p:nvPr>
            <p:ph type="ftr" sz="quarter" idx="11"/>
          </p:nvPr>
        </p:nvSpPr>
        <p:spPr bwMode="gray"/>
        <p:txBody>
          <a:bodyPr/>
          <a:lstStyle/>
          <a:p>
            <a:r>
              <a:rPr lang="fr-FR"/>
              <a:t>"Agir pour le climat" - Web Conference 8.4.2021</a:t>
            </a:r>
            <a:endParaRPr lang="de-DE"/>
          </a:p>
        </p:txBody>
      </p:sp>
      <p:sp>
        <p:nvSpPr>
          <p:cNvPr id="5" name="Foliennummernplatzhalter 4">
            <a:extLst>
              <a:ext uri="{FF2B5EF4-FFF2-40B4-BE49-F238E27FC236}">
                <a16:creationId xmlns:a16="http://schemas.microsoft.com/office/drawing/2014/main" id="{50ABE512-3B53-471A-BB65-D61BFF9A951D}"/>
              </a:ext>
            </a:extLst>
          </p:cNvPr>
          <p:cNvSpPr>
            <a:spLocks noGrp="1"/>
          </p:cNvSpPr>
          <p:nvPr>
            <p:ph type="sldNum" sz="quarter" idx="12"/>
          </p:nvPr>
        </p:nvSpPr>
        <p:spPr bwMode="gray"/>
        <p:txBody>
          <a:bodyPr/>
          <a:lstStyle/>
          <a:p>
            <a:fld id="{5678FFC5-4430-43BC-9807-D0C6EB405569}" type="slidenum">
              <a:rPr lang="de-DE" smtClean="0"/>
              <a:t>‹Nr.›</a:t>
            </a:fld>
            <a:endParaRPr lang="de-DE"/>
          </a:p>
        </p:txBody>
      </p:sp>
      <p:sp>
        <p:nvSpPr>
          <p:cNvPr id="7" name="Textplatzhalter 11">
            <a:extLst>
              <a:ext uri="{FF2B5EF4-FFF2-40B4-BE49-F238E27FC236}">
                <a16:creationId xmlns:a16="http://schemas.microsoft.com/office/drawing/2014/main" id="{520DE74E-333F-41E6-8D5D-5639A192DA4C}"/>
              </a:ext>
            </a:extLst>
          </p:cNvPr>
          <p:cNvSpPr>
            <a:spLocks noGrp="1"/>
          </p:cNvSpPr>
          <p:nvPr>
            <p:ph type="body" sz="quarter" idx="14"/>
          </p:nvPr>
        </p:nvSpPr>
        <p:spPr bwMode="gray">
          <a:xfrm>
            <a:off x="360363" y="1433513"/>
            <a:ext cx="4895850" cy="367443"/>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5" name="Textplatzhalter 14">
            <a:extLst>
              <a:ext uri="{FF2B5EF4-FFF2-40B4-BE49-F238E27FC236}">
                <a16:creationId xmlns:a16="http://schemas.microsoft.com/office/drawing/2014/main" id="{2D2406FB-91BE-45AA-91F9-BA34B4824865}"/>
              </a:ext>
            </a:extLst>
          </p:cNvPr>
          <p:cNvSpPr>
            <a:spLocks noGrp="1"/>
          </p:cNvSpPr>
          <p:nvPr>
            <p:ph type="body" sz="quarter" idx="15"/>
          </p:nvPr>
        </p:nvSpPr>
        <p:spPr>
          <a:xfrm>
            <a:off x="360363" y="1849108"/>
            <a:ext cx="4895850" cy="1455834"/>
          </a:xfrm>
          <a:solidFill>
            <a:schemeClr val="tx2"/>
          </a:solidFill>
        </p:spPr>
        <p:txBody>
          <a:bodyPr lIns="108000" tIns="108000" rIns="108000" bIns="108000"/>
          <a:lstStyle/>
          <a:p>
            <a:pPr lvl="0"/>
            <a:r>
              <a:rPr lang="de-DE"/>
              <a:t>Mastertextformat bearbeiten</a:t>
            </a:r>
          </a:p>
        </p:txBody>
      </p:sp>
      <p:sp>
        <p:nvSpPr>
          <p:cNvPr id="16" name="Textplatzhalter 11">
            <a:extLst>
              <a:ext uri="{FF2B5EF4-FFF2-40B4-BE49-F238E27FC236}">
                <a16:creationId xmlns:a16="http://schemas.microsoft.com/office/drawing/2014/main" id="{05F97FFD-CFE9-4E99-A355-F82C52CC54B3}"/>
              </a:ext>
            </a:extLst>
          </p:cNvPr>
          <p:cNvSpPr>
            <a:spLocks noGrp="1"/>
          </p:cNvSpPr>
          <p:nvPr>
            <p:ph type="body" sz="quarter" idx="16"/>
          </p:nvPr>
        </p:nvSpPr>
        <p:spPr bwMode="gray">
          <a:xfrm>
            <a:off x="5472112" y="1433513"/>
            <a:ext cx="4895851" cy="367443"/>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7" name="Textplatzhalter 14">
            <a:extLst>
              <a:ext uri="{FF2B5EF4-FFF2-40B4-BE49-F238E27FC236}">
                <a16:creationId xmlns:a16="http://schemas.microsoft.com/office/drawing/2014/main" id="{5A89EDB8-5D89-415B-A064-9F26CF03A014}"/>
              </a:ext>
            </a:extLst>
          </p:cNvPr>
          <p:cNvSpPr>
            <a:spLocks noGrp="1"/>
          </p:cNvSpPr>
          <p:nvPr>
            <p:ph type="body" sz="quarter" idx="17"/>
          </p:nvPr>
        </p:nvSpPr>
        <p:spPr>
          <a:xfrm>
            <a:off x="5472112" y="1849108"/>
            <a:ext cx="4895851" cy="1455834"/>
          </a:xfrm>
          <a:solidFill>
            <a:schemeClr val="tx2"/>
          </a:solidFill>
        </p:spPr>
        <p:txBody>
          <a:bodyPr lIns="108000" tIns="108000" rIns="108000" bIns="108000"/>
          <a:lstStyle/>
          <a:p>
            <a:pPr lvl="0"/>
            <a:r>
              <a:rPr lang="de-DE"/>
              <a:t>Mastertextformat bearbeiten</a:t>
            </a:r>
          </a:p>
        </p:txBody>
      </p:sp>
      <p:sp>
        <p:nvSpPr>
          <p:cNvPr id="10" name="Textplatzhalter 8">
            <a:extLst>
              <a:ext uri="{FF2B5EF4-FFF2-40B4-BE49-F238E27FC236}">
                <a16:creationId xmlns:a16="http://schemas.microsoft.com/office/drawing/2014/main" id="{0AC01A1E-6BAF-4C91-BB04-8E2B9F69F269}"/>
              </a:ext>
            </a:extLst>
          </p:cNvPr>
          <p:cNvSpPr>
            <a:spLocks noGrp="1"/>
          </p:cNvSpPr>
          <p:nvPr>
            <p:ph type="body" sz="quarter" idx="13" hasCustomPrompt="1"/>
          </p:nvPr>
        </p:nvSpPr>
        <p:spPr>
          <a:xfrm>
            <a:off x="360363" y="5409209"/>
            <a:ext cx="10007599" cy="149591"/>
          </a:xfrm>
        </p:spPr>
        <p:txBody>
          <a:bodyPr anchor="b" anchorCtr="0"/>
          <a:lstStyle>
            <a:lvl1pPr marL="0" indent="0">
              <a:lnSpc>
                <a:spcPct val="100000"/>
              </a:lnSpc>
              <a:spcBef>
                <a:spcPts val="0"/>
              </a:spcBef>
              <a:buNone/>
              <a:defRPr sz="800"/>
            </a:lvl1pPr>
          </a:lstStyle>
          <a:p>
            <a:pPr lvl="0"/>
            <a:r>
              <a:rPr lang="de-DE" dirty="0"/>
              <a:t>Quelle, Anmerkung, Fußnote</a:t>
            </a:r>
          </a:p>
        </p:txBody>
      </p:sp>
      <p:sp>
        <p:nvSpPr>
          <p:cNvPr id="18" name="Textplatzhalter 11">
            <a:extLst>
              <a:ext uri="{FF2B5EF4-FFF2-40B4-BE49-F238E27FC236}">
                <a16:creationId xmlns:a16="http://schemas.microsoft.com/office/drawing/2014/main" id="{C6245A26-34FE-4E41-AD20-0A9373AD5777}"/>
              </a:ext>
            </a:extLst>
          </p:cNvPr>
          <p:cNvSpPr>
            <a:spLocks noGrp="1"/>
          </p:cNvSpPr>
          <p:nvPr>
            <p:ph type="body" sz="quarter" idx="18"/>
          </p:nvPr>
        </p:nvSpPr>
        <p:spPr bwMode="gray">
          <a:xfrm>
            <a:off x="360363" y="3484804"/>
            <a:ext cx="4895850" cy="360000"/>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19" name="Textplatzhalter 14">
            <a:extLst>
              <a:ext uri="{FF2B5EF4-FFF2-40B4-BE49-F238E27FC236}">
                <a16:creationId xmlns:a16="http://schemas.microsoft.com/office/drawing/2014/main" id="{0195286A-1085-48E9-8CE3-B3865EA1F97D}"/>
              </a:ext>
            </a:extLst>
          </p:cNvPr>
          <p:cNvSpPr>
            <a:spLocks noGrp="1"/>
          </p:cNvSpPr>
          <p:nvPr>
            <p:ph type="body" sz="quarter" idx="19"/>
          </p:nvPr>
        </p:nvSpPr>
        <p:spPr>
          <a:xfrm>
            <a:off x="360361" y="3892955"/>
            <a:ext cx="4895852" cy="1494303"/>
          </a:xfrm>
          <a:solidFill>
            <a:schemeClr val="tx2"/>
          </a:solidFill>
        </p:spPr>
        <p:txBody>
          <a:bodyPr lIns="108000" tIns="108000" rIns="108000" bIns="108000"/>
          <a:lstStyle/>
          <a:p>
            <a:pPr lvl="0"/>
            <a:r>
              <a:rPr lang="de-DE"/>
              <a:t>Mastertextformat bearbeiten</a:t>
            </a:r>
          </a:p>
        </p:txBody>
      </p:sp>
      <p:sp>
        <p:nvSpPr>
          <p:cNvPr id="20" name="Textplatzhalter 11">
            <a:extLst>
              <a:ext uri="{FF2B5EF4-FFF2-40B4-BE49-F238E27FC236}">
                <a16:creationId xmlns:a16="http://schemas.microsoft.com/office/drawing/2014/main" id="{B532B0FE-57F7-4670-B9D2-7ADB2B6487AD}"/>
              </a:ext>
            </a:extLst>
          </p:cNvPr>
          <p:cNvSpPr>
            <a:spLocks noGrp="1"/>
          </p:cNvSpPr>
          <p:nvPr>
            <p:ph type="body" sz="quarter" idx="20"/>
          </p:nvPr>
        </p:nvSpPr>
        <p:spPr bwMode="gray">
          <a:xfrm>
            <a:off x="5472112" y="3484804"/>
            <a:ext cx="4895851" cy="360000"/>
          </a:xfrm>
          <a:solidFill>
            <a:schemeClr val="bg2"/>
          </a:solidFill>
        </p:spPr>
        <p:txBody>
          <a:bodyPr lIns="108000" rIns="108000" anchor="ctr" anchorCtr="0"/>
          <a:lstStyle>
            <a:lvl1pPr marL="0" indent="0">
              <a:spcBef>
                <a:spcPts val="0"/>
              </a:spcBef>
              <a:buNone/>
              <a:defRPr b="1">
                <a:solidFill>
                  <a:schemeClr val="bg1"/>
                </a:solidFill>
              </a:defRPr>
            </a:lvl1pPr>
            <a:lvl2pPr marL="361950" indent="0">
              <a:buNone/>
              <a:defRPr/>
            </a:lvl2pPr>
          </a:lstStyle>
          <a:p>
            <a:pPr lvl="0"/>
            <a:r>
              <a:rPr lang="de-DE"/>
              <a:t>Mastertextformat bearbeiten</a:t>
            </a:r>
          </a:p>
        </p:txBody>
      </p:sp>
      <p:sp>
        <p:nvSpPr>
          <p:cNvPr id="21" name="Textplatzhalter 14">
            <a:extLst>
              <a:ext uri="{FF2B5EF4-FFF2-40B4-BE49-F238E27FC236}">
                <a16:creationId xmlns:a16="http://schemas.microsoft.com/office/drawing/2014/main" id="{1B9710D1-7B7B-4F60-8727-4E59EED11288}"/>
              </a:ext>
            </a:extLst>
          </p:cNvPr>
          <p:cNvSpPr>
            <a:spLocks noGrp="1"/>
          </p:cNvSpPr>
          <p:nvPr>
            <p:ph type="body" sz="quarter" idx="21"/>
          </p:nvPr>
        </p:nvSpPr>
        <p:spPr>
          <a:xfrm>
            <a:off x="5472112" y="3892955"/>
            <a:ext cx="4895851" cy="1494303"/>
          </a:xfrm>
          <a:solidFill>
            <a:schemeClr val="tx2"/>
          </a:solidFill>
        </p:spPr>
        <p:txBody>
          <a:bodyPr lIns="108000" tIns="108000" rIns="108000" bIns="108000"/>
          <a:lstStyle/>
          <a:p>
            <a:pPr lvl="0"/>
            <a:r>
              <a:rPr lang="de-DE"/>
              <a:t>Mastertextformat bearbeiten</a:t>
            </a:r>
          </a:p>
        </p:txBody>
      </p:sp>
      <p:sp>
        <p:nvSpPr>
          <p:cNvPr id="22" name="Textplatzhalter 8">
            <a:extLst>
              <a:ext uri="{FF2B5EF4-FFF2-40B4-BE49-F238E27FC236}">
                <a16:creationId xmlns:a16="http://schemas.microsoft.com/office/drawing/2014/main" id="{4C3C337B-20B9-4837-87BA-C498361AE6F3}"/>
              </a:ext>
            </a:extLst>
          </p:cNvPr>
          <p:cNvSpPr>
            <a:spLocks noGrp="1"/>
          </p:cNvSpPr>
          <p:nvPr>
            <p:ph type="body" sz="quarter" idx="22"/>
          </p:nvPr>
        </p:nvSpPr>
        <p:spPr>
          <a:xfrm>
            <a:off x="500405" y="677577"/>
            <a:ext cx="9867558" cy="332901"/>
          </a:xfrm>
        </p:spPr>
        <p:txBody>
          <a:bodyPr/>
          <a:lstStyle>
            <a:lvl1pPr marL="0" indent="0">
              <a:lnSpc>
                <a:spcPct val="95000"/>
              </a:lnSpc>
              <a:spcBef>
                <a:spcPts val="0"/>
              </a:spcBef>
              <a:buNone/>
              <a:defRPr sz="1800">
                <a:solidFill>
                  <a:schemeClr val="accent3"/>
                </a:solidFill>
              </a:defRPr>
            </a:lvl1pPr>
          </a:lstStyle>
          <a:p>
            <a:pPr lvl="0"/>
            <a:r>
              <a:rPr lang="de-DE"/>
              <a:t>Mastertextformat bearbeiten</a:t>
            </a:r>
          </a:p>
        </p:txBody>
      </p:sp>
      <p:sp>
        <p:nvSpPr>
          <p:cNvPr id="2" name="Titel 1">
            <a:extLst>
              <a:ext uri="{FF2B5EF4-FFF2-40B4-BE49-F238E27FC236}">
                <a16:creationId xmlns:a16="http://schemas.microsoft.com/office/drawing/2014/main" id="{3C1F1FDF-06CC-4B46-8A18-DB19993DB89F}"/>
              </a:ext>
            </a:extLst>
          </p:cNvPr>
          <p:cNvSpPr>
            <a:spLocks noGrp="1"/>
          </p:cNvSpPr>
          <p:nvPr>
            <p:ph type="title"/>
          </p:nvPr>
        </p:nvSpPr>
        <p:spPr bwMode="gray"/>
        <p:txBody>
          <a:bodyPr/>
          <a:lstStyle/>
          <a:p>
            <a:r>
              <a:rPr lang="de-DE"/>
              <a:t>Mastertitelformat bearbeiten</a:t>
            </a:r>
          </a:p>
        </p:txBody>
      </p:sp>
    </p:spTree>
    <p:extLst>
      <p:ext uri="{BB962C8B-B14F-4D97-AF65-F5344CB8AC3E}">
        <p14:creationId xmlns:p14="http://schemas.microsoft.com/office/powerpoint/2010/main" val="944634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apiteltrenner Petrol">
    <p:bg>
      <p:bgPr>
        <a:solidFill>
          <a:schemeClr val="tx2"/>
        </a:solidFill>
        <a:effectLst/>
      </p:bgPr>
    </p:bg>
    <p:spTree>
      <p:nvGrpSpPr>
        <p:cNvPr id="1" name=""/>
        <p:cNvGrpSpPr/>
        <p:nvPr/>
      </p:nvGrpSpPr>
      <p:grpSpPr>
        <a:xfrm>
          <a:off x="0" y="0"/>
          <a:ext cx="0" cy="0"/>
          <a:chOff x="0" y="0"/>
          <a:chExt cx="0" cy="0"/>
        </a:xfrm>
      </p:grpSpPr>
      <p:sp>
        <p:nvSpPr>
          <p:cNvPr id="11" name="Rechteck: eine Ecke abgerundet 10">
            <a:extLst>
              <a:ext uri="{FF2B5EF4-FFF2-40B4-BE49-F238E27FC236}">
                <a16:creationId xmlns:a16="http://schemas.microsoft.com/office/drawing/2014/main" id="{0A31C95E-D3C1-4E7F-B4CA-03A1005C6F50}"/>
              </a:ext>
            </a:extLst>
          </p:cNvPr>
          <p:cNvSpPr/>
          <p:nvPr userDrawn="1"/>
        </p:nvSpPr>
        <p:spPr bwMode="gray">
          <a:xfrm flipH="1" flipV="1">
            <a:off x="360361" y="0"/>
            <a:ext cx="10367960" cy="4847934"/>
          </a:xfrm>
          <a:prstGeom prst="round1Rect">
            <a:avLst>
              <a:gd name="adj" fmla="val 409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de-DE" sz="1400" dirty="0" err="1"/>
          </a:p>
        </p:txBody>
      </p:sp>
      <p:sp>
        <p:nvSpPr>
          <p:cNvPr id="3" name="Datumsplatzhalter 2">
            <a:extLst>
              <a:ext uri="{FF2B5EF4-FFF2-40B4-BE49-F238E27FC236}">
                <a16:creationId xmlns:a16="http://schemas.microsoft.com/office/drawing/2014/main" id="{BF6420A1-454E-4CC1-89C2-13A57CD515F5}"/>
              </a:ext>
            </a:extLst>
          </p:cNvPr>
          <p:cNvSpPr>
            <a:spLocks noGrp="1"/>
          </p:cNvSpPr>
          <p:nvPr>
            <p:ph type="dt" sz="half" idx="15"/>
          </p:nvPr>
        </p:nvSpPr>
        <p:spPr/>
        <p:txBody>
          <a:bodyPr/>
          <a:lstStyle/>
          <a:p>
            <a:fld id="{9473F0D1-D1C7-46B1-88C7-844AB6DFFA99}" type="datetime4">
              <a:rPr lang="de-DE" smtClean="0"/>
              <a:t>7. April 2021</a:t>
            </a:fld>
            <a:endParaRPr lang="de-DE" dirty="0"/>
          </a:p>
        </p:txBody>
      </p:sp>
      <p:sp>
        <p:nvSpPr>
          <p:cNvPr id="7" name="Fußzeilenplatzhalter 6">
            <a:extLst>
              <a:ext uri="{FF2B5EF4-FFF2-40B4-BE49-F238E27FC236}">
                <a16:creationId xmlns:a16="http://schemas.microsoft.com/office/drawing/2014/main" id="{F3125B08-D2B9-4555-8C04-F9EEF45FC26E}"/>
              </a:ext>
            </a:extLst>
          </p:cNvPr>
          <p:cNvSpPr>
            <a:spLocks noGrp="1"/>
          </p:cNvSpPr>
          <p:nvPr>
            <p:ph type="ftr" sz="quarter" idx="16"/>
          </p:nvPr>
        </p:nvSpPr>
        <p:spPr/>
        <p:txBody>
          <a:bodyPr/>
          <a:lstStyle/>
          <a:p>
            <a:r>
              <a:rPr lang="fr-FR"/>
              <a:t>"Agir pour le climat" - Web Conference 8.4.2021</a:t>
            </a:r>
            <a:endParaRPr lang="de-DE" dirty="0"/>
          </a:p>
        </p:txBody>
      </p:sp>
      <p:sp>
        <p:nvSpPr>
          <p:cNvPr id="8" name="Foliennummernplatzhalter 7">
            <a:extLst>
              <a:ext uri="{FF2B5EF4-FFF2-40B4-BE49-F238E27FC236}">
                <a16:creationId xmlns:a16="http://schemas.microsoft.com/office/drawing/2014/main" id="{FB5867FD-8242-430F-9D72-8ACD911B18E1}"/>
              </a:ext>
            </a:extLst>
          </p:cNvPr>
          <p:cNvSpPr>
            <a:spLocks noGrp="1"/>
          </p:cNvSpPr>
          <p:nvPr>
            <p:ph type="sldNum" sz="quarter" idx="17"/>
          </p:nvPr>
        </p:nvSpPr>
        <p:spPr/>
        <p:txBody>
          <a:bodyPr/>
          <a:lstStyle/>
          <a:p>
            <a:fld id="{5678FFC5-4430-43BC-9807-D0C6EB405569}" type="slidenum">
              <a:rPr lang="de-DE" smtClean="0"/>
              <a:pPr/>
              <a:t>‹Nr.›</a:t>
            </a:fld>
            <a:endParaRPr lang="de-DE" dirty="0"/>
          </a:p>
        </p:txBody>
      </p:sp>
      <p:grpSp>
        <p:nvGrpSpPr>
          <p:cNvPr id="16" name="Gruppieren 15">
            <a:extLst>
              <a:ext uri="{FF2B5EF4-FFF2-40B4-BE49-F238E27FC236}">
                <a16:creationId xmlns:a16="http://schemas.microsoft.com/office/drawing/2014/main" id="{7010C5FB-6EAD-40B9-9699-FB4E2997B97F}"/>
              </a:ext>
            </a:extLst>
          </p:cNvPr>
          <p:cNvGrpSpPr>
            <a:grpSpLocks noChangeAspect="1"/>
          </p:cNvGrpSpPr>
          <p:nvPr userDrawn="1"/>
        </p:nvGrpSpPr>
        <p:grpSpPr bwMode="gray">
          <a:xfrm>
            <a:off x="893190" y="2156400"/>
            <a:ext cx="676800" cy="422930"/>
            <a:chOff x="1273175" y="1606550"/>
            <a:chExt cx="9653588" cy="6032500"/>
          </a:xfrm>
          <a:solidFill>
            <a:schemeClr val="accent2"/>
          </a:solidFill>
        </p:grpSpPr>
        <p:sp>
          <p:nvSpPr>
            <p:cNvPr id="17" name="Freeform 5">
              <a:extLst>
                <a:ext uri="{FF2B5EF4-FFF2-40B4-BE49-F238E27FC236}">
                  <a16:creationId xmlns:a16="http://schemas.microsoft.com/office/drawing/2014/main" id="{66C4577C-ACB8-4448-9DD6-D4BC64C0908D}"/>
                </a:ext>
              </a:extLst>
            </p:cNvPr>
            <p:cNvSpPr>
              <a:spLocks/>
            </p:cNvSpPr>
            <p:nvPr userDrawn="1"/>
          </p:nvSpPr>
          <p:spPr bwMode="gray">
            <a:xfrm>
              <a:off x="1273175" y="1606550"/>
              <a:ext cx="3311525" cy="6032500"/>
            </a:xfrm>
            <a:custGeom>
              <a:avLst/>
              <a:gdLst>
                <a:gd name="T0" fmla="*/ 198 w 1556"/>
                <a:gd name="T1" fmla="*/ 0 h 2831"/>
                <a:gd name="T2" fmla="*/ 49 w 1556"/>
                <a:gd name="T3" fmla="*/ 108 h 2831"/>
                <a:gd name="T4" fmla="*/ 115 w 1556"/>
                <a:gd name="T5" fmla="*/ 240 h 2831"/>
                <a:gd name="T6" fmla="*/ 910 w 1556"/>
                <a:gd name="T7" fmla="*/ 1366 h 2831"/>
                <a:gd name="T8" fmla="*/ 910 w 1556"/>
                <a:gd name="T9" fmla="*/ 1432 h 2831"/>
                <a:gd name="T10" fmla="*/ 49 w 1556"/>
                <a:gd name="T11" fmla="*/ 2599 h 2831"/>
                <a:gd name="T12" fmla="*/ 0 w 1556"/>
                <a:gd name="T13" fmla="*/ 2732 h 2831"/>
                <a:gd name="T14" fmla="*/ 140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5"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0" y="2831"/>
                  </a:cubicBezTo>
                  <a:cubicBezTo>
                    <a:pt x="455" y="2831"/>
                    <a:pt x="455" y="2831"/>
                    <a:pt x="455" y="2831"/>
                  </a:cubicBezTo>
                  <a:cubicBezTo>
                    <a:pt x="595"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5"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18" name="Freeform 6">
              <a:extLst>
                <a:ext uri="{FF2B5EF4-FFF2-40B4-BE49-F238E27FC236}">
                  <a16:creationId xmlns:a16="http://schemas.microsoft.com/office/drawing/2014/main" id="{740EE388-492C-4D66-AA1B-4727442DF7AE}"/>
                </a:ext>
              </a:extLst>
            </p:cNvPr>
            <p:cNvSpPr>
              <a:spLocks/>
            </p:cNvSpPr>
            <p:nvPr userDrawn="1"/>
          </p:nvSpPr>
          <p:spPr bwMode="gray">
            <a:xfrm>
              <a:off x="4491038" y="1606550"/>
              <a:ext cx="3313113" cy="6032500"/>
            </a:xfrm>
            <a:custGeom>
              <a:avLst/>
              <a:gdLst>
                <a:gd name="T0" fmla="*/ 199 w 1556"/>
                <a:gd name="T1" fmla="*/ 0 h 2831"/>
                <a:gd name="T2" fmla="*/ 50 w 1556"/>
                <a:gd name="T3" fmla="*/ 108 h 2831"/>
                <a:gd name="T4" fmla="*/ 116 w 1556"/>
                <a:gd name="T5" fmla="*/ 240 h 2831"/>
                <a:gd name="T6" fmla="*/ 910 w 1556"/>
                <a:gd name="T7" fmla="*/ 1366 h 2831"/>
                <a:gd name="T8" fmla="*/ 910 w 1556"/>
                <a:gd name="T9" fmla="*/ 1432 h 2831"/>
                <a:gd name="T10" fmla="*/ 50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9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9" y="0"/>
                  </a:moveTo>
                  <a:cubicBezTo>
                    <a:pt x="99" y="0"/>
                    <a:pt x="50" y="33"/>
                    <a:pt x="50" y="108"/>
                  </a:cubicBezTo>
                  <a:cubicBezTo>
                    <a:pt x="50" y="132"/>
                    <a:pt x="74" y="174"/>
                    <a:pt x="116" y="240"/>
                  </a:cubicBezTo>
                  <a:cubicBezTo>
                    <a:pt x="910" y="1366"/>
                    <a:pt x="910" y="1366"/>
                    <a:pt x="910" y="1366"/>
                  </a:cubicBezTo>
                  <a:cubicBezTo>
                    <a:pt x="935" y="1399"/>
                    <a:pt x="927" y="1407"/>
                    <a:pt x="910" y="1432"/>
                  </a:cubicBezTo>
                  <a:cubicBezTo>
                    <a:pt x="50" y="2599"/>
                    <a:pt x="50" y="2599"/>
                    <a:pt x="50"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19" name="Freeform 7">
              <a:extLst>
                <a:ext uri="{FF2B5EF4-FFF2-40B4-BE49-F238E27FC236}">
                  <a16:creationId xmlns:a16="http://schemas.microsoft.com/office/drawing/2014/main" id="{6E9548EF-3014-4071-B93A-10FF791F69C7}"/>
                </a:ext>
              </a:extLst>
            </p:cNvPr>
            <p:cNvSpPr>
              <a:spLocks/>
            </p:cNvSpPr>
            <p:nvPr userDrawn="1"/>
          </p:nvSpPr>
          <p:spPr bwMode="gray">
            <a:xfrm>
              <a:off x="7613650" y="1606550"/>
              <a:ext cx="3313113" cy="6032500"/>
            </a:xfrm>
            <a:custGeom>
              <a:avLst/>
              <a:gdLst>
                <a:gd name="T0" fmla="*/ 198 w 1556"/>
                <a:gd name="T1" fmla="*/ 0 h 2831"/>
                <a:gd name="T2" fmla="*/ 49 w 1556"/>
                <a:gd name="T3" fmla="*/ 108 h 2831"/>
                <a:gd name="T4" fmla="*/ 116 w 1556"/>
                <a:gd name="T5" fmla="*/ 240 h 2831"/>
                <a:gd name="T6" fmla="*/ 910 w 1556"/>
                <a:gd name="T7" fmla="*/ 1366 h 2831"/>
                <a:gd name="T8" fmla="*/ 910 w 1556"/>
                <a:gd name="T9" fmla="*/ 1432 h 2831"/>
                <a:gd name="T10" fmla="*/ 49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6"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grpSp>
      <p:sp>
        <p:nvSpPr>
          <p:cNvPr id="5" name="Textplatzhalter 4">
            <a:extLst>
              <a:ext uri="{FF2B5EF4-FFF2-40B4-BE49-F238E27FC236}">
                <a16:creationId xmlns:a16="http://schemas.microsoft.com/office/drawing/2014/main" id="{D400E007-964F-4EE0-9E50-24A2ABA74D5F}"/>
              </a:ext>
            </a:extLst>
          </p:cNvPr>
          <p:cNvSpPr>
            <a:spLocks noGrp="1"/>
          </p:cNvSpPr>
          <p:nvPr>
            <p:ph type="body" sz="quarter" idx="18" hasCustomPrompt="1"/>
          </p:nvPr>
        </p:nvSpPr>
        <p:spPr>
          <a:xfrm>
            <a:off x="1087305" y="2660180"/>
            <a:ext cx="9280658" cy="1256964"/>
          </a:xfrm>
        </p:spPr>
        <p:txBody>
          <a:bodyPr/>
          <a:lstStyle>
            <a:lvl1pPr marL="0" indent="0">
              <a:lnSpc>
                <a:spcPct val="90000"/>
              </a:lnSpc>
              <a:buNone/>
              <a:defRPr sz="3800">
                <a:solidFill>
                  <a:schemeClr val="accent3"/>
                </a:solidFill>
              </a:defRPr>
            </a:lvl1pPr>
          </a:lstStyle>
          <a:p>
            <a:pPr lvl="0"/>
            <a:r>
              <a:rPr lang="de-DE" dirty="0"/>
              <a:t>Zweite Zeile</a:t>
            </a:r>
          </a:p>
        </p:txBody>
      </p:sp>
      <p:sp>
        <p:nvSpPr>
          <p:cNvPr id="2" name="Titel 1">
            <a:extLst>
              <a:ext uri="{FF2B5EF4-FFF2-40B4-BE49-F238E27FC236}">
                <a16:creationId xmlns:a16="http://schemas.microsoft.com/office/drawing/2014/main" id="{AA4F7032-AABC-4803-803E-26E912B5BD22}"/>
              </a:ext>
            </a:extLst>
          </p:cNvPr>
          <p:cNvSpPr>
            <a:spLocks noGrp="1"/>
          </p:cNvSpPr>
          <p:nvPr>
            <p:ph type="title"/>
          </p:nvPr>
        </p:nvSpPr>
        <p:spPr bwMode="gray">
          <a:xfrm>
            <a:off x="1087305" y="2139805"/>
            <a:ext cx="9280657" cy="520376"/>
          </a:xfrm>
        </p:spPr>
        <p:txBody>
          <a:bodyPr wrap="square" anchor="t" anchorCtr="0"/>
          <a:lstStyle>
            <a:lvl1pPr marL="0" indent="625475" algn="l">
              <a:lnSpc>
                <a:spcPct val="90000"/>
              </a:lnSpc>
              <a:defRPr sz="3800">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1319675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apiteltrenner Hellgrau">
    <p:spTree>
      <p:nvGrpSpPr>
        <p:cNvPr id="1" name=""/>
        <p:cNvGrpSpPr/>
        <p:nvPr/>
      </p:nvGrpSpPr>
      <p:grpSpPr>
        <a:xfrm>
          <a:off x="0" y="0"/>
          <a:ext cx="0" cy="0"/>
          <a:chOff x="0" y="0"/>
          <a:chExt cx="0" cy="0"/>
        </a:xfrm>
      </p:grpSpPr>
      <p:sp>
        <p:nvSpPr>
          <p:cNvPr id="9" name="Rechteck: eine Ecke abgerundet 8">
            <a:extLst>
              <a:ext uri="{FF2B5EF4-FFF2-40B4-BE49-F238E27FC236}">
                <a16:creationId xmlns:a16="http://schemas.microsoft.com/office/drawing/2014/main" id="{80FDB814-7EFA-40B8-9B60-E7AC68CE6F5C}"/>
              </a:ext>
            </a:extLst>
          </p:cNvPr>
          <p:cNvSpPr/>
          <p:nvPr userDrawn="1"/>
        </p:nvSpPr>
        <p:spPr bwMode="gray">
          <a:xfrm flipH="1" flipV="1">
            <a:off x="360361" y="0"/>
            <a:ext cx="10367960" cy="4847934"/>
          </a:xfrm>
          <a:prstGeom prst="round1Rect">
            <a:avLst>
              <a:gd name="adj" fmla="val 409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de-DE" sz="1400" dirty="0" err="1"/>
          </a:p>
        </p:txBody>
      </p:sp>
      <p:sp>
        <p:nvSpPr>
          <p:cNvPr id="3" name="Datumsplatzhalter 2">
            <a:extLst>
              <a:ext uri="{FF2B5EF4-FFF2-40B4-BE49-F238E27FC236}">
                <a16:creationId xmlns:a16="http://schemas.microsoft.com/office/drawing/2014/main" id="{D55DD7D8-B0A2-42DF-B431-52B9A7DD0DD9}"/>
              </a:ext>
            </a:extLst>
          </p:cNvPr>
          <p:cNvSpPr>
            <a:spLocks noGrp="1"/>
          </p:cNvSpPr>
          <p:nvPr>
            <p:ph type="dt" sz="half" idx="15"/>
          </p:nvPr>
        </p:nvSpPr>
        <p:spPr/>
        <p:txBody>
          <a:bodyPr/>
          <a:lstStyle/>
          <a:p>
            <a:fld id="{90330AF5-0AEE-4A51-BFB4-37B54D34B92C}" type="datetime4">
              <a:rPr lang="de-DE" smtClean="0"/>
              <a:t>7. April 2021</a:t>
            </a:fld>
            <a:endParaRPr lang="de-DE" dirty="0"/>
          </a:p>
        </p:txBody>
      </p:sp>
      <p:sp>
        <p:nvSpPr>
          <p:cNvPr id="7" name="Fußzeilenplatzhalter 6">
            <a:extLst>
              <a:ext uri="{FF2B5EF4-FFF2-40B4-BE49-F238E27FC236}">
                <a16:creationId xmlns:a16="http://schemas.microsoft.com/office/drawing/2014/main" id="{C916C145-259D-44EB-ABD0-143FE8BE2EC5}"/>
              </a:ext>
            </a:extLst>
          </p:cNvPr>
          <p:cNvSpPr>
            <a:spLocks noGrp="1"/>
          </p:cNvSpPr>
          <p:nvPr>
            <p:ph type="ftr" sz="quarter" idx="16"/>
          </p:nvPr>
        </p:nvSpPr>
        <p:spPr/>
        <p:txBody>
          <a:bodyPr/>
          <a:lstStyle/>
          <a:p>
            <a:r>
              <a:rPr lang="fr-FR"/>
              <a:t>"Agir pour le climat" - Web Conference 8.4.2021</a:t>
            </a:r>
            <a:endParaRPr lang="de-DE" dirty="0"/>
          </a:p>
        </p:txBody>
      </p:sp>
      <p:sp>
        <p:nvSpPr>
          <p:cNvPr id="8" name="Foliennummernplatzhalter 7">
            <a:extLst>
              <a:ext uri="{FF2B5EF4-FFF2-40B4-BE49-F238E27FC236}">
                <a16:creationId xmlns:a16="http://schemas.microsoft.com/office/drawing/2014/main" id="{1C2EEF40-72BE-44F7-B07A-528795C5987B}"/>
              </a:ext>
            </a:extLst>
          </p:cNvPr>
          <p:cNvSpPr>
            <a:spLocks noGrp="1"/>
          </p:cNvSpPr>
          <p:nvPr>
            <p:ph type="sldNum" sz="quarter" idx="17"/>
          </p:nvPr>
        </p:nvSpPr>
        <p:spPr/>
        <p:txBody>
          <a:bodyPr/>
          <a:lstStyle/>
          <a:p>
            <a:fld id="{5678FFC5-4430-43BC-9807-D0C6EB405569}" type="slidenum">
              <a:rPr lang="de-DE" smtClean="0"/>
              <a:pPr/>
              <a:t>‹Nr.›</a:t>
            </a:fld>
            <a:endParaRPr lang="de-DE" dirty="0"/>
          </a:p>
        </p:txBody>
      </p:sp>
      <p:grpSp>
        <p:nvGrpSpPr>
          <p:cNvPr id="11" name="Gruppieren 10">
            <a:extLst>
              <a:ext uri="{FF2B5EF4-FFF2-40B4-BE49-F238E27FC236}">
                <a16:creationId xmlns:a16="http://schemas.microsoft.com/office/drawing/2014/main" id="{CD4386FB-D761-4DB8-9D85-805E3F92F044}"/>
              </a:ext>
            </a:extLst>
          </p:cNvPr>
          <p:cNvGrpSpPr>
            <a:grpSpLocks noChangeAspect="1"/>
          </p:cNvGrpSpPr>
          <p:nvPr userDrawn="1"/>
        </p:nvGrpSpPr>
        <p:grpSpPr bwMode="gray">
          <a:xfrm>
            <a:off x="893190" y="2156400"/>
            <a:ext cx="676800" cy="422930"/>
            <a:chOff x="1273175" y="1606550"/>
            <a:chExt cx="9653588" cy="6032500"/>
          </a:xfrm>
          <a:solidFill>
            <a:schemeClr val="accent2"/>
          </a:solidFill>
        </p:grpSpPr>
        <p:sp>
          <p:nvSpPr>
            <p:cNvPr id="12" name="Freeform 5">
              <a:extLst>
                <a:ext uri="{FF2B5EF4-FFF2-40B4-BE49-F238E27FC236}">
                  <a16:creationId xmlns:a16="http://schemas.microsoft.com/office/drawing/2014/main" id="{BD8C4D3E-D3E3-45F5-9B2B-199184FC8098}"/>
                </a:ext>
              </a:extLst>
            </p:cNvPr>
            <p:cNvSpPr>
              <a:spLocks/>
            </p:cNvSpPr>
            <p:nvPr userDrawn="1"/>
          </p:nvSpPr>
          <p:spPr bwMode="gray">
            <a:xfrm>
              <a:off x="1273175" y="1606550"/>
              <a:ext cx="3311525" cy="6032500"/>
            </a:xfrm>
            <a:custGeom>
              <a:avLst/>
              <a:gdLst>
                <a:gd name="T0" fmla="*/ 198 w 1556"/>
                <a:gd name="T1" fmla="*/ 0 h 2831"/>
                <a:gd name="T2" fmla="*/ 49 w 1556"/>
                <a:gd name="T3" fmla="*/ 108 h 2831"/>
                <a:gd name="T4" fmla="*/ 115 w 1556"/>
                <a:gd name="T5" fmla="*/ 240 h 2831"/>
                <a:gd name="T6" fmla="*/ 910 w 1556"/>
                <a:gd name="T7" fmla="*/ 1366 h 2831"/>
                <a:gd name="T8" fmla="*/ 910 w 1556"/>
                <a:gd name="T9" fmla="*/ 1432 h 2831"/>
                <a:gd name="T10" fmla="*/ 49 w 1556"/>
                <a:gd name="T11" fmla="*/ 2599 h 2831"/>
                <a:gd name="T12" fmla="*/ 0 w 1556"/>
                <a:gd name="T13" fmla="*/ 2732 h 2831"/>
                <a:gd name="T14" fmla="*/ 140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5"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0" y="2831"/>
                  </a:cubicBezTo>
                  <a:cubicBezTo>
                    <a:pt x="455" y="2831"/>
                    <a:pt x="455" y="2831"/>
                    <a:pt x="455" y="2831"/>
                  </a:cubicBezTo>
                  <a:cubicBezTo>
                    <a:pt x="595"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5"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13" name="Freeform 6">
              <a:extLst>
                <a:ext uri="{FF2B5EF4-FFF2-40B4-BE49-F238E27FC236}">
                  <a16:creationId xmlns:a16="http://schemas.microsoft.com/office/drawing/2014/main" id="{1F5FDE97-C0DC-40B3-8BBA-399A24DCFE3D}"/>
                </a:ext>
              </a:extLst>
            </p:cNvPr>
            <p:cNvSpPr>
              <a:spLocks/>
            </p:cNvSpPr>
            <p:nvPr userDrawn="1"/>
          </p:nvSpPr>
          <p:spPr bwMode="gray">
            <a:xfrm>
              <a:off x="4491038" y="1606550"/>
              <a:ext cx="3313113" cy="6032500"/>
            </a:xfrm>
            <a:custGeom>
              <a:avLst/>
              <a:gdLst>
                <a:gd name="T0" fmla="*/ 199 w 1556"/>
                <a:gd name="T1" fmla="*/ 0 h 2831"/>
                <a:gd name="T2" fmla="*/ 50 w 1556"/>
                <a:gd name="T3" fmla="*/ 108 h 2831"/>
                <a:gd name="T4" fmla="*/ 116 w 1556"/>
                <a:gd name="T5" fmla="*/ 240 h 2831"/>
                <a:gd name="T6" fmla="*/ 910 w 1556"/>
                <a:gd name="T7" fmla="*/ 1366 h 2831"/>
                <a:gd name="T8" fmla="*/ 910 w 1556"/>
                <a:gd name="T9" fmla="*/ 1432 h 2831"/>
                <a:gd name="T10" fmla="*/ 50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9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9" y="0"/>
                  </a:moveTo>
                  <a:cubicBezTo>
                    <a:pt x="99" y="0"/>
                    <a:pt x="50" y="33"/>
                    <a:pt x="50" y="108"/>
                  </a:cubicBezTo>
                  <a:cubicBezTo>
                    <a:pt x="50" y="132"/>
                    <a:pt x="74" y="174"/>
                    <a:pt x="116" y="240"/>
                  </a:cubicBezTo>
                  <a:cubicBezTo>
                    <a:pt x="910" y="1366"/>
                    <a:pt x="910" y="1366"/>
                    <a:pt x="910" y="1366"/>
                  </a:cubicBezTo>
                  <a:cubicBezTo>
                    <a:pt x="935" y="1399"/>
                    <a:pt x="927" y="1407"/>
                    <a:pt x="910" y="1432"/>
                  </a:cubicBezTo>
                  <a:cubicBezTo>
                    <a:pt x="50" y="2599"/>
                    <a:pt x="50" y="2599"/>
                    <a:pt x="50"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14" name="Freeform 7">
              <a:extLst>
                <a:ext uri="{FF2B5EF4-FFF2-40B4-BE49-F238E27FC236}">
                  <a16:creationId xmlns:a16="http://schemas.microsoft.com/office/drawing/2014/main" id="{0760245C-BF01-40EE-BBDC-D4DBE4AFE0F2}"/>
                </a:ext>
              </a:extLst>
            </p:cNvPr>
            <p:cNvSpPr>
              <a:spLocks/>
            </p:cNvSpPr>
            <p:nvPr userDrawn="1"/>
          </p:nvSpPr>
          <p:spPr bwMode="gray">
            <a:xfrm>
              <a:off x="7613650" y="1606550"/>
              <a:ext cx="3313113" cy="6032500"/>
            </a:xfrm>
            <a:custGeom>
              <a:avLst/>
              <a:gdLst>
                <a:gd name="T0" fmla="*/ 198 w 1556"/>
                <a:gd name="T1" fmla="*/ 0 h 2831"/>
                <a:gd name="T2" fmla="*/ 49 w 1556"/>
                <a:gd name="T3" fmla="*/ 108 h 2831"/>
                <a:gd name="T4" fmla="*/ 116 w 1556"/>
                <a:gd name="T5" fmla="*/ 240 h 2831"/>
                <a:gd name="T6" fmla="*/ 910 w 1556"/>
                <a:gd name="T7" fmla="*/ 1366 h 2831"/>
                <a:gd name="T8" fmla="*/ 910 w 1556"/>
                <a:gd name="T9" fmla="*/ 1432 h 2831"/>
                <a:gd name="T10" fmla="*/ 49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6"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grpSp>
      <p:sp>
        <p:nvSpPr>
          <p:cNvPr id="16" name="Textplatzhalter 4">
            <a:extLst>
              <a:ext uri="{FF2B5EF4-FFF2-40B4-BE49-F238E27FC236}">
                <a16:creationId xmlns:a16="http://schemas.microsoft.com/office/drawing/2014/main" id="{ADC41EAD-8DDB-431C-A06C-735E9985631A}"/>
              </a:ext>
            </a:extLst>
          </p:cNvPr>
          <p:cNvSpPr>
            <a:spLocks noGrp="1"/>
          </p:cNvSpPr>
          <p:nvPr>
            <p:ph type="body" sz="quarter" idx="18" hasCustomPrompt="1"/>
          </p:nvPr>
        </p:nvSpPr>
        <p:spPr>
          <a:xfrm>
            <a:off x="1087305" y="2660180"/>
            <a:ext cx="9280658" cy="1256964"/>
          </a:xfrm>
        </p:spPr>
        <p:txBody>
          <a:bodyPr/>
          <a:lstStyle>
            <a:lvl1pPr marL="0" indent="0">
              <a:lnSpc>
                <a:spcPct val="90000"/>
              </a:lnSpc>
              <a:buNone/>
              <a:defRPr sz="3800">
                <a:solidFill>
                  <a:schemeClr val="accent3"/>
                </a:solidFill>
              </a:defRPr>
            </a:lvl1pPr>
          </a:lstStyle>
          <a:p>
            <a:pPr lvl="0"/>
            <a:r>
              <a:rPr lang="de-DE" dirty="0"/>
              <a:t>Zweite Zeile</a:t>
            </a:r>
          </a:p>
        </p:txBody>
      </p:sp>
      <p:sp>
        <p:nvSpPr>
          <p:cNvPr id="2" name="Titel 1">
            <a:extLst>
              <a:ext uri="{FF2B5EF4-FFF2-40B4-BE49-F238E27FC236}">
                <a16:creationId xmlns:a16="http://schemas.microsoft.com/office/drawing/2014/main" id="{AA4F7032-AABC-4803-803E-26E912B5BD22}"/>
              </a:ext>
            </a:extLst>
          </p:cNvPr>
          <p:cNvSpPr>
            <a:spLocks noGrp="1"/>
          </p:cNvSpPr>
          <p:nvPr>
            <p:ph type="title"/>
          </p:nvPr>
        </p:nvSpPr>
        <p:spPr bwMode="gray">
          <a:xfrm>
            <a:off x="1087305" y="2139805"/>
            <a:ext cx="9280657" cy="520376"/>
          </a:xfrm>
        </p:spPr>
        <p:txBody>
          <a:bodyPr wrap="square" anchor="t" anchorCtr="0"/>
          <a:lstStyle>
            <a:lvl1pPr marL="0" indent="625475" algn="l">
              <a:lnSpc>
                <a:spcPct val="90000"/>
              </a:lnSpc>
              <a:defRPr sz="3800">
                <a:solidFill>
                  <a:schemeClr val="accent1"/>
                </a:solidFill>
              </a:defRPr>
            </a:lvl1pPr>
          </a:lstStyle>
          <a:p>
            <a:r>
              <a:rPr lang="de-DE"/>
              <a:t>Mastertitelformat bearbeiten</a:t>
            </a:r>
            <a:endParaRPr lang="de-DE" dirty="0"/>
          </a:p>
        </p:txBody>
      </p:sp>
    </p:spTree>
    <p:extLst>
      <p:ext uri="{BB962C8B-B14F-4D97-AF65-F5344CB8AC3E}">
        <p14:creationId xmlns:p14="http://schemas.microsoft.com/office/powerpoint/2010/main" val="30957083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azit Petrol">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6DBD3158-38F3-4DA0-AA60-95EDE400F0A2}"/>
              </a:ext>
            </a:extLst>
          </p:cNvPr>
          <p:cNvSpPr/>
          <p:nvPr userDrawn="1"/>
        </p:nvSpPr>
        <p:spPr bwMode="gray">
          <a:xfrm>
            <a:off x="0" y="0"/>
            <a:ext cx="10728325" cy="60340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de-DE" sz="1400" dirty="0" err="1">
              <a:solidFill>
                <a:schemeClr val="bg1"/>
              </a:solidFill>
            </a:endParaRPr>
          </a:p>
        </p:txBody>
      </p:sp>
      <p:sp>
        <p:nvSpPr>
          <p:cNvPr id="9" name="Textplatzhalter 8">
            <a:extLst>
              <a:ext uri="{FF2B5EF4-FFF2-40B4-BE49-F238E27FC236}">
                <a16:creationId xmlns:a16="http://schemas.microsoft.com/office/drawing/2014/main" id="{803F9F54-D677-4386-A2BE-50F593FEE606}"/>
              </a:ext>
            </a:extLst>
          </p:cNvPr>
          <p:cNvSpPr>
            <a:spLocks noGrp="1"/>
          </p:cNvSpPr>
          <p:nvPr>
            <p:ph type="body" sz="quarter" idx="13"/>
          </p:nvPr>
        </p:nvSpPr>
        <p:spPr bwMode="gray">
          <a:xfrm>
            <a:off x="360362" y="1296242"/>
            <a:ext cx="10007601" cy="352650"/>
          </a:xfrm>
        </p:spPr>
        <p:txBody>
          <a:bodyPr/>
          <a:lstStyle>
            <a:lvl1pPr marL="0" indent="0">
              <a:buNone/>
              <a:defRPr sz="1800" b="1">
                <a:solidFill>
                  <a:schemeClr val="accent2"/>
                </a:solidFill>
              </a:defRPr>
            </a:lvl1pPr>
            <a:lvl2pPr marL="361950" indent="0">
              <a:buNone/>
              <a:defRPr/>
            </a:lvl2pPr>
          </a:lstStyle>
          <a:p>
            <a:pPr lvl="0"/>
            <a:r>
              <a:rPr lang="de-DE"/>
              <a:t>Mastertextformat bearbeiten</a:t>
            </a:r>
          </a:p>
        </p:txBody>
      </p:sp>
      <p:sp>
        <p:nvSpPr>
          <p:cNvPr id="10" name="Textplatzhalter 8">
            <a:extLst>
              <a:ext uri="{FF2B5EF4-FFF2-40B4-BE49-F238E27FC236}">
                <a16:creationId xmlns:a16="http://schemas.microsoft.com/office/drawing/2014/main" id="{8AD22A90-224A-40DE-94F8-BC41FD676619}"/>
              </a:ext>
            </a:extLst>
          </p:cNvPr>
          <p:cNvSpPr>
            <a:spLocks noGrp="1"/>
          </p:cNvSpPr>
          <p:nvPr>
            <p:ph type="body" sz="quarter" idx="14"/>
          </p:nvPr>
        </p:nvSpPr>
        <p:spPr bwMode="gray">
          <a:xfrm>
            <a:off x="360363" y="1714636"/>
            <a:ext cx="10007600" cy="3822563"/>
          </a:xfrm>
        </p:spPr>
        <p:txBody>
          <a:bodyPr/>
          <a:lstStyle>
            <a:lvl1pPr marL="0" indent="0">
              <a:lnSpc>
                <a:spcPct val="90000"/>
              </a:lnSpc>
              <a:buNone/>
              <a:defRPr sz="3600">
                <a:solidFill>
                  <a:schemeClr val="bg1"/>
                </a:solidFill>
              </a:defRPr>
            </a:lvl1pPr>
            <a:lvl2pPr marL="361950" indent="0">
              <a:buNone/>
              <a:defRPr/>
            </a:lvl2pPr>
          </a:lstStyle>
          <a:p>
            <a:pPr lvl="0"/>
            <a:r>
              <a:rPr lang="de-DE"/>
              <a:t>Mastertextformat bearbeiten</a:t>
            </a:r>
          </a:p>
        </p:txBody>
      </p:sp>
      <p:sp>
        <p:nvSpPr>
          <p:cNvPr id="2" name="Datumsplatzhalter 1">
            <a:extLst>
              <a:ext uri="{FF2B5EF4-FFF2-40B4-BE49-F238E27FC236}">
                <a16:creationId xmlns:a16="http://schemas.microsoft.com/office/drawing/2014/main" id="{DA188681-670F-4B51-ABEA-B081D613A543}"/>
              </a:ext>
            </a:extLst>
          </p:cNvPr>
          <p:cNvSpPr>
            <a:spLocks noGrp="1"/>
          </p:cNvSpPr>
          <p:nvPr>
            <p:ph type="dt" sz="half" idx="15"/>
          </p:nvPr>
        </p:nvSpPr>
        <p:spPr bwMode="gray"/>
        <p:txBody>
          <a:bodyPr/>
          <a:lstStyle>
            <a:lvl1pPr>
              <a:defRPr>
                <a:solidFill>
                  <a:schemeClr val="bg1"/>
                </a:solidFill>
              </a:defRPr>
            </a:lvl1pPr>
          </a:lstStyle>
          <a:p>
            <a:fld id="{03FC29A7-D129-43E4-B883-940FA54127ED}" type="datetime4">
              <a:rPr lang="de-DE" smtClean="0"/>
              <a:t>7. April 2021</a:t>
            </a:fld>
            <a:endParaRPr lang="de-DE" dirty="0"/>
          </a:p>
        </p:txBody>
      </p:sp>
      <p:sp>
        <p:nvSpPr>
          <p:cNvPr id="3" name="Fußzeilenplatzhalter 2">
            <a:extLst>
              <a:ext uri="{FF2B5EF4-FFF2-40B4-BE49-F238E27FC236}">
                <a16:creationId xmlns:a16="http://schemas.microsoft.com/office/drawing/2014/main" id="{19B74ECA-4C22-4FE7-8AEF-8DA1E0F3C5F8}"/>
              </a:ext>
            </a:extLst>
          </p:cNvPr>
          <p:cNvSpPr>
            <a:spLocks noGrp="1"/>
          </p:cNvSpPr>
          <p:nvPr>
            <p:ph type="ftr" sz="quarter" idx="16"/>
          </p:nvPr>
        </p:nvSpPr>
        <p:spPr bwMode="gray"/>
        <p:txBody>
          <a:bodyPr/>
          <a:lstStyle>
            <a:lvl1pPr>
              <a:defRPr>
                <a:solidFill>
                  <a:schemeClr val="bg1"/>
                </a:solidFill>
              </a:defRPr>
            </a:lvl1pPr>
          </a:lstStyle>
          <a:p>
            <a:r>
              <a:rPr lang="fr-FR"/>
              <a:t>"Agir pour le climat" - Web Conference 8.4.2021</a:t>
            </a:r>
            <a:endParaRPr lang="de-DE" dirty="0"/>
          </a:p>
        </p:txBody>
      </p:sp>
      <p:sp>
        <p:nvSpPr>
          <p:cNvPr id="5" name="Foliennummernplatzhalter 4">
            <a:extLst>
              <a:ext uri="{FF2B5EF4-FFF2-40B4-BE49-F238E27FC236}">
                <a16:creationId xmlns:a16="http://schemas.microsoft.com/office/drawing/2014/main" id="{BC472523-28AC-4FE4-89F0-ACEBDB974137}"/>
              </a:ext>
            </a:extLst>
          </p:cNvPr>
          <p:cNvSpPr>
            <a:spLocks noGrp="1"/>
          </p:cNvSpPr>
          <p:nvPr>
            <p:ph type="sldNum" sz="quarter" idx="17"/>
          </p:nvPr>
        </p:nvSpPr>
        <p:spPr bwMode="gray"/>
        <p:txBody>
          <a:bodyPr/>
          <a:lstStyle>
            <a:lvl1pPr>
              <a:defRPr>
                <a:solidFill>
                  <a:schemeClr val="bg1"/>
                </a:solidFill>
              </a:defRPr>
            </a:lvl1pPr>
          </a:lstStyle>
          <a:p>
            <a:fld id="{5678FFC5-4430-43BC-9807-D0C6EB405569}" type="slidenum">
              <a:rPr lang="de-DE" smtClean="0"/>
              <a:pPr/>
              <a:t>‹Nr.›</a:t>
            </a:fld>
            <a:endParaRPr lang="de-DE" dirty="0"/>
          </a:p>
        </p:txBody>
      </p:sp>
      <p:pic>
        <p:nvPicPr>
          <p:cNvPr id="11" name="Grafik 10">
            <a:extLst>
              <a:ext uri="{FF2B5EF4-FFF2-40B4-BE49-F238E27FC236}">
                <a16:creationId xmlns:a16="http://schemas.microsoft.com/office/drawing/2014/main" id="{07BD8C1D-47F9-441E-87F3-6BECD7C4018A}"/>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bwMode="gray">
          <a:xfrm>
            <a:off x="361276" y="5695189"/>
            <a:ext cx="399600" cy="139000"/>
          </a:xfrm>
          <a:prstGeom prst="rect">
            <a:avLst/>
          </a:prstGeom>
        </p:spPr>
      </p:pic>
    </p:spTree>
    <p:extLst>
      <p:ext uri="{BB962C8B-B14F-4D97-AF65-F5344CB8AC3E}">
        <p14:creationId xmlns:p14="http://schemas.microsoft.com/office/powerpoint/2010/main" val="41710656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azit Hellgrau">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6DBD3158-38F3-4DA0-AA60-95EDE400F0A2}"/>
              </a:ext>
            </a:extLst>
          </p:cNvPr>
          <p:cNvSpPr/>
          <p:nvPr userDrawn="1"/>
        </p:nvSpPr>
        <p:spPr bwMode="gray">
          <a:xfrm>
            <a:off x="0" y="0"/>
            <a:ext cx="10728325" cy="60340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de-DE" sz="1400" dirty="0" err="1">
              <a:solidFill>
                <a:schemeClr val="bg1"/>
              </a:solidFill>
            </a:endParaRPr>
          </a:p>
        </p:txBody>
      </p:sp>
      <p:sp>
        <p:nvSpPr>
          <p:cNvPr id="9" name="Textplatzhalter 8">
            <a:extLst>
              <a:ext uri="{FF2B5EF4-FFF2-40B4-BE49-F238E27FC236}">
                <a16:creationId xmlns:a16="http://schemas.microsoft.com/office/drawing/2014/main" id="{803F9F54-D677-4386-A2BE-50F593FEE606}"/>
              </a:ext>
            </a:extLst>
          </p:cNvPr>
          <p:cNvSpPr>
            <a:spLocks noGrp="1"/>
          </p:cNvSpPr>
          <p:nvPr>
            <p:ph type="body" sz="quarter" idx="13"/>
          </p:nvPr>
        </p:nvSpPr>
        <p:spPr bwMode="gray">
          <a:xfrm>
            <a:off x="360362" y="1296242"/>
            <a:ext cx="10007601" cy="352650"/>
          </a:xfrm>
        </p:spPr>
        <p:txBody>
          <a:bodyPr/>
          <a:lstStyle>
            <a:lvl1pPr marL="0" indent="0">
              <a:buNone/>
              <a:defRPr sz="1800" b="1">
                <a:solidFill>
                  <a:schemeClr val="accent2"/>
                </a:solidFill>
              </a:defRPr>
            </a:lvl1pPr>
            <a:lvl2pPr marL="361950" indent="0">
              <a:buNone/>
              <a:defRPr/>
            </a:lvl2pPr>
          </a:lstStyle>
          <a:p>
            <a:pPr lvl="0"/>
            <a:r>
              <a:rPr lang="de-DE"/>
              <a:t>Mastertextformat bearbeiten</a:t>
            </a:r>
          </a:p>
        </p:txBody>
      </p:sp>
      <p:sp>
        <p:nvSpPr>
          <p:cNvPr id="10" name="Textplatzhalter 8">
            <a:extLst>
              <a:ext uri="{FF2B5EF4-FFF2-40B4-BE49-F238E27FC236}">
                <a16:creationId xmlns:a16="http://schemas.microsoft.com/office/drawing/2014/main" id="{8AD22A90-224A-40DE-94F8-BC41FD676619}"/>
              </a:ext>
            </a:extLst>
          </p:cNvPr>
          <p:cNvSpPr>
            <a:spLocks noGrp="1"/>
          </p:cNvSpPr>
          <p:nvPr>
            <p:ph type="body" sz="quarter" idx="14"/>
          </p:nvPr>
        </p:nvSpPr>
        <p:spPr bwMode="gray">
          <a:xfrm>
            <a:off x="360363" y="1714636"/>
            <a:ext cx="10007600" cy="3822563"/>
          </a:xfrm>
        </p:spPr>
        <p:txBody>
          <a:bodyPr/>
          <a:lstStyle>
            <a:lvl1pPr marL="0" indent="0">
              <a:lnSpc>
                <a:spcPct val="90000"/>
              </a:lnSpc>
              <a:buNone/>
              <a:defRPr sz="3600">
                <a:solidFill>
                  <a:schemeClr val="accent1"/>
                </a:solidFill>
              </a:defRPr>
            </a:lvl1pPr>
            <a:lvl2pPr marL="361950" indent="0">
              <a:buNone/>
              <a:defRPr/>
            </a:lvl2pPr>
          </a:lstStyle>
          <a:p>
            <a:pPr lvl="0"/>
            <a:r>
              <a:rPr lang="de-DE"/>
              <a:t>Mastertextformat bearbeiten</a:t>
            </a:r>
          </a:p>
        </p:txBody>
      </p:sp>
      <p:sp>
        <p:nvSpPr>
          <p:cNvPr id="2" name="Datumsplatzhalter 1">
            <a:extLst>
              <a:ext uri="{FF2B5EF4-FFF2-40B4-BE49-F238E27FC236}">
                <a16:creationId xmlns:a16="http://schemas.microsoft.com/office/drawing/2014/main" id="{DA188681-670F-4B51-ABEA-B081D613A543}"/>
              </a:ext>
            </a:extLst>
          </p:cNvPr>
          <p:cNvSpPr>
            <a:spLocks noGrp="1"/>
          </p:cNvSpPr>
          <p:nvPr>
            <p:ph type="dt" sz="half" idx="15"/>
          </p:nvPr>
        </p:nvSpPr>
        <p:spPr bwMode="gray"/>
        <p:txBody>
          <a:bodyPr/>
          <a:lstStyle/>
          <a:p>
            <a:fld id="{6AFFC4AD-8276-4082-979B-ABAF18DC7EAD}" type="datetime4">
              <a:rPr lang="de-DE" smtClean="0"/>
              <a:t>7. April 2021</a:t>
            </a:fld>
            <a:endParaRPr lang="de-DE" dirty="0"/>
          </a:p>
        </p:txBody>
      </p:sp>
      <p:sp>
        <p:nvSpPr>
          <p:cNvPr id="3" name="Fußzeilenplatzhalter 2">
            <a:extLst>
              <a:ext uri="{FF2B5EF4-FFF2-40B4-BE49-F238E27FC236}">
                <a16:creationId xmlns:a16="http://schemas.microsoft.com/office/drawing/2014/main" id="{19B74ECA-4C22-4FE7-8AEF-8DA1E0F3C5F8}"/>
              </a:ext>
            </a:extLst>
          </p:cNvPr>
          <p:cNvSpPr>
            <a:spLocks noGrp="1"/>
          </p:cNvSpPr>
          <p:nvPr>
            <p:ph type="ftr" sz="quarter" idx="16"/>
          </p:nvPr>
        </p:nvSpPr>
        <p:spPr bwMode="gray"/>
        <p:txBody>
          <a:bodyPr/>
          <a:lstStyle/>
          <a:p>
            <a:r>
              <a:rPr lang="fr-FR"/>
              <a:t>"Agir pour le climat" - Web Conference 8.4.2021</a:t>
            </a:r>
            <a:endParaRPr lang="de-DE" dirty="0"/>
          </a:p>
        </p:txBody>
      </p:sp>
      <p:sp>
        <p:nvSpPr>
          <p:cNvPr id="5" name="Foliennummernplatzhalter 4">
            <a:extLst>
              <a:ext uri="{FF2B5EF4-FFF2-40B4-BE49-F238E27FC236}">
                <a16:creationId xmlns:a16="http://schemas.microsoft.com/office/drawing/2014/main" id="{BC472523-28AC-4FE4-89F0-ACEBDB974137}"/>
              </a:ext>
            </a:extLst>
          </p:cNvPr>
          <p:cNvSpPr>
            <a:spLocks noGrp="1"/>
          </p:cNvSpPr>
          <p:nvPr>
            <p:ph type="sldNum" sz="quarter" idx="17"/>
          </p:nvPr>
        </p:nvSpPr>
        <p:spPr bwMode="gray"/>
        <p:txBody>
          <a:bodyPr/>
          <a:lstStyle/>
          <a:p>
            <a:fld id="{5678FFC5-4430-43BC-9807-D0C6EB405569}" type="slidenum">
              <a:rPr lang="de-DE" smtClean="0"/>
              <a:pPr/>
              <a:t>‹Nr.›</a:t>
            </a:fld>
            <a:endParaRPr lang="de-DE" dirty="0"/>
          </a:p>
        </p:txBody>
      </p:sp>
      <p:pic>
        <p:nvPicPr>
          <p:cNvPr id="11" name="Grafik 10">
            <a:extLst>
              <a:ext uri="{FF2B5EF4-FFF2-40B4-BE49-F238E27FC236}">
                <a16:creationId xmlns:a16="http://schemas.microsoft.com/office/drawing/2014/main" id="{07BD8C1D-47F9-441E-87F3-6BECD7C401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1276" y="5695189"/>
            <a:ext cx="399600" cy="139000"/>
          </a:xfrm>
          <a:prstGeom prst="rect">
            <a:avLst/>
          </a:prstGeom>
        </p:spPr>
      </p:pic>
    </p:spTree>
    <p:extLst>
      <p:ext uri="{BB962C8B-B14F-4D97-AF65-F5344CB8AC3E}">
        <p14:creationId xmlns:p14="http://schemas.microsoft.com/office/powerpoint/2010/main" val="11580948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e">
    <p:bg>
      <p:bgPr>
        <a:solidFill>
          <a:schemeClr val="tx2"/>
        </a:solidFill>
        <a:effectLst/>
      </p:bgPr>
    </p:bg>
    <p:spTree>
      <p:nvGrpSpPr>
        <p:cNvPr id="1" name=""/>
        <p:cNvGrpSpPr/>
        <p:nvPr/>
      </p:nvGrpSpPr>
      <p:grpSpPr>
        <a:xfrm>
          <a:off x="0" y="0"/>
          <a:ext cx="0" cy="0"/>
          <a:chOff x="0" y="0"/>
          <a:chExt cx="0" cy="0"/>
        </a:xfrm>
      </p:grpSpPr>
      <p:sp>
        <p:nvSpPr>
          <p:cNvPr id="12" name="Rechteck: eine Ecke abgerundet 11">
            <a:extLst>
              <a:ext uri="{FF2B5EF4-FFF2-40B4-BE49-F238E27FC236}">
                <a16:creationId xmlns:a16="http://schemas.microsoft.com/office/drawing/2014/main" id="{B41910A6-9C48-4978-809F-BB56BF91B131}"/>
              </a:ext>
            </a:extLst>
          </p:cNvPr>
          <p:cNvSpPr/>
          <p:nvPr userDrawn="1"/>
        </p:nvSpPr>
        <p:spPr bwMode="gray">
          <a:xfrm flipH="1" flipV="1">
            <a:off x="360361" y="0"/>
            <a:ext cx="10367960" cy="4847934"/>
          </a:xfrm>
          <a:prstGeom prst="round1Rect">
            <a:avLst>
              <a:gd name="adj" fmla="val 429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de-DE" sz="1400" dirty="0" err="1"/>
          </a:p>
        </p:txBody>
      </p:sp>
      <p:pic>
        <p:nvPicPr>
          <p:cNvPr id="13" name="Grafik 12">
            <a:extLst>
              <a:ext uri="{FF2B5EF4-FFF2-40B4-BE49-F238E27FC236}">
                <a16:creationId xmlns:a16="http://schemas.microsoft.com/office/drawing/2014/main" id="{F48EF001-78F8-4FF6-9DBA-9A3EDCE6E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6354249" y="5129215"/>
            <a:ext cx="3976084" cy="548909"/>
          </a:xfrm>
          <a:prstGeom prst="rect">
            <a:avLst/>
          </a:prstGeom>
        </p:spPr>
      </p:pic>
      <p:sp>
        <p:nvSpPr>
          <p:cNvPr id="5" name="Textplatzhalter 4">
            <a:extLst>
              <a:ext uri="{FF2B5EF4-FFF2-40B4-BE49-F238E27FC236}">
                <a16:creationId xmlns:a16="http://schemas.microsoft.com/office/drawing/2014/main" id="{D400E007-964F-4EE0-9E50-24A2ABA74D5F}"/>
              </a:ext>
            </a:extLst>
          </p:cNvPr>
          <p:cNvSpPr>
            <a:spLocks noGrp="1"/>
          </p:cNvSpPr>
          <p:nvPr>
            <p:ph type="body" sz="quarter" idx="18" hasCustomPrompt="1"/>
          </p:nvPr>
        </p:nvSpPr>
        <p:spPr>
          <a:xfrm>
            <a:off x="1087305" y="2320268"/>
            <a:ext cx="9280658" cy="1256964"/>
          </a:xfrm>
        </p:spPr>
        <p:txBody>
          <a:bodyPr/>
          <a:lstStyle>
            <a:lvl1pPr marL="0" indent="0">
              <a:lnSpc>
                <a:spcPct val="90000"/>
              </a:lnSpc>
              <a:buNone/>
              <a:defRPr sz="3800">
                <a:solidFill>
                  <a:schemeClr val="accent3"/>
                </a:solidFill>
              </a:defRPr>
            </a:lvl1pPr>
          </a:lstStyle>
          <a:p>
            <a:pPr lvl="0"/>
            <a:r>
              <a:rPr lang="de-DE" dirty="0"/>
              <a:t>Zweite Zeile</a:t>
            </a:r>
          </a:p>
        </p:txBody>
      </p:sp>
      <p:grpSp>
        <p:nvGrpSpPr>
          <p:cNvPr id="18" name="Gruppieren 17">
            <a:extLst>
              <a:ext uri="{FF2B5EF4-FFF2-40B4-BE49-F238E27FC236}">
                <a16:creationId xmlns:a16="http://schemas.microsoft.com/office/drawing/2014/main" id="{9A45FD87-AD80-4CF1-8677-8777FC137878}"/>
              </a:ext>
            </a:extLst>
          </p:cNvPr>
          <p:cNvGrpSpPr>
            <a:grpSpLocks noChangeAspect="1"/>
          </p:cNvGrpSpPr>
          <p:nvPr userDrawn="1"/>
        </p:nvGrpSpPr>
        <p:grpSpPr bwMode="gray">
          <a:xfrm>
            <a:off x="893190" y="1822562"/>
            <a:ext cx="676800" cy="422930"/>
            <a:chOff x="1273175" y="1606550"/>
            <a:chExt cx="9653588" cy="6032500"/>
          </a:xfrm>
          <a:solidFill>
            <a:schemeClr val="accent2"/>
          </a:solidFill>
        </p:grpSpPr>
        <p:sp>
          <p:nvSpPr>
            <p:cNvPr id="19" name="Freeform 5">
              <a:extLst>
                <a:ext uri="{FF2B5EF4-FFF2-40B4-BE49-F238E27FC236}">
                  <a16:creationId xmlns:a16="http://schemas.microsoft.com/office/drawing/2014/main" id="{928ADD29-3177-496C-8D40-79752B8C43EF}"/>
                </a:ext>
              </a:extLst>
            </p:cNvPr>
            <p:cNvSpPr>
              <a:spLocks/>
            </p:cNvSpPr>
            <p:nvPr userDrawn="1"/>
          </p:nvSpPr>
          <p:spPr bwMode="gray">
            <a:xfrm>
              <a:off x="1273175" y="1606550"/>
              <a:ext cx="3311525" cy="6032500"/>
            </a:xfrm>
            <a:custGeom>
              <a:avLst/>
              <a:gdLst>
                <a:gd name="T0" fmla="*/ 198 w 1556"/>
                <a:gd name="T1" fmla="*/ 0 h 2831"/>
                <a:gd name="T2" fmla="*/ 49 w 1556"/>
                <a:gd name="T3" fmla="*/ 108 h 2831"/>
                <a:gd name="T4" fmla="*/ 115 w 1556"/>
                <a:gd name="T5" fmla="*/ 240 h 2831"/>
                <a:gd name="T6" fmla="*/ 910 w 1556"/>
                <a:gd name="T7" fmla="*/ 1366 h 2831"/>
                <a:gd name="T8" fmla="*/ 910 w 1556"/>
                <a:gd name="T9" fmla="*/ 1432 h 2831"/>
                <a:gd name="T10" fmla="*/ 49 w 1556"/>
                <a:gd name="T11" fmla="*/ 2599 h 2831"/>
                <a:gd name="T12" fmla="*/ 0 w 1556"/>
                <a:gd name="T13" fmla="*/ 2732 h 2831"/>
                <a:gd name="T14" fmla="*/ 140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5"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0" y="2831"/>
                  </a:cubicBezTo>
                  <a:cubicBezTo>
                    <a:pt x="455" y="2831"/>
                    <a:pt x="455" y="2831"/>
                    <a:pt x="455" y="2831"/>
                  </a:cubicBezTo>
                  <a:cubicBezTo>
                    <a:pt x="595"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5"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22" name="Freeform 6">
              <a:extLst>
                <a:ext uri="{FF2B5EF4-FFF2-40B4-BE49-F238E27FC236}">
                  <a16:creationId xmlns:a16="http://schemas.microsoft.com/office/drawing/2014/main" id="{8078C6D0-4266-4CF5-94EC-11EB4761B2D3}"/>
                </a:ext>
              </a:extLst>
            </p:cNvPr>
            <p:cNvSpPr>
              <a:spLocks/>
            </p:cNvSpPr>
            <p:nvPr userDrawn="1"/>
          </p:nvSpPr>
          <p:spPr bwMode="gray">
            <a:xfrm>
              <a:off x="4491038" y="1606550"/>
              <a:ext cx="3313113" cy="6032500"/>
            </a:xfrm>
            <a:custGeom>
              <a:avLst/>
              <a:gdLst>
                <a:gd name="T0" fmla="*/ 199 w 1556"/>
                <a:gd name="T1" fmla="*/ 0 h 2831"/>
                <a:gd name="T2" fmla="*/ 50 w 1556"/>
                <a:gd name="T3" fmla="*/ 108 h 2831"/>
                <a:gd name="T4" fmla="*/ 116 w 1556"/>
                <a:gd name="T5" fmla="*/ 240 h 2831"/>
                <a:gd name="T6" fmla="*/ 910 w 1556"/>
                <a:gd name="T7" fmla="*/ 1366 h 2831"/>
                <a:gd name="T8" fmla="*/ 910 w 1556"/>
                <a:gd name="T9" fmla="*/ 1432 h 2831"/>
                <a:gd name="T10" fmla="*/ 50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9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9" y="0"/>
                  </a:moveTo>
                  <a:cubicBezTo>
                    <a:pt x="99" y="0"/>
                    <a:pt x="50" y="33"/>
                    <a:pt x="50" y="108"/>
                  </a:cubicBezTo>
                  <a:cubicBezTo>
                    <a:pt x="50" y="132"/>
                    <a:pt x="74" y="174"/>
                    <a:pt x="116" y="240"/>
                  </a:cubicBezTo>
                  <a:cubicBezTo>
                    <a:pt x="910" y="1366"/>
                    <a:pt x="910" y="1366"/>
                    <a:pt x="910" y="1366"/>
                  </a:cubicBezTo>
                  <a:cubicBezTo>
                    <a:pt x="935" y="1399"/>
                    <a:pt x="927" y="1407"/>
                    <a:pt x="910" y="1432"/>
                  </a:cubicBezTo>
                  <a:cubicBezTo>
                    <a:pt x="50" y="2599"/>
                    <a:pt x="50" y="2599"/>
                    <a:pt x="50"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23" name="Freeform 7">
              <a:extLst>
                <a:ext uri="{FF2B5EF4-FFF2-40B4-BE49-F238E27FC236}">
                  <a16:creationId xmlns:a16="http://schemas.microsoft.com/office/drawing/2014/main" id="{B44B1C10-9CF9-4E40-9F76-B33E9850A0F5}"/>
                </a:ext>
              </a:extLst>
            </p:cNvPr>
            <p:cNvSpPr>
              <a:spLocks/>
            </p:cNvSpPr>
            <p:nvPr userDrawn="1"/>
          </p:nvSpPr>
          <p:spPr bwMode="gray">
            <a:xfrm>
              <a:off x="7613650" y="1606550"/>
              <a:ext cx="3313113" cy="6032500"/>
            </a:xfrm>
            <a:custGeom>
              <a:avLst/>
              <a:gdLst>
                <a:gd name="T0" fmla="*/ 198 w 1556"/>
                <a:gd name="T1" fmla="*/ 0 h 2831"/>
                <a:gd name="T2" fmla="*/ 49 w 1556"/>
                <a:gd name="T3" fmla="*/ 108 h 2831"/>
                <a:gd name="T4" fmla="*/ 116 w 1556"/>
                <a:gd name="T5" fmla="*/ 240 h 2831"/>
                <a:gd name="T6" fmla="*/ 910 w 1556"/>
                <a:gd name="T7" fmla="*/ 1366 h 2831"/>
                <a:gd name="T8" fmla="*/ 910 w 1556"/>
                <a:gd name="T9" fmla="*/ 1432 h 2831"/>
                <a:gd name="T10" fmla="*/ 49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6"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grpSp>
      <p:sp>
        <p:nvSpPr>
          <p:cNvPr id="2" name="Titel 1">
            <a:extLst>
              <a:ext uri="{FF2B5EF4-FFF2-40B4-BE49-F238E27FC236}">
                <a16:creationId xmlns:a16="http://schemas.microsoft.com/office/drawing/2014/main" id="{AA4F7032-AABC-4803-803E-26E912B5BD22}"/>
              </a:ext>
            </a:extLst>
          </p:cNvPr>
          <p:cNvSpPr>
            <a:spLocks noGrp="1"/>
          </p:cNvSpPr>
          <p:nvPr>
            <p:ph type="title"/>
          </p:nvPr>
        </p:nvSpPr>
        <p:spPr bwMode="gray">
          <a:xfrm>
            <a:off x="1087305" y="1792908"/>
            <a:ext cx="9280657" cy="601464"/>
          </a:xfrm>
        </p:spPr>
        <p:txBody>
          <a:bodyPr wrap="square" anchor="t" anchorCtr="0"/>
          <a:lstStyle>
            <a:lvl1pPr marL="0" indent="625475" algn="l">
              <a:lnSpc>
                <a:spcPct val="90000"/>
              </a:lnSpc>
              <a:defRPr sz="3800">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39370325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p:cNvSpPr>
            <a:spLocks noGrp="1" noChangeArrowheads="1"/>
          </p:cNvSpPr>
          <p:nvPr>
            <p:ph type="sldNum" sz="quarter" idx="10"/>
          </p:nvPr>
        </p:nvSpPr>
        <p:spPr>
          <a:ln/>
        </p:spPr>
        <p:txBody>
          <a:bodyPr/>
          <a:lstStyle>
            <a:lvl1pPr>
              <a:defRPr/>
            </a:lvl1pPr>
          </a:lstStyle>
          <a:p>
            <a:pPr>
              <a:defRPr/>
            </a:pPr>
            <a:fld id="{F1672393-B84F-4078-B76E-B57B7E715749}" type="slidenum">
              <a:rPr lang="de-DE">
                <a:solidFill>
                  <a:srgbClr val="000000"/>
                </a:solidFill>
              </a:rPr>
              <a:pPr>
                <a:defRPr/>
              </a:pPr>
              <a:t>‹Nr.›</a:t>
            </a:fld>
            <a:endParaRPr lang="de-DE" dirty="0">
              <a:solidFill>
                <a:srgbClr val="000000"/>
              </a:solidFill>
            </a:endParaRPr>
          </a:p>
        </p:txBody>
      </p:sp>
      <p:sp>
        <p:nvSpPr>
          <p:cNvPr id="5" name="Rectangle 61"/>
          <p:cNvSpPr>
            <a:spLocks noGrp="1" noChangeArrowheads="1"/>
          </p:cNvSpPr>
          <p:nvPr>
            <p:ph type="ftr" sz="quarter" idx="11"/>
          </p:nvPr>
        </p:nvSpPr>
        <p:spPr>
          <a:ln/>
        </p:spPr>
        <p:txBody>
          <a:bodyPr/>
          <a:lstStyle>
            <a:lvl1pPr>
              <a:defRPr/>
            </a:lvl1pPr>
          </a:lstStyle>
          <a:p>
            <a:pPr>
              <a:defRPr/>
            </a:pPr>
            <a:r>
              <a:rPr lang="fr-FR" altLang="de-DE">
                <a:solidFill>
                  <a:srgbClr val="000000"/>
                </a:solidFill>
              </a:rPr>
              <a:t>"Agir pour le climat" - Web Conference 8.4.2021</a:t>
            </a:r>
            <a:endParaRPr lang="de-DE" altLang="de-DE" dirty="0">
              <a:solidFill>
                <a:srgbClr val="000000"/>
              </a:solidFill>
            </a:endParaRPr>
          </a:p>
        </p:txBody>
      </p:sp>
    </p:spTree>
    <p:extLst>
      <p:ext uri="{BB962C8B-B14F-4D97-AF65-F5344CB8AC3E}">
        <p14:creationId xmlns:p14="http://schemas.microsoft.com/office/powerpoint/2010/main" val="30960997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9676124" y="5743566"/>
            <a:ext cx="502031" cy="188566"/>
          </a:xfrm>
          <a:prstGeom prst="rect">
            <a:avLst/>
          </a:prstGeom>
          <a:ln/>
        </p:spPr>
        <p:txBody>
          <a:bodyPr lIns="107238" tIns="53617" rIns="107238" bIns="53617"/>
          <a:lstStyle>
            <a:lvl1pPr>
              <a:defRPr/>
            </a:lvl1pPr>
          </a:lstStyle>
          <a:p>
            <a:pPr>
              <a:defRPr/>
            </a:pPr>
            <a:fld id="{A6384B86-7BE2-4E3D-9BD2-0D3509DB12BC}" type="slidenum">
              <a:rPr lang="de-DE" altLang="de-DE">
                <a:solidFill>
                  <a:srgbClr val="000000"/>
                </a:solidFill>
              </a:rPr>
              <a:pPr>
                <a:defRPr/>
              </a:pPr>
              <a:t>‹Nr.›</a:t>
            </a:fld>
            <a:endParaRPr lang="de-DE" altLang="de-DE">
              <a:solidFill>
                <a:srgbClr val="000000"/>
              </a:solidFill>
            </a:endParaRPr>
          </a:p>
        </p:txBody>
      </p:sp>
      <p:sp>
        <p:nvSpPr>
          <p:cNvPr id="3" name="Rectangle 61"/>
          <p:cNvSpPr>
            <a:spLocks noGrp="1" noChangeArrowheads="1"/>
          </p:cNvSpPr>
          <p:nvPr>
            <p:ph type="ftr" sz="quarter" idx="11"/>
          </p:nvPr>
        </p:nvSpPr>
        <p:spPr>
          <a:xfrm>
            <a:off x="1444201" y="5743566"/>
            <a:ext cx="6626116" cy="188566"/>
          </a:xfrm>
          <a:prstGeom prst="rect">
            <a:avLst/>
          </a:prstGeom>
          <a:ln/>
        </p:spPr>
        <p:txBody>
          <a:bodyPr lIns="107238" tIns="53617" rIns="107238" bIns="53617"/>
          <a:lstStyle>
            <a:lvl1pPr>
              <a:defRPr/>
            </a:lvl1pPr>
          </a:lstStyle>
          <a:p>
            <a:pPr>
              <a:defRPr/>
            </a:pPr>
            <a:r>
              <a:rPr lang="fr-FR" altLang="de-DE">
                <a:solidFill>
                  <a:srgbClr val="000000"/>
                </a:solidFill>
              </a:rPr>
              <a:t>"Agir pour le climat" - Web Conference 8.4.2021</a:t>
            </a:r>
            <a:endParaRPr lang="de-DE" altLang="de-DE">
              <a:solidFill>
                <a:srgbClr val="000000"/>
              </a:solidFill>
            </a:endParaRPr>
          </a:p>
        </p:txBody>
      </p:sp>
    </p:spTree>
    <p:extLst>
      <p:ext uri="{BB962C8B-B14F-4D97-AF65-F5344CB8AC3E}">
        <p14:creationId xmlns:p14="http://schemas.microsoft.com/office/powerpoint/2010/main" val="25396064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5_Nur Titel">
    <p:spTree>
      <p:nvGrpSpPr>
        <p:cNvPr id="1" name=""/>
        <p:cNvGrpSpPr/>
        <p:nvPr/>
      </p:nvGrpSpPr>
      <p:grpSpPr>
        <a:xfrm>
          <a:off x="0" y="0"/>
          <a:ext cx="0" cy="0"/>
          <a:chOff x="0" y="0"/>
          <a:chExt cx="0" cy="0"/>
        </a:xfrm>
      </p:grpSpPr>
      <p:sp>
        <p:nvSpPr>
          <p:cNvPr id="2" name="Title 1"/>
          <p:cNvSpPr>
            <a:spLocks noGrp="1"/>
          </p:cNvSpPr>
          <p:nvPr>
            <p:ph type="title"/>
          </p:nvPr>
        </p:nvSpPr>
        <p:spPr>
          <a:xfrm>
            <a:off x="918097" y="327409"/>
            <a:ext cx="8501855" cy="788622"/>
          </a:xfrm>
        </p:spPr>
        <p:txBody>
          <a:bodyPr/>
          <a:lstStyle>
            <a:lvl1pPr>
              <a:defRPr sz="2300" baseline="0"/>
            </a:lvl1pPr>
          </a:lstStyle>
          <a:p>
            <a:r>
              <a:rPr lang="de-DE"/>
              <a:t>Titelmasterformat durch Klicken bearbeiten</a:t>
            </a:r>
            <a:endParaRPr lang="de-DE" dirty="0"/>
          </a:p>
        </p:txBody>
      </p:sp>
      <p:sp>
        <p:nvSpPr>
          <p:cNvPr id="11" name="Text Placeholder 10"/>
          <p:cNvSpPr>
            <a:spLocks noGrp="1"/>
          </p:cNvSpPr>
          <p:nvPr>
            <p:ph type="body" sz="quarter" idx="13"/>
          </p:nvPr>
        </p:nvSpPr>
        <p:spPr>
          <a:xfrm>
            <a:off x="918099" y="5425093"/>
            <a:ext cx="8501854" cy="189962"/>
          </a:xfrm>
        </p:spPr>
        <p:txBody>
          <a:bodyPr anchor="b"/>
          <a:lstStyle>
            <a:lvl1pPr>
              <a:lnSpc>
                <a:spcPct val="100000"/>
              </a:lnSpc>
              <a:spcBef>
                <a:spcPts val="0"/>
              </a:spcBef>
              <a:defRPr sz="900" b="0" baseline="0"/>
            </a:lvl1pPr>
            <a:lvl2pPr>
              <a:lnSpc>
                <a:spcPct val="100000"/>
              </a:lnSpc>
              <a:spcBef>
                <a:spcPts val="0"/>
              </a:spcBef>
              <a:defRPr sz="900" b="0"/>
            </a:lvl2pPr>
            <a:lvl3pPr>
              <a:defRPr sz="900" b="0"/>
            </a:lvl3pPr>
            <a:lvl4pPr>
              <a:defRPr sz="900" b="0"/>
            </a:lvl4pPr>
            <a:lvl5pPr>
              <a:defRPr sz="900" b="0"/>
            </a:lvl5pPr>
          </a:lstStyle>
          <a:p>
            <a:pPr lvl="0"/>
            <a:r>
              <a:rPr lang="de-DE"/>
              <a:t>Textmasterformat bearbeiten</a:t>
            </a:r>
          </a:p>
        </p:txBody>
      </p:sp>
      <p:sp>
        <p:nvSpPr>
          <p:cNvPr id="13" name="Text Placeholder 8"/>
          <p:cNvSpPr>
            <a:spLocks noGrp="1"/>
          </p:cNvSpPr>
          <p:nvPr>
            <p:ph type="body" sz="quarter" idx="12"/>
          </p:nvPr>
        </p:nvSpPr>
        <p:spPr>
          <a:xfrm>
            <a:off x="918098" y="629253"/>
            <a:ext cx="8501853" cy="360369"/>
          </a:xfrm>
        </p:spPr>
        <p:txBody>
          <a:bodyPr/>
          <a:lstStyle>
            <a:lvl1pPr>
              <a:defRPr sz="1800" b="0">
                <a:solidFill>
                  <a:schemeClr val="bg2"/>
                </a:solidFill>
              </a:defRPr>
            </a:lvl1pPr>
          </a:lstStyle>
          <a:p>
            <a:pPr lvl="0"/>
            <a:r>
              <a:rPr lang="de-DE"/>
              <a:t>Textmasterformat bearbeiten</a:t>
            </a:r>
          </a:p>
        </p:txBody>
      </p:sp>
      <p:sp>
        <p:nvSpPr>
          <p:cNvPr id="5" name="Footer Placeholder 4"/>
          <p:cNvSpPr>
            <a:spLocks noGrp="1"/>
          </p:cNvSpPr>
          <p:nvPr>
            <p:ph type="ftr" sz="quarter" idx="14"/>
          </p:nvPr>
        </p:nvSpPr>
        <p:spPr/>
        <p:txBody>
          <a:bodyPr/>
          <a:lstStyle>
            <a:lvl1pPr>
              <a:defRPr/>
            </a:lvl1pPr>
          </a:lstStyle>
          <a:p>
            <a:pPr>
              <a:defRPr/>
            </a:pPr>
            <a:r>
              <a:rPr lang="fr-FR"/>
              <a:t>"Agir pour le climat" - Web Conference 8.4.2021</a:t>
            </a:r>
            <a:endParaRPr lang="de-DE"/>
          </a:p>
        </p:txBody>
      </p:sp>
      <p:sp>
        <p:nvSpPr>
          <p:cNvPr id="6" name="Rectangle 6"/>
          <p:cNvSpPr>
            <a:spLocks noGrp="1" noChangeArrowheads="1"/>
          </p:cNvSpPr>
          <p:nvPr>
            <p:ph type="sldNum" sz="quarter" idx="15"/>
          </p:nvPr>
        </p:nvSpPr>
        <p:spPr>
          <a:xfrm>
            <a:off x="9676124" y="5718416"/>
            <a:ext cx="502030" cy="157837"/>
          </a:xfrm>
          <a:prstGeom prst="rect">
            <a:avLst/>
          </a:prstGeom>
        </p:spPr>
        <p:txBody>
          <a:bodyPr lIns="91422" tIns="45711" rIns="91422" bIns="45711"/>
          <a:lstStyle>
            <a:lvl1pPr>
              <a:defRPr>
                <a:solidFill>
                  <a:schemeClr val="tx1"/>
                </a:solidFill>
              </a:defRPr>
            </a:lvl1pPr>
          </a:lstStyle>
          <a:p>
            <a:pPr>
              <a:defRPr/>
            </a:pPr>
            <a:fld id="{0D63E290-913A-4CCB-837A-06081D569BDB}" type="slidenum">
              <a:rPr lang="de-DE"/>
              <a:pPr>
                <a:defRPr/>
              </a:pPr>
              <a:t>‹Nr.›</a:t>
            </a:fld>
            <a:endParaRPr lang="de-DE"/>
          </a:p>
        </p:txBody>
      </p:sp>
    </p:spTree>
    <p:extLst>
      <p:ext uri="{BB962C8B-B14F-4D97-AF65-F5344CB8AC3E}">
        <p14:creationId xmlns:p14="http://schemas.microsoft.com/office/powerpoint/2010/main" val="1227864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8252FBB3-79F6-45EA-B8DE-983FEED21844}"/>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bwMode="gray">
          <a:xfrm>
            <a:off x="361276" y="5695189"/>
            <a:ext cx="399600" cy="139000"/>
          </a:xfrm>
          <a:prstGeom prst="rect">
            <a:avLst/>
          </a:prstGeom>
        </p:spPr>
      </p:pic>
      <p:sp>
        <p:nvSpPr>
          <p:cNvPr id="3" name="Textplatzhalter 2">
            <a:extLst>
              <a:ext uri="{FF2B5EF4-FFF2-40B4-BE49-F238E27FC236}">
                <a16:creationId xmlns:a16="http://schemas.microsoft.com/office/drawing/2014/main" id="{B9A95045-32A6-4026-8795-9B9110869B04}"/>
              </a:ext>
            </a:extLst>
          </p:cNvPr>
          <p:cNvSpPr>
            <a:spLocks noGrp="1"/>
          </p:cNvSpPr>
          <p:nvPr>
            <p:ph type="body" idx="1"/>
          </p:nvPr>
        </p:nvSpPr>
        <p:spPr bwMode="gray">
          <a:xfrm>
            <a:off x="360363" y="1396864"/>
            <a:ext cx="10007600" cy="4136268"/>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27D0565C-15B7-439D-9819-AA6B975B4033}"/>
              </a:ext>
            </a:extLst>
          </p:cNvPr>
          <p:cNvSpPr>
            <a:spLocks noGrp="1"/>
          </p:cNvSpPr>
          <p:nvPr>
            <p:ph type="dt" sz="half" idx="2"/>
          </p:nvPr>
        </p:nvSpPr>
        <p:spPr bwMode="gray">
          <a:xfrm>
            <a:off x="9175750" y="5606951"/>
            <a:ext cx="768350" cy="251653"/>
          </a:xfrm>
          <a:prstGeom prst="rect">
            <a:avLst/>
          </a:prstGeom>
        </p:spPr>
        <p:txBody>
          <a:bodyPr vert="horz" wrap="none" lIns="0" tIns="0" rIns="0" bIns="0" rtlCol="0" anchor="b" anchorCtr="0">
            <a:noAutofit/>
          </a:bodyPr>
          <a:lstStyle>
            <a:lvl1pPr algn="r">
              <a:lnSpc>
                <a:spcPct val="100000"/>
              </a:lnSpc>
              <a:defRPr sz="900">
                <a:solidFill>
                  <a:schemeClr val="tx1"/>
                </a:solidFill>
              </a:defRPr>
            </a:lvl1pPr>
          </a:lstStyle>
          <a:p>
            <a:fld id="{88F4FBB7-44B2-4264-B2B3-8D3BF201D70C}" type="datetime4">
              <a:rPr lang="de-DE" smtClean="0"/>
              <a:t>7. April 2021</a:t>
            </a:fld>
            <a:endParaRPr lang="de-DE" dirty="0"/>
          </a:p>
        </p:txBody>
      </p:sp>
      <p:sp>
        <p:nvSpPr>
          <p:cNvPr id="5" name="Fußzeilenplatzhalter 4">
            <a:extLst>
              <a:ext uri="{FF2B5EF4-FFF2-40B4-BE49-F238E27FC236}">
                <a16:creationId xmlns:a16="http://schemas.microsoft.com/office/drawing/2014/main" id="{8FD40614-4F92-4280-8AF1-FC5A0891438D}"/>
              </a:ext>
            </a:extLst>
          </p:cNvPr>
          <p:cNvSpPr>
            <a:spLocks noGrp="1"/>
          </p:cNvSpPr>
          <p:nvPr>
            <p:ph type="ftr" sz="quarter" idx="3"/>
          </p:nvPr>
        </p:nvSpPr>
        <p:spPr bwMode="gray">
          <a:xfrm>
            <a:off x="893190" y="5606951"/>
            <a:ext cx="9050909" cy="251653"/>
          </a:xfrm>
          <a:prstGeom prst="rect">
            <a:avLst/>
          </a:prstGeom>
        </p:spPr>
        <p:txBody>
          <a:bodyPr vert="horz" lIns="0" tIns="0" rIns="0" bIns="0" rtlCol="0" anchor="b" anchorCtr="0">
            <a:noAutofit/>
          </a:bodyPr>
          <a:lstStyle>
            <a:lvl1pPr algn="l">
              <a:lnSpc>
                <a:spcPct val="100000"/>
              </a:lnSpc>
              <a:defRPr sz="900">
                <a:solidFill>
                  <a:schemeClr val="tx1"/>
                </a:solidFill>
              </a:defRPr>
            </a:lvl1pPr>
          </a:lstStyle>
          <a:p>
            <a:r>
              <a:rPr lang="fr-FR"/>
              <a:t>"Agir pour le climat" - Web Conference 8.4.2021</a:t>
            </a:r>
            <a:endParaRPr lang="de-DE" dirty="0"/>
          </a:p>
        </p:txBody>
      </p:sp>
      <p:sp>
        <p:nvSpPr>
          <p:cNvPr id="6" name="Foliennummernplatzhalter 5">
            <a:extLst>
              <a:ext uri="{FF2B5EF4-FFF2-40B4-BE49-F238E27FC236}">
                <a16:creationId xmlns:a16="http://schemas.microsoft.com/office/drawing/2014/main" id="{060930E1-56A8-42B6-A6E6-0A1B3A49B13D}"/>
              </a:ext>
            </a:extLst>
          </p:cNvPr>
          <p:cNvSpPr>
            <a:spLocks noGrp="1"/>
          </p:cNvSpPr>
          <p:nvPr>
            <p:ph type="sldNum" sz="quarter" idx="4"/>
          </p:nvPr>
        </p:nvSpPr>
        <p:spPr bwMode="gray">
          <a:xfrm>
            <a:off x="9990753" y="5606951"/>
            <a:ext cx="377210" cy="251653"/>
          </a:xfrm>
          <a:prstGeom prst="rect">
            <a:avLst/>
          </a:prstGeom>
        </p:spPr>
        <p:txBody>
          <a:bodyPr vert="horz" lIns="0" tIns="0" rIns="0" bIns="0" rtlCol="0" anchor="b" anchorCtr="0">
            <a:noAutofit/>
          </a:bodyPr>
          <a:lstStyle>
            <a:lvl1pPr algn="r">
              <a:lnSpc>
                <a:spcPct val="100000"/>
              </a:lnSpc>
              <a:defRPr sz="900">
                <a:solidFill>
                  <a:schemeClr val="tx1"/>
                </a:solidFill>
              </a:defRPr>
            </a:lvl1pPr>
          </a:lstStyle>
          <a:p>
            <a:fld id="{5678FFC5-4430-43BC-9807-D0C6EB405569}" type="slidenum">
              <a:rPr lang="de-DE" smtClean="0"/>
              <a:pPr/>
              <a:t>‹Nr.›</a:t>
            </a:fld>
            <a:endParaRPr lang="de-DE" dirty="0"/>
          </a:p>
        </p:txBody>
      </p:sp>
      <p:grpSp>
        <p:nvGrpSpPr>
          <p:cNvPr id="27" name="Gruppieren 26">
            <a:extLst>
              <a:ext uri="{FF2B5EF4-FFF2-40B4-BE49-F238E27FC236}">
                <a16:creationId xmlns:a16="http://schemas.microsoft.com/office/drawing/2014/main" id="{5B195075-516C-4A41-8672-CB7F482759E0}"/>
              </a:ext>
            </a:extLst>
          </p:cNvPr>
          <p:cNvGrpSpPr/>
          <p:nvPr/>
        </p:nvGrpSpPr>
        <p:grpSpPr bwMode="gray">
          <a:xfrm>
            <a:off x="355601" y="367506"/>
            <a:ext cx="434413" cy="271463"/>
            <a:chOff x="1273175" y="1606550"/>
            <a:chExt cx="9653588" cy="6032500"/>
          </a:xfrm>
          <a:solidFill>
            <a:schemeClr val="accent2"/>
          </a:solidFill>
        </p:grpSpPr>
        <p:sp>
          <p:nvSpPr>
            <p:cNvPr id="24" name="Freeform 5">
              <a:extLst>
                <a:ext uri="{FF2B5EF4-FFF2-40B4-BE49-F238E27FC236}">
                  <a16:creationId xmlns:a16="http://schemas.microsoft.com/office/drawing/2014/main" id="{7DDE3AFF-50E9-45DC-9A7C-4C1BA163F6F5}"/>
                </a:ext>
              </a:extLst>
            </p:cNvPr>
            <p:cNvSpPr>
              <a:spLocks/>
            </p:cNvSpPr>
            <p:nvPr userDrawn="1"/>
          </p:nvSpPr>
          <p:spPr bwMode="gray">
            <a:xfrm>
              <a:off x="1273175" y="1606550"/>
              <a:ext cx="3311525" cy="6032500"/>
            </a:xfrm>
            <a:custGeom>
              <a:avLst/>
              <a:gdLst>
                <a:gd name="T0" fmla="*/ 198 w 1556"/>
                <a:gd name="T1" fmla="*/ 0 h 2831"/>
                <a:gd name="T2" fmla="*/ 49 w 1556"/>
                <a:gd name="T3" fmla="*/ 108 h 2831"/>
                <a:gd name="T4" fmla="*/ 115 w 1556"/>
                <a:gd name="T5" fmla="*/ 240 h 2831"/>
                <a:gd name="T6" fmla="*/ 910 w 1556"/>
                <a:gd name="T7" fmla="*/ 1366 h 2831"/>
                <a:gd name="T8" fmla="*/ 910 w 1556"/>
                <a:gd name="T9" fmla="*/ 1432 h 2831"/>
                <a:gd name="T10" fmla="*/ 49 w 1556"/>
                <a:gd name="T11" fmla="*/ 2599 h 2831"/>
                <a:gd name="T12" fmla="*/ 0 w 1556"/>
                <a:gd name="T13" fmla="*/ 2732 h 2831"/>
                <a:gd name="T14" fmla="*/ 140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5"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0" y="2831"/>
                  </a:cubicBezTo>
                  <a:cubicBezTo>
                    <a:pt x="455" y="2831"/>
                    <a:pt x="455" y="2831"/>
                    <a:pt x="455" y="2831"/>
                  </a:cubicBezTo>
                  <a:cubicBezTo>
                    <a:pt x="595"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5"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25" name="Freeform 6">
              <a:extLst>
                <a:ext uri="{FF2B5EF4-FFF2-40B4-BE49-F238E27FC236}">
                  <a16:creationId xmlns:a16="http://schemas.microsoft.com/office/drawing/2014/main" id="{F4D2AF4A-DC01-4FEA-AEFA-A6635D07D75F}"/>
                </a:ext>
              </a:extLst>
            </p:cNvPr>
            <p:cNvSpPr>
              <a:spLocks/>
            </p:cNvSpPr>
            <p:nvPr userDrawn="1"/>
          </p:nvSpPr>
          <p:spPr bwMode="gray">
            <a:xfrm>
              <a:off x="4491038" y="1606550"/>
              <a:ext cx="3313113" cy="6032500"/>
            </a:xfrm>
            <a:custGeom>
              <a:avLst/>
              <a:gdLst>
                <a:gd name="T0" fmla="*/ 199 w 1556"/>
                <a:gd name="T1" fmla="*/ 0 h 2831"/>
                <a:gd name="T2" fmla="*/ 50 w 1556"/>
                <a:gd name="T3" fmla="*/ 108 h 2831"/>
                <a:gd name="T4" fmla="*/ 116 w 1556"/>
                <a:gd name="T5" fmla="*/ 240 h 2831"/>
                <a:gd name="T6" fmla="*/ 910 w 1556"/>
                <a:gd name="T7" fmla="*/ 1366 h 2831"/>
                <a:gd name="T8" fmla="*/ 910 w 1556"/>
                <a:gd name="T9" fmla="*/ 1432 h 2831"/>
                <a:gd name="T10" fmla="*/ 50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9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9" y="0"/>
                  </a:moveTo>
                  <a:cubicBezTo>
                    <a:pt x="99" y="0"/>
                    <a:pt x="50" y="33"/>
                    <a:pt x="50" y="108"/>
                  </a:cubicBezTo>
                  <a:cubicBezTo>
                    <a:pt x="50" y="132"/>
                    <a:pt x="74" y="174"/>
                    <a:pt x="116" y="240"/>
                  </a:cubicBezTo>
                  <a:cubicBezTo>
                    <a:pt x="910" y="1366"/>
                    <a:pt x="910" y="1366"/>
                    <a:pt x="910" y="1366"/>
                  </a:cubicBezTo>
                  <a:cubicBezTo>
                    <a:pt x="935" y="1399"/>
                    <a:pt x="927" y="1407"/>
                    <a:pt x="910" y="1432"/>
                  </a:cubicBezTo>
                  <a:cubicBezTo>
                    <a:pt x="50" y="2599"/>
                    <a:pt x="50" y="2599"/>
                    <a:pt x="50"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sp>
          <p:nvSpPr>
            <p:cNvPr id="26" name="Freeform 7">
              <a:extLst>
                <a:ext uri="{FF2B5EF4-FFF2-40B4-BE49-F238E27FC236}">
                  <a16:creationId xmlns:a16="http://schemas.microsoft.com/office/drawing/2014/main" id="{B1F4FAC8-30A6-4DEE-AD70-E46DFB4DE125}"/>
                </a:ext>
              </a:extLst>
            </p:cNvPr>
            <p:cNvSpPr>
              <a:spLocks/>
            </p:cNvSpPr>
            <p:nvPr userDrawn="1"/>
          </p:nvSpPr>
          <p:spPr bwMode="gray">
            <a:xfrm>
              <a:off x="7613650" y="1606550"/>
              <a:ext cx="3313113" cy="6032500"/>
            </a:xfrm>
            <a:custGeom>
              <a:avLst/>
              <a:gdLst>
                <a:gd name="T0" fmla="*/ 198 w 1556"/>
                <a:gd name="T1" fmla="*/ 0 h 2831"/>
                <a:gd name="T2" fmla="*/ 49 w 1556"/>
                <a:gd name="T3" fmla="*/ 108 h 2831"/>
                <a:gd name="T4" fmla="*/ 116 w 1556"/>
                <a:gd name="T5" fmla="*/ 240 h 2831"/>
                <a:gd name="T6" fmla="*/ 910 w 1556"/>
                <a:gd name="T7" fmla="*/ 1366 h 2831"/>
                <a:gd name="T8" fmla="*/ 910 w 1556"/>
                <a:gd name="T9" fmla="*/ 1432 h 2831"/>
                <a:gd name="T10" fmla="*/ 49 w 1556"/>
                <a:gd name="T11" fmla="*/ 2599 h 2831"/>
                <a:gd name="T12" fmla="*/ 0 w 1556"/>
                <a:gd name="T13" fmla="*/ 2732 h 2831"/>
                <a:gd name="T14" fmla="*/ 141 w 1556"/>
                <a:gd name="T15" fmla="*/ 2831 h 2831"/>
                <a:gd name="T16" fmla="*/ 455 w 1556"/>
                <a:gd name="T17" fmla="*/ 2831 h 2831"/>
                <a:gd name="T18" fmla="*/ 703 w 1556"/>
                <a:gd name="T19" fmla="*/ 2707 h 2831"/>
                <a:gd name="T20" fmla="*/ 1440 w 1556"/>
                <a:gd name="T21" fmla="*/ 1713 h 2831"/>
                <a:gd name="T22" fmla="*/ 1556 w 1556"/>
                <a:gd name="T23" fmla="*/ 1424 h 2831"/>
                <a:gd name="T24" fmla="*/ 1440 w 1556"/>
                <a:gd name="T25" fmla="*/ 1109 h 2831"/>
                <a:gd name="T26" fmla="*/ 728 w 1556"/>
                <a:gd name="T27" fmla="*/ 116 h 2831"/>
                <a:gd name="T28" fmla="*/ 480 w 1556"/>
                <a:gd name="T29" fmla="*/ 0 h 2831"/>
                <a:gd name="T30" fmla="*/ 198 w 1556"/>
                <a:gd name="T31"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2831">
                  <a:moveTo>
                    <a:pt x="198" y="0"/>
                  </a:moveTo>
                  <a:cubicBezTo>
                    <a:pt x="99" y="0"/>
                    <a:pt x="49" y="33"/>
                    <a:pt x="49" y="108"/>
                  </a:cubicBezTo>
                  <a:cubicBezTo>
                    <a:pt x="49" y="132"/>
                    <a:pt x="74" y="174"/>
                    <a:pt x="116" y="240"/>
                  </a:cubicBezTo>
                  <a:cubicBezTo>
                    <a:pt x="910" y="1366"/>
                    <a:pt x="910" y="1366"/>
                    <a:pt x="910" y="1366"/>
                  </a:cubicBezTo>
                  <a:cubicBezTo>
                    <a:pt x="935" y="1399"/>
                    <a:pt x="927" y="1407"/>
                    <a:pt x="910" y="1432"/>
                  </a:cubicBezTo>
                  <a:cubicBezTo>
                    <a:pt x="49" y="2599"/>
                    <a:pt x="49" y="2599"/>
                    <a:pt x="49" y="2599"/>
                  </a:cubicBezTo>
                  <a:cubicBezTo>
                    <a:pt x="8" y="2649"/>
                    <a:pt x="0" y="2690"/>
                    <a:pt x="0" y="2732"/>
                  </a:cubicBezTo>
                  <a:cubicBezTo>
                    <a:pt x="0" y="2789"/>
                    <a:pt x="41" y="2831"/>
                    <a:pt x="141" y="2831"/>
                  </a:cubicBezTo>
                  <a:cubicBezTo>
                    <a:pt x="455" y="2831"/>
                    <a:pt x="455" y="2831"/>
                    <a:pt x="455" y="2831"/>
                  </a:cubicBezTo>
                  <a:cubicBezTo>
                    <a:pt x="596" y="2831"/>
                    <a:pt x="637" y="2798"/>
                    <a:pt x="703" y="2707"/>
                  </a:cubicBezTo>
                  <a:cubicBezTo>
                    <a:pt x="1440" y="1713"/>
                    <a:pt x="1440" y="1713"/>
                    <a:pt x="1440" y="1713"/>
                  </a:cubicBezTo>
                  <a:cubicBezTo>
                    <a:pt x="1523" y="1606"/>
                    <a:pt x="1556" y="1531"/>
                    <a:pt x="1556" y="1424"/>
                  </a:cubicBezTo>
                  <a:cubicBezTo>
                    <a:pt x="1556" y="1300"/>
                    <a:pt x="1539" y="1250"/>
                    <a:pt x="1440" y="1109"/>
                  </a:cubicBezTo>
                  <a:cubicBezTo>
                    <a:pt x="728" y="116"/>
                    <a:pt x="728" y="116"/>
                    <a:pt x="728" y="116"/>
                  </a:cubicBezTo>
                  <a:cubicBezTo>
                    <a:pt x="654" y="17"/>
                    <a:pt x="596" y="0"/>
                    <a:pt x="480" y="0"/>
                  </a:cubicBez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noAutofit/>
            </a:bodyPr>
            <a:lstStyle/>
            <a:p>
              <a:endParaRPr lang="de-DE"/>
            </a:p>
          </p:txBody>
        </p:sp>
      </p:grpSp>
      <p:sp>
        <p:nvSpPr>
          <p:cNvPr id="2" name="Titelplatzhalter 1">
            <a:extLst>
              <a:ext uri="{FF2B5EF4-FFF2-40B4-BE49-F238E27FC236}">
                <a16:creationId xmlns:a16="http://schemas.microsoft.com/office/drawing/2014/main" id="{21AA927B-F252-4989-9C0C-AFB5E25820A1}"/>
              </a:ext>
            </a:extLst>
          </p:cNvPr>
          <p:cNvSpPr>
            <a:spLocks noGrp="1"/>
          </p:cNvSpPr>
          <p:nvPr>
            <p:ph type="title"/>
          </p:nvPr>
        </p:nvSpPr>
        <p:spPr bwMode="gray">
          <a:xfrm>
            <a:off x="500405" y="334407"/>
            <a:ext cx="9867558" cy="378381"/>
          </a:xfrm>
          <a:prstGeom prst="rect">
            <a:avLst/>
          </a:prstGeom>
        </p:spPr>
        <p:txBody>
          <a:bodyPr vert="horz" lIns="0" tIns="0" rIns="0" bIns="0" rtlCol="0" anchor="t" anchorCtr="0">
            <a:noAutofit/>
          </a:bodyPr>
          <a:lstStyle/>
          <a:p>
            <a:r>
              <a:rPr lang="de-DE" dirty="0"/>
              <a:t>Mastertitelformat bearbeiten</a:t>
            </a:r>
          </a:p>
        </p:txBody>
      </p:sp>
    </p:spTree>
    <p:extLst>
      <p:ext uri="{BB962C8B-B14F-4D97-AF65-F5344CB8AC3E}">
        <p14:creationId xmlns:p14="http://schemas.microsoft.com/office/powerpoint/2010/main" val="3450017880"/>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0" r:id="rId3"/>
    <p:sldLayoutId id="2147483677" r:id="rId4"/>
    <p:sldLayoutId id="2147483652" r:id="rId5"/>
    <p:sldLayoutId id="2147483657" r:id="rId6"/>
    <p:sldLayoutId id="2147483658" r:id="rId7"/>
    <p:sldLayoutId id="2147483660" r:id="rId8"/>
    <p:sldLayoutId id="2147483662" r:id="rId9"/>
    <p:sldLayoutId id="2147483654" r:id="rId10"/>
    <p:sldLayoutId id="2147483680" r:id="rId11"/>
    <p:sldLayoutId id="2147483681" r:id="rId12"/>
    <p:sldLayoutId id="2147483668" r:id="rId13"/>
    <p:sldLayoutId id="2147483669" r:id="rId14"/>
    <p:sldLayoutId id="2147483670" r:id="rId15"/>
    <p:sldLayoutId id="2147483674" r:id="rId16"/>
    <p:sldLayoutId id="2147483675" r:id="rId17"/>
    <p:sldLayoutId id="2147483676" r:id="rId18"/>
    <p:sldLayoutId id="2147483666" r:id="rId19"/>
    <p:sldLayoutId id="2147483667" r:id="rId20"/>
    <p:sldLayoutId id="2147483679" r:id="rId21"/>
    <p:sldLayoutId id="2147483664" r:id="rId22"/>
    <p:sldLayoutId id="2147483678" r:id="rId23"/>
    <p:sldLayoutId id="2147483682" r:id="rId24"/>
    <p:sldLayoutId id="2147483684" r:id="rId25"/>
    <p:sldLayoutId id="2147483685" r:id="rId26"/>
  </p:sldLayoutIdLst>
  <p:hf hdr="0" dt="0"/>
  <p:txStyles>
    <p:titleStyle>
      <a:lvl1pPr marL="0" indent="370800" algn="l" defTabSz="914400" rtl="0" eaLnBrk="1" latinLnBrk="0" hangingPunct="1">
        <a:lnSpc>
          <a:spcPct val="95000"/>
        </a:lnSpc>
        <a:spcBef>
          <a:spcPct val="0"/>
        </a:spcBef>
        <a:buNone/>
        <a:defRPr sz="2400" kern="1200">
          <a:solidFill>
            <a:schemeClr val="accent1"/>
          </a:solidFill>
          <a:latin typeface="+mj-lt"/>
          <a:ea typeface="+mj-ea"/>
          <a:cs typeface="+mj-cs"/>
        </a:defRPr>
      </a:lvl1pPr>
    </p:titleStyle>
    <p:bodyStyle>
      <a:lvl1pPr marL="180975" indent="-180975" algn="l" defTabSz="914400" rtl="0" eaLnBrk="1" latinLnBrk="0" hangingPunct="1">
        <a:lnSpc>
          <a:spcPct val="100000"/>
        </a:lnSpc>
        <a:spcBef>
          <a:spcPts val="500"/>
        </a:spcBef>
        <a:buSzPct val="110000"/>
        <a:buFont typeface="Symbol" panose="05050102010706020507" pitchFamily="18" charset="2"/>
        <a:buChar char="-"/>
        <a:defRPr sz="1400" kern="1200">
          <a:solidFill>
            <a:schemeClr val="tx1"/>
          </a:solidFill>
          <a:latin typeface="+mn-lt"/>
          <a:ea typeface="+mn-ea"/>
          <a:cs typeface="+mn-cs"/>
        </a:defRPr>
      </a:lvl1pPr>
      <a:lvl2pPr marL="358775" indent="-176213" algn="l" defTabSz="914400" rtl="0" eaLnBrk="1" latinLnBrk="0" hangingPunct="1">
        <a:lnSpc>
          <a:spcPct val="100000"/>
        </a:lnSpc>
        <a:spcBef>
          <a:spcPts val="500"/>
        </a:spcBef>
        <a:buSzPct val="110000"/>
        <a:buFont typeface="Symbol" panose="05050102010706020507" pitchFamily="18" charset="2"/>
        <a:buChar char="-"/>
        <a:tabLst/>
        <a:defRPr sz="1400" kern="1200">
          <a:solidFill>
            <a:schemeClr val="tx1"/>
          </a:solidFill>
          <a:latin typeface="+mn-lt"/>
          <a:ea typeface="+mn-ea"/>
          <a:cs typeface="+mn-cs"/>
        </a:defRPr>
      </a:lvl2pPr>
      <a:lvl3pPr marL="541338" indent="-182563" algn="l" defTabSz="914400" rtl="0" eaLnBrk="1" latinLnBrk="0" hangingPunct="1">
        <a:lnSpc>
          <a:spcPct val="100000"/>
        </a:lnSpc>
        <a:spcBef>
          <a:spcPts val="500"/>
        </a:spcBef>
        <a:buSzPct val="110000"/>
        <a:buFont typeface="Symbol" panose="05050102010706020507" pitchFamily="18" charset="2"/>
        <a:buChar char="-"/>
        <a:defRPr sz="1400" kern="1200">
          <a:solidFill>
            <a:schemeClr val="tx1"/>
          </a:solidFill>
          <a:latin typeface="+mn-lt"/>
          <a:ea typeface="+mn-ea"/>
          <a:cs typeface="+mn-cs"/>
        </a:defRPr>
      </a:lvl3pPr>
      <a:lvl4pPr marL="715963" indent="-174625" algn="l" defTabSz="914400" rtl="0" eaLnBrk="1" latinLnBrk="0" hangingPunct="1">
        <a:lnSpc>
          <a:spcPct val="100000"/>
        </a:lnSpc>
        <a:spcBef>
          <a:spcPts val="500"/>
        </a:spcBef>
        <a:buSzPct val="110000"/>
        <a:buFont typeface="Symbol" panose="05050102010706020507" pitchFamily="18" charset="2"/>
        <a:buChar char="-"/>
        <a:defRPr sz="1400" kern="1200">
          <a:solidFill>
            <a:schemeClr val="tx1"/>
          </a:solidFill>
          <a:latin typeface="+mn-lt"/>
          <a:ea typeface="+mn-ea"/>
          <a:cs typeface="+mn-cs"/>
        </a:defRPr>
      </a:lvl4pPr>
      <a:lvl5pPr marL="898525" indent="-182563" algn="l" defTabSz="914400" rtl="0" eaLnBrk="1" latinLnBrk="0" hangingPunct="1">
        <a:lnSpc>
          <a:spcPct val="100000"/>
        </a:lnSpc>
        <a:spcBef>
          <a:spcPts val="500"/>
        </a:spcBef>
        <a:buSzPct val="110000"/>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11" userDrawn="1">
          <p15:clr>
            <a:srgbClr val="F26B43"/>
          </p15:clr>
        </p15:guide>
        <p15:guide id="2" pos="3447" userDrawn="1">
          <p15:clr>
            <a:srgbClr val="F26B43"/>
          </p15:clr>
        </p15:guide>
        <p15:guide id="3" pos="4921" userDrawn="1">
          <p15:clr>
            <a:srgbClr val="F26B43"/>
          </p15:clr>
        </p15:guide>
        <p15:guide id="4" pos="5057" userDrawn="1">
          <p15:clr>
            <a:srgbClr val="F26B43"/>
          </p15:clr>
        </p15:guide>
        <p15:guide id="5" pos="1701" userDrawn="1">
          <p15:clr>
            <a:srgbClr val="F26B43"/>
          </p15:clr>
        </p15:guide>
        <p15:guide id="6" pos="1837" userDrawn="1">
          <p15:clr>
            <a:srgbClr val="F26B43"/>
          </p15:clr>
        </p15:guide>
        <p15:guide id="7" pos="227" userDrawn="1">
          <p15:clr>
            <a:srgbClr val="F26B43"/>
          </p15:clr>
        </p15:guide>
        <p15:guide id="8" pos="6531" userDrawn="1">
          <p15:clr>
            <a:srgbClr val="F26B43"/>
          </p15:clr>
        </p15:guide>
        <p15:guide id="9" orient="horz" pos="903" userDrawn="1">
          <p15:clr>
            <a:srgbClr val="F26B43"/>
          </p15:clr>
        </p15:guide>
        <p15:guide id="10" orient="horz" pos="222" userDrawn="1">
          <p15:clr>
            <a:srgbClr val="F26B43"/>
          </p15:clr>
        </p15:guide>
        <p15:guide id="11" orient="horz" pos="34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energie-effizienz-experten.de/" TargetMode="External"/><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9.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8.jpeg"/><Relationship Id="rId5" Type="http://schemas.openxmlformats.org/officeDocument/2006/relationships/tags" Target="../tags/tag5.xml"/><Relationship Id="rId10" Type="http://schemas.openxmlformats.org/officeDocument/2006/relationships/image" Target="../media/image7.jpeg"/><Relationship Id="rId4" Type="http://schemas.openxmlformats.org/officeDocument/2006/relationships/tags" Target="../tags/tag4.xml"/><Relationship Id="rId9"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openxmlformats.org/officeDocument/2006/relationships/image" Target="../media/image5.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13.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slideLayout" Target="../slideLayouts/slideLayout25.xml"/><Relationship Id="rId3" Type="http://schemas.openxmlformats.org/officeDocument/2006/relationships/tags" Target="../tags/tag9.xml"/><Relationship Id="rId21" Type="http://schemas.openxmlformats.org/officeDocument/2006/relationships/image" Target="../media/image14.emf"/><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tags" Target="../tags/tag23.xml"/><Relationship Id="rId2" Type="http://schemas.openxmlformats.org/officeDocument/2006/relationships/tags" Target="../tags/tag8.xml"/><Relationship Id="rId16" Type="http://schemas.openxmlformats.org/officeDocument/2006/relationships/tags" Target="../tags/tag22.xml"/><Relationship Id="rId20" Type="http://schemas.openxmlformats.org/officeDocument/2006/relationships/oleObject" Target="../embeddings/oleObject2.bin"/><Relationship Id="rId1" Type="http://schemas.openxmlformats.org/officeDocument/2006/relationships/vmlDrawing" Target="../drawings/vmlDrawing2.v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19" Type="http://schemas.openxmlformats.org/officeDocument/2006/relationships/notesSlide" Target="../notesSlides/notesSlide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 Id="rId22"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image" Target="../media/image15.jpe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image" Target="../media/image14.emf"/><Relationship Id="rId2" Type="http://schemas.openxmlformats.org/officeDocument/2006/relationships/tags" Target="../tags/tag24.xml"/><Relationship Id="rId16" Type="http://schemas.openxmlformats.org/officeDocument/2006/relationships/oleObject" Target="../embeddings/oleObject3.bin"/><Relationship Id="rId1" Type="http://schemas.openxmlformats.org/officeDocument/2006/relationships/vmlDrawing" Target="../drawings/vmlDrawing3.v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notesSlide" Target="../notesSlides/notesSlide8.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10.wmf"/><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16.png"/><Relationship Id="rId5" Type="http://schemas.openxmlformats.org/officeDocument/2006/relationships/notesSlide" Target="../notesSlides/notesSlide9.xml"/><Relationship Id="rId4"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0.wmf"/><Relationship Id="rId2" Type="http://schemas.openxmlformats.org/officeDocument/2006/relationships/tags" Target="../tags/tag39.xml"/><Relationship Id="rId1" Type="http://schemas.openxmlformats.org/officeDocument/2006/relationships/vmlDrawing" Target="../drawings/vmlDrawing4.vml"/><Relationship Id="rId6" Type="http://schemas.openxmlformats.org/officeDocument/2006/relationships/image" Target="../media/image17.emf"/><Relationship Id="rId5" Type="http://schemas.openxmlformats.org/officeDocument/2006/relationships/oleObject" Target="../embeddings/oleObject4.bin"/><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51889B-FF7D-4E4A-9212-FE2975FB28A6}"/>
              </a:ext>
            </a:extLst>
          </p:cNvPr>
          <p:cNvSpPr>
            <a:spLocks noGrp="1"/>
          </p:cNvSpPr>
          <p:nvPr>
            <p:ph type="ctrTitle"/>
          </p:nvPr>
        </p:nvSpPr>
        <p:spPr>
          <a:xfrm>
            <a:off x="3423825" y="2664027"/>
            <a:ext cx="6944138" cy="1793177"/>
          </a:xfrm>
        </p:spPr>
        <p:txBody>
          <a:bodyPr/>
          <a:lstStyle/>
          <a:p>
            <a:r>
              <a:rPr lang="fr-FR" sz="2400" dirty="0"/>
              <a:t>Domestic promotion for </a:t>
            </a:r>
            <a:r>
              <a:rPr lang="fr-FR" sz="2400" dirty="0" err="1"/>
              <a:t>energy</a:t>
            </a:r>
            <a:r>
              <a:rPr lang="fr-FR" sz="2400" dirty="0"/>
              <a:t> efficient </a:t>
            </a:r>
            <a:r>
              <a:rPr lang="fr-FR" sz="2400" dirty="0" err="1"/>
              <a:t>refurbishment</a:t>
            </a:r>
            <a:r>
              <a:rPr lang="fr-FR" sz="2400" dirty="0"/>
              <a:t> - the </a:t>
            </a:r>
            <a:r>
              <a:rPr lang="fr-FR" sz="2400" dirty="0" err="1"/>
              <a:t>role</a:t>
            </a:r>
            <a:r>
              <a:rPr lang="fr-FR" sz="2400" dirty="0"/>
              <a:t> of </a:t>
            </a:r>
            <a:r>
              <a:rPr lang="fr-FR" sz="2400" dirty="0" err="1"/>
              <a:t>energy</a:t>
            </a:r>
            <a:r>
              <a:rPr lang="fr-FR" sz="2400" dirty="0"/>
              <a:t> experts</a:t>
            </a:r>
            <a:br>
              <a:rPr lang="fr-FR" sz="2400" dirty="0"/>
            </a:br>
            <a:br>
              <a:rPr lang="fr-FR" dirty="0"/>
            </a:br>
            <a:r>
              <a:rPr lang="fr-FR" sz="1800" b="1" dirty="0"/>
              <a:t>Web-</a:t>
            </a:r>
            <a:r>
              <a:rPr lang="fr-FR" sz="1800" b="1" dirty="0" err="1"/>
              <a:t>conference</a:t>
            </a:r>
            <a:r>
              <a:rPr lang="fr-FR" sz="1800" b="1" dirty="0"/>
              <a:t> « Agir pour le climat » – 8.4.2021</a:t>
            </a:r>
            <a:endParaRPr lang="de-DE" sz="1800" b="1" dirty="0"/>
          </a:p>
        </p:txBody>
      </p:sp>
      <p:sp>
        <p:nvSpPr>
          <p:cNvPr id="3" name="Untertitel 2">
            <a:extLst>
              <a:ext uri="{FF2B5EF4-FFF2-40B4-BE49-F238E27FC236}">
                <a16:creationId xmlns:a16="http://schemas.microsoft.com/office/drawing/2014/main" id="{D7812488-C975-5244-957D-2E2538E68B76}"/>
              </a:ext>
            </a:extLst>
          </p:cNvPr>
          <p:cNvSpPr>
            <a:spLocks noGrp="1"/>
          </p:cNvSpPr>
          <p:nvPr>
            <p:ph type="subTitle" idx="1"/>
          </p:nvPr>
        </p:nvSpPr>
        <p:spPr>
          <a:xfrm>
            <a:off x="3423825" y="4745236"/>
            <a:ext cx="6944139" cy="1012945"/>
          </a:xfrm>
        </p:spPr>
        <p:txBody>
          <a:bodyPr/>
          <a:lstStyle/>
          <a:p>
            <a:r>
              <a:rPr lang="de-DE" dirty="0"/>
              <a:t>Bettina Dorendorf</a:t>
            </a:r>
          </a:p>
          <a:p>
            <a:r>
              <a:rPr lang="de-DE" dirty="0"/>
              <a:t>SME Bank and Private Clients</a:t>
            </a:r>
          </a:p>
          <a:p>
            <a:r>
              <a:rPr lang="de-DE" dirty="0"/>
              <a:t>Senior </a:t>
            </a:r>
            <a:r>
              <a:rPr lang="de-DE" dirty="0" err="1"/>
              <a:t>Sustainability</a:t>
            </a:r>
            <a:r>
              <a:rPr lang="de-DE" dirty="0"/>
              <a:t> Manager</a:t>
            </a:r>
          </a:p>
          <a:p>
            <a:r>
              <a:rPr lang="de-DE" dirty="0"/>
              <a:t>+49 69 7431-3277</a:t>
            </a:r>
          </a:p>
          <a:p>
            <a:r>
              <a:rPr lang="de-DE" dirty="0"/>
              <a:t>Bettina.dorendorf@kfw.de</a:t>
            </a:r>
          </a:p>
        </p:txBody>
      </p:sp>
    </p:spTree>
    <p:extLst>
      <p:ext uri="{BB962C8B-B14F-4D97-AF65-F5344CB8AC3E}">
        <p14:creationId xmlns:p14="http://schemas.microsoft.com/office/powerpoint/2010/main" val="1438907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5678FFC5-4430-43BC-9807-D0C6EB405569}" type="slidenum">
              <a:rPr lang="de-DE" smtClean="0"/>
              <a:t>2</a:t>
            </a:fld>
            <a:endParaRPr lang="de-DE"/>
          </a:p>
        </p:txBody>
      </p:sp>
      <p:sp>
        <p:nvSpPr>
          <p:cNvPr id="4" name="Textplatzhalter 3"/>
          <p:cNvSpPr>
            <a:spLocks noGrp="1"/>
          </p:cNvSpPr>
          <p:nvPr>
            <p:ph type="body" sz="quarter" idx="13"/>
          </p:nvPr>
        </p:nvSpPr>
        <p:spPr/>
        <p:txBody>
          <a:bodyPr/>
          <a:lstStyle/>
          <a:p>
            <a:r>
              <a:rPr lang="de-DE" dirty="0">
                <a:solidFill>
                  <a:srgbClr val="000000"/>
                </a:solidFill>
              </a:rPr>
              <a:t>1) The </a:t>
            </a:r>
            <a:r>
              <a:rPr lang="de-DE" dirty="0" err="1">
                <a:solidFill>
                  <a:srgbClr val="000000"/>
                </a:solidFill>
              </a:rPr>
              <a:t>average</a:t>
            </a:r>
            <a:r>
              <a:rPr lang="de-DE" dirty="0">
                <a:solidFill>
                  <a:srgbClr val="000000"/>
                </a:solidFill>
              </a:rPr>
              <a:t> </a:t>
            </a:r>
            <a:r>
              <a:rPr lang="de-DE" dirty="0" err="1">
                <a:solidFill>
                  <a:srgbClr val="000000"/>
                </a:solidFill>
              </a:rPr>
              <a:t>number</a:t>
            </a:r>
            <a:r>
              <a:rPr lang="de-DE" dirty="0">
                <a:solidFill>
                  <a:srgbClr val="000000"/>
                </a:solidFill>
              </a:rPr>
              <a:t> </a:t>
            </a:r>
            <a:r>
              <a:rPr lang="de-DE" dirty="0" err="1">
                <a:solidFill>
                  <a:srgbClr val="000000"/>
                </a:solidFill>
              </a:rPr>
              <a:t>of</a:t>
            </a:r>
            <a:r>
              <a:rPr lang="de-DE" dirty="0">
                <a:solidFill>
                  <a:srgbClr val="000000"/>
                </a:solidFill>
              </a:rPr>
              <a:t> </a:t>
            </a:r>
            <a:r>
              <a:rPr lang="de-DE" dirty="0" err="1">
                <a:solidFill>
                  <a:srgbClr val="000000"/>
                </a:solidFill>
              </a:rPr>
              <a:t>employees</a:t>
            </a:r>
            <a:r>
              <a:rPr lang="de-DE" dirty="0">
                <a:solidFill>
                  <a:srgbClr val="000000"/>
                </a:solidFill>
              </a:rPr>
              <a:t> </a:t>
            </a:r>
            <a:r>
              <a:rPr lang="de-DE" dirty="0" err="1">
                <a:solidFill>
                  <a:srgbClr val="000000"/>
                </a:solidFill>
              </a:rPr>
              <a:t>including</a:t>
            </a:r>
            <a:r>
              <a:rPr lang="de-DE" dirty="0">
                <a:solidFill>
                  <a:srgbClr val="000000"/>
                </a:solidFill>
              </a:rPr>
              <a:t>  </a:t>
            </a:r>
            <a:r>
              <a:rPr lang="de-DE" dirty="0" err="1">
                <a:solidFill>
                  <a:srgbClr val="000000"/>
                </a:solidFill>
              </a:rPr>
              <a:t>temporary</a:t>
            </a:r>
            <a:r>
              <a:rPr lang="de-DE" dirty="0">
                <a:solidFill>
                  <a:srgbClr val="000000"/>
                </a:solidFill>
              </a:rPr>
              <a:t> </a:t>
            </a:r>
            <a:r>
              <a:rPr lang="de-DE" dirty="0" err="1">
                <a:solidFill>
                  <a:srgbClr val="000000"/>
                </a:solidFill>
              </a:rPr>
              <a:t>staff</a:t>
            </a:r>
            <a:r>
              <a:rPr lang="de-DE" dirty="0">
                <a:solidFill>
                  <a:srgbClr val="000000"/>
                </a:solidFill>
              </a:rPr>
              <a:t> but </a:t>
            </a:r>
            <a:r>
              <a:rPr lang="de-DE" dirty="0" err="1">
                <a:solidFill>
                  <a:srgbClr val="000000"/>
                </a:solidFill>
              </a:rPr>
              <a:t>without</a:t>
            </a:r>
            <a:r>
              <a:rPr lang="de-DE" dirty="0">
                <a:solidFill>
                  <a:srgbClr val="000000"/>
                </a:solidFill>
              </a:rPr>
              <a:t> </a:t>
            </a:r>
            <a:r>
              <a:rPr lang="de-DE" dirty="0" err="1">
                <a:solidFill>
                  <a:srgbClr val="000000"/>
                </a:solidFill>
              </a:rPr>
              <a:t>members</a:t>
            </a:r>
            <a:r>
              <a:rPr lang="de-DE" dirty="0">
                <a:solidFill>
                  <a:srgbClr val="000000"/>
                </a:solidFill>
              </a:rPr>
              <a:t> </a:t>
            </a:r>
            <a:r>
              <a:rPr lang="de-DE" dirty="0" err="1">
                <a:solidFill>
                  <a:srgbClr val="000000"/>
                </a:solidFill>
              </a:rPr>
              <a:t>of</a:t>
            </a:r>
            <a:r>
              <a:rPr lang="de-DE" dirty="0">
                <a:solidFill>
                  <a:srgbClr val="000000"/>
                </a:solidFill>
              </a:rPr>
              <a:t> </a:t>
            </a:r>
            <a:r>
              <a:rPr lang="de-DE" dirty="0" err="1">
                <a:solidFill>
                  <a:srgbClr val="000000"/>
                </a:solidFill>
              </a:rPr>
              <a:t>the</a:t>
            </a:r>
            <a:r>
              <a:rPr lang="de-DE" dirty="0">
                <a:solidFill>
                  <a:srgbClr val="000000"/>
                </a:solidFill>
              </a:rPr>
              <a:t> Executive Board </a:t>
            </a:r>
            <a:r>
              <a:rPr lang="de-DE" dirty="0" err="1">
                <a:solidFill>
                  <a:srgbClr val="000000"/>
                </a:solidFill>
              </a:rPr>
              <a:t>and</a:t>
            </a:r>
            <a:r>
              <a:rPr lang="de-DE" dirty="0">
                <a:solidFill>
                  <a:srgbClr val="000000"/>
                </a:solidFill>
              </a:rPr>
              <a:t> </a:t>
            </a:r>
            <a:r>
              <a:rPr lang="de-DE" dirty="0" err="1">
                <a:solidFill>
                  <a:srgbClr val="000000"/>
                </a:solidFill>
              </a:rPr>
              <a:t>trainees</a:t>
            </a:r>
            <a:endParaRPr lang="de-DE" dirty="0">
              <a:solidFill>
                <a:srgbClr val="000000"/>
              </a:solidFill>
            </a:endParaRPr>
          </a:p>
        </p:txBody>
      </p:sp>
      <p:sp>
        <p:nvSpPr>
          <p:cNvPr id="5" name="Textplatzhalter 4"/>
          <p:cNvSpPr>
            <a:spLocks noGrp="1"/>
          </p:cNvSpPr>
          <p:nvPr>
            <p:ph type="body" sz="quarter" idx="14"/>
          </p:nvPr>
        </p:nvSpPr>
        <p:spPr/>
        <p:txBody>
          <a:bodyPr/>
          <a:lstStyle/>
          <a:p>
            <a:r>
              <a:rPr lang="en-US" altLang="de-DE" dirty="0">
                <a:solidFill>
                  <a:srgbClr val="55A0C6"/>
                </a:solidFill>
                <a:latin typeface="Arial" pitchFamily="34" charset="0"/>
                <a:ea typeface="ＭＳ Ｐゴシック" pitchFamily="34" charset="-128"/>
              </a:rPr>
              <a:t>Financing with a public mission</a:t>
            </a:r>
            <a:endParaRPr lang="de-DE" dirty="0"/>
          </a:p>
        </p:txBody>
      </p:sp>
      <p:sp>
        <p:nvSpPr>
          <p:cNvPr id="6" name="Textplatzhalter 5"/>
          <p:cNvSpPr>
            <a:spLocks noGrp="1"/>
          </p:cNvSpPr>
          <p:nvPr>
            <p:ph type="body" sz="quarter" idx="15"/>
          </p:nvPr>
        </p:nvSpPr>
        <p:spPr>
          <a:xfrm>
            <a:off x="4413807" y="1203650"/>
            <a:ext cx="5005206" cy="4379278"/>
          </a:xfrm>
          <a:solidFill>
            <a:srgbClr val="F0EBE6"/>
          </a:solidFill>
        </p:spPr>
        <p:txBody>
          <a:bodyPr vert="horz" lIns="0" tIns="0" rIns="0" bIns="0" rtlCol="0" anchor="t" anchorCtr="0">
            <a:noAutofit/>
          </a:bodyPr>
          <a:lstStyle/>
          <a:p>
            <a:pPr>
              <a:lnSpc>
                <a:spcPct val="150000"/>
              </a:lnSpc>
            </a:pPr>
            <a:r>
              <a:rPr lang="en-US" altLang="de-DE" dirty="0"/>
              <a:t>Promotional bank of the Federal Republic of Germany</a:t>
            </a:r>
          </a:p>
          <a:p>
            <a:pPr>
              <a:lnSpc>
                <a:spcPct val="150000"/>
              </a:lnSpc>
            </a:pPr>
            <a:r>
              <a:rPr lang="en-US" altLang="de-DE" dirty="0"/>
              <a:t>Established in 1948 as </a:t>
            </a:r>
            <a:r>
              <a:rPr lang="en-US" altLang="de-DE" dirty="0" err="1"/>
              <a:t>Kreditanstalt</a:t>
            </a:r>
            <a:r>
              <a:rPr lang="en-US" altLang="de-DE" dirty="0"/>
              <a:t> </a:t>
            </a:r>
            <a:r>
              <a:rPr lang="en-US" altLang="de-DE" dirty="0" err="1"/>
              <a:t>für</a:t>
            </a:r>
            <a:r>
              <a:rPr lang="en-US" altLang="de-DE" dirty="0"/>
              <a:t> </a:t>
            </a:r>
            <a:r>
              <a:rPr lang="en-US" altLang="de-DE" dirty="0" err="1"/>
              <a:t>Wiederaufbau</a:t>
            </a:r>
            <a:endParaRPr lang="en-US" altLang="de-DE" dirty="0"/>
          </a:p>
          <a:p>
            <a:pPr>
              <a:lnSpc>
                <a:spcPct val="150000"/>
              </a:lnSpc>
            </a:pPr>
            <a:r>
              <a:rPr lang="en-US" altLang="de-DE" dirty="0"/>
              <a:t>Shareholders: 80% Federal Republic, 20% federal states</a:t>
            </a:r>
          </a:p>
          <a:p>
            <a:pPr>
              <a:lnSpc>
                <a:spcPct val="150000"/>
              </a:lnSpc>
            </a:pPr>
            <a:r>
              <a:rPr lang="en-US" altLang="de-DE" dirty="0"/>
              <a:t>Headquarters: Frankfurt am Main </a:t>
            </a:r>
            <a:br>
              <a:rPr lang="en-US" altLang="de-DE" dirty="0"/>
            </a:br>
            <a:r>
              <a:rPr lang="en-US" altLang="de-DE" dirty="0"/>
              <a:t>Branches: Berlin, Bonn and Cologne</a:t>
            </a:r>
          </a:p>
          <a:p>
            <a:pPr>
              <a:lnSpc>
                <a:spcPct val="150000"/>
              </a:lnSpc>
            </a:pPr>
            <a:r>
              <a:rPr lang="en-US" altLang="de-DE" dirty="0"/>
              <a:t>Representative offices: about 80 offices and representations worldwide</a:t>
            </a:r>
          </a:p>
          <a:p>
            <a:pPr>
              <a:lnSpc>
                <a:spcPct val="150000"/>
              </a:lnSpc>
            </a:pPr>
            <a:r>
              <a:rPr lang="en-US" altLang="de-DE" dirty="0"/>
              <a:t>Balance sheet total 2020: EUR 543.0 billion</a:t>
            </a:r>
          </a:p>
          <a:p>
            <a:pPr>
              <a:lnSpc>
                <a:spcPct val="150000"/>
              </a:lnSpc>
            </a:pPr>
            <a:r>
              <a:rPr lang="en-US" altLang="de-DE" dirty="0"/>
              <a:t>Financing volume 2020: EUR 135.5 billion</a:t>
            </a:r>
          </a:p>
          <a:p>
            <a:pPr>
              <a:lnSpc>
                <a:spcPct val="150000"/>
              </a:lnSpc>
            </a:pPr>
            <a:r>
              <a:rPr lang="en-US" altLang="de-DE" dirty="0"/>
              <a:t>6,705 employees (2019) </a:t>
            </a:r>
            <a:r>
              <a:rPr lang="de-DE" altLang="de-DE" baseline="30000" dirty="0"/>
              <a:t>1</a:t>
            </a:r>
          </a:p>
          <a:p>
            <a:pPr>
              <a:lnSpc>
                <a:spcPct val="150000"/>
              </a:lnSpc>
            </a:pPr>
            <a:r>
              <a:rPr lang="en-US" altLang="de-DE" dirty="0"/>
              <a:t>Best </a:t>
            </a:r>
            <a:r>
              <a:rPr lang="de-DE" altLang="de-DE" dirty="0" err="1"/>
              <a:t>long</a:t>
            </a:r>
            <a:r>
              <a:rPr lang="de-DE" altLang="de-DE" dirty="0"/>
              <a:t>-term </a:t>
            </a:r>
            <a:r>
              <a:rPr lang="en-US" altLang="de-DE" dirty="0"/>
              <a:t>rating: </a:t>
            </a:r>
            <a:r>
              <a:rPr lang="en-US" altLang="de-DE" dirty="0" err="1"/>
              <a:t>Aaa</a:t>
            </a:r>
            <a:r>
              <a:rPr lang="en-US" altLang="de-DE" dirty="0"/>
              <a:t>/AAA/AAA</a:t>
            </a:r>
          </a:p>
        </p:txBody>
      </p:sp>
      <p:sp>
        <p:nvSpPr>
          <p:cNvPr id="7" name="Titel 6"/>
          <p:cNvSpPr>
            <a:spLocks noGrp="1"/>
          </p:cNvSpPr>
          <p:nvPr>
            <p:ph type="title"/>
          </p:nvPr>
        </p:nvSpPr>
        <p:spPr/>
        <p:txBody>
          <a:bodyPr/>
          <a:lstStyle/>
          <a:p>
            <a:r>
              <a:rPr lang="en-GB" altLang="de-DE" dirty="0">
                <a:latin typeface="Arial" pitchFamily="34" charset="0"/>
                <a:ea typeface="ＭＳ Ｐゴシック" pitchFamily="34" charset="-128"/>
              </a:rPr>
              <a:t>More than 70 years of KfW</a:t>
            </a:r>
            <a:endParaRPr lang="de-DE" dirty="0"/>
          </a:p>
        </p:txBody>
      </p:sp>
      <p:pic>
        <p:nvPicPr>
          <p:cNvPr id="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1367" b="1574"/>
          <a:stretch/>
        </p:blipFill>
        <p:spPr bwMode="auto">
          <a:xfrm>
            <a:off x="1309312" y="1243135"/>
            <a:ext cx="2896119" cy="4054763"/>
          </a:xfrm>
          <a:prstGeom prst="rect">
            <a:avLst/>
          </a:prstGeom>
          <a:noFill/>
          <a:ln w="3175">
            <a:solidFill>
              <a:schemeClr val="accent5"/>
            </a:solidFill>
            <a:miter lim="800000"/>
            <a:headEnd/>
            <a:tailEnd/>
          </a:ln>
          <a:effectLst>
            <a:outerShdw blurRad="50800" dist="38100" dir="2700000" algn="tl" rotWithShape="0">
              <a:prstClr val="black"/>
            </a:outerShdw>
          </a:effectLst>
          <a:extLst>
            <a:ext uri="{909E8E84-426E-40DD-AFC4-6F175D3DCCD1}">
              <a14:hiddenFill xmlns:a14="http://schemas.microsoft.com/office/drawing/2010/main">
                <a:solidFill>
                  <a:srgbClr val="FFFFFF"/>
                </a:solidFill>
              </a14:hiddenFill>
            </a:ext>
          </a:extLst>
        </p:spPr>
      </p:pic>
      <p:sp>
        <p:nvSpPr>
          <p:cNvPr id="8" name="Fußzeilenplatzhalter 7">
            <a:extLst>
              <a:ext uri="{FF2B5EF4-FFF2-40B4-BE49-F238E27FC236}">
                <a16:creationId xmlns:a16="http://schemas.microsoft.com/office/drawing/2014/main" id="{60A8CE82-69A0-48B4-A3AC-4062544C16F6}"/>
              </a:ext>
            </a:extLst>
          </p:cNvPr>
          <p:cNvSpPr>
            <a:spLocks noGrp="1"/>
          </p:cNvSpPr>
          <p:nvPr>
            <p:ph type="ftr" sz="quarter" idx="11"/>
          </p:nvPr>
        </p:nvSpPr>
        <p:spPr/>
        <p:txBody>
          <a:bodyPr/>
          <a:lstStyle/>
          <a:p>
            <a:r>
              <a:rPr lang="fr-FR"/>
              <a:t>"Agir pour le climat" - Web Conference 8.4.2021</a:t>
            </a:r>
            <a:endParaRPr lang="de-DE"/>
          </a:p>
        </p:txBody>
      </p:sp>
    </p:spTree>
    <p:extLst>
      <p:ext uri="{BB962C8B-B14F-4D97-AF65-F5344CB8AC3E}">
        <p14:creationId xmlns:p14="http://schemas.microsoft.com/office/powerpoint/2010/main" val="2808524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20"/>
          </p:nvPr>
        </p:nvSpPr>
        <p:spPr>
          <a:xfrm>
            <a:off x="360363" y="1296000"/>
            <a:ext cx="4895850" cy="253172"/>
          </a:xfrm>
        </p:spPr>
        <p:txBody>
          <a:bodyPr/>
          <a:lstStyle/>
          <a:p>
            <a:pPr>
              <a:spcBef>
                <a:spcPct val="50000"/>
              </a:spcBef>
              <a:buSzTx/>
            </a:pPr>
            <a:r>
              <a:rPr dirty="0">
                <a:solidFill>
                  <a:srgbClr val="005A8C"/>
                </a:solidFill>
              </a:rPr>
              <a:t>Domestic business</a:t>
            </a:r>
            <a:r>
              <a:rPr baseline="30000" dirty="0">
                <a:ea typeface="ＭＳ Ｐゴシック"/>
              </a:rPr>
              <a:t> </a:t>
            </a:r>
            <a:r>
              <a:rPr b="0" dirty="0">
                <a:solidFill>
                  <a:srgbClr val="005A8C"/>
                </a:solidFill>
              </a:rPr>
              <a:t>(</a:t>
            </a:r>
            <a:r>
              <a:rPr b="0" dirty="0">
                <a:solidFill>
                  <a:srgbClr val="005A8C"/>
                </a:solidFill>
                <a:ea typeface="ＭＳ Ｐゴシック"/>
              </a:rPr>
              <a:t>EUR </a:t>
            </a:r>
            <a:r>
              <a:rPr lang="de-DE" b="0" dirty="0">
                <a:solidFill>
                  <a:srgbClr val="005A8C"/>
                </a:solidFill>
                <a:ea typeface="ＭＳ Ｐゴシック"/>
              </a:rPr>
              <a:t>in </a:t>
            </a:r>
            <a:r>
              <a:rPr b="0" dirty="0">
                <a:solidFill>
                  <a:srgbClr val="005A8C"/>
                </a:solidFill>
                <a:ea typeface="ＭＳ Ｐゴシック"/>
              </a:rPr>
              <a:t>billion</a:t>
            </a:r>
            <a:r>
              <a:rPr lang="de-DE" b="0" dirty="0">
                <a:solidFill>
                  <a:srgbClr val="005A8C"/>
                </a:solidFill>
                <a:ea typeface="ＭＳ Ｐゴシック"/>
              </a:rPr>
              <a:t>s</a:t>
            </a:r>
            <a:r>
              <a:rPr b="0" dirty="0">
                <a:solidFill>
                  <a:srgbClr val="005A8C"/>
                </a:solidFill>
                <a:ea typeface="ＭＳ Ｐゴシック"/>
              </a:rPr>
              <a:t>)</a:t>
            </a:r>
          </a:p>
        </p:txBody>
      </p:sp>
      <p:sp>
        <p:nvSpPr>
          <p:cNvPr id="6" name="Foliennummernplatzhalter 5"/>
          <p:cNvSpPr>
            <a:spLocks noGrp="1"/>
          </p:cNvSpPr>
          <p:nvPr>
            <p:ph type="sldNum" sz="quarter" idx="12"/>
          </p:nvPr>
        </p:nvSpPr>
        <p:spPr/>
        <p:txBody>
          <a:bodyPr/>
          <a:lstStyle/>
          <a:p>
            <a:fld id="{5678FFC5-4430-43BC-9807-D0C6EB405569}" type="slidenum">
              <a:rPr lang="de-DE" smtClean="0"/>
              <a:t>3</a:t>
            </a:fld>
            <a:endParaRPr lang="de-DE"/>
          </a:p>
        </p:txBody>
      </p:sp>
      <p:sp>
        <p:nvSpPr>
          <p:cNvPr id="9" name="Titel 8"/>
          <p:cNvSpPr>
            <a:spLocks noGrp="1"/>
          </p:cNvSpPr>
          <p:nvPr>
            <p:ph type="title"/>
          </p:nvPr>
        </p:nvSpPr>
        <p:spPr/>
        <p:txBody>
          <a:bodyPr/>
          <a:lstStyle/>
          <a:p>
            <a:r>
              <a:rPr>
                <a:solidFill>
                  <a:srgbClr val="005A8C"/>
                </a:solidFill>
              </a:rPr>
              <a:t>Promotion in Germany</a:t>
            </a:r>
            <a:endParaRPr lang="de-DE" dirty="0"/>
          </a:p>
        </p:txBody>
      </p:sp>
      <p:sp>
        <p:nvSpPr>
          <p:cNvPr id="10" name="Rectangle 23"/>
          <p:cNvSpPr>
            <a:spLocks noChangeArrowheads="1"/>
          </p:cNvSpPr>
          <p:nvPr/>
        </p:nvSpPr>
        <p:spPr bwMode="gray">
          <a:xfrm>
            <a:off x="7164000" y="1872000"/>
            <a:ext cx="3204000" cy="3492000"/>
          </a:xfrm>
          <a:prstGeom prst="rect">
            <a:avLst/>
          </a:prstGeom>
          <a:solidFill>
            <a:srgbClr val="F0EBE6"/>
          </a:solidFill>
          <a:ln>
            <a:noFill/>
          </a:ln>
          <a:effectLst/>
        </p:spPr>
        <p:txBody>
          <a:bodyPr lIns="108000" tIns="108000" rIns="36000" bIns="0"/>
          <a:lstStyle>
            <a:lvl1pPr marL="177800" indent="-1778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177800" lvl="3" indent="-177800" fontAlgn="base">
              <a:spcAft>
                <a:spcPct val="0"/>
              </a:spcAft>
              <a:buFont typeface="Symbol" panose="05050102010706020507" pitchFamily="18" charset="2"/>
              <a:buChar char="-"/>
            </a:pPr>
            <a:r>
              <a:rPr sz="1200" dirty="0"/>
              <a:t>All-time record: </a:t>
            </a:r>
            <a:r>
              <a:rPr sz="1200" b="1" dirty="0"/>
              <a:t>one million </a:t>
            </a:r>
            <a:r>
              <a:rPr sz="1200" dirty="0"/>
              <a:t>funding commitments for loans and grants</a:t>
            </a:r>
          </a:p>
          <a:p>
            <a:pPr marL="177800" lvl="3" indent="-177800" fontAlgn="base">
              <a:spcAft>
                <a:spcPct val="0"/>
              </a:spcAft>
              <a:buFont typeface="Symbol" panose="05050102010706020507" pitchFamily="18" charset="2"/>
              <a:buChar char="-"/>
            </a:pPr>
            <a:r>
              <a:rPr sz="1200" dirty="0"/>
              <a:t>Largest share accounted for by coronavirus aid </a:t>
            </a:r>
            <a:r>
              <a:rPr sz="1200" dirty="0" err="1"/>
              <a:t>programmes</a:t>
            </a:r>
            <a:r>
              <a:rPr sz="1200" dirty="0"/>
              <a:t> at EUR 46 billion</a:t>
            </a:r>
          </a:p>
          <a:p>
            <a:pPr marL="177800" lvl="3" indent="-177800" fontAlgn="base">
              <a:spcAft>
                <a:spcPct val="0"/>
              </a:spcAft>
              <a:buFont typeface="Symbol" panose="05050102010706020507" pitchFamily="18" charset="2"/>
              <a:buChar char="-"/>
            </a:pPr>
            <a:r>
              <a:rPr sz="1200" b="1" dirty="0"/>
              <a:t>Record commitments </a:t>
            </a:r>
            <a:r>
              <a:rPr sz="1200" dirty="0"/>
              <a:t>also for energy-efficient buildings</a:t>
            </a:r>
          </a:p>
          <a:p>
            <a:pPr marL="177800" lvl="3" indent="-177800" fontAlgn="base">
              <a:spcAft>
                <a:spcPct val="0"/>
              </a:spcAft>
              <a:buFont typeface="Symbol" panose="05050102010706020507" pitchFamily="18" charset="2"/>
              <a:buChar char="-"/>
            </a:pPr>
            <a:r>
              <a:rPr sz="1200" dirty="0"/>
              <a:t>Strong demand for new funding for charging stations for electric cars: 137,000 applications within a single month</a:t>
            </a:r>
            <a:endParaRPr lang="de-DE" altLang="de-DE" sz="1200" strike="sngStrike" dirty="0"/>
          </a:p>
          <a:p>
            <a:pPr marL="177800" lvl="3" indent="-177800" fontAlgn="base">
              <a:spcAft>
                <a:spcPct val="0"/>
              </a:spcAft>
              <a:buFont typeface="Symbol" panose="05050102010706020507" pitchFamily="18" charset="2"/>
              <a:buChar char="-"/>
            </a:pPr>
            <a:r>
              <a:rPr sz="1200" dirty="0"/>
              <a:t>New investment loan for digital infrastructure supports broadband expansion in Germany</a:t>
            </a:r>
          </a:p>
          <a:p>
            <a:pPr marL="177800" lvl="3" indent="-177800" fontAlgn="base">
              <a:spcAft>
                <a:spcPct val="0"/>
              </a:spcAft>
              <a:buFont typeface="Symbol" panose="05050102010706020507" pitchFamily="18" charset="2"/>
              <a:buChar char="-"/>
            </a:pPr>
            <a:r>
              <a:rPr sz="1200" b="1" dirty="0"/>
              <a:t>Climate action campaign for SMEs </a:t>
            </a:r>
            <a:r>
              <a:rPr sz="1200" dirty="0"/>
              <a:t>launched</a:t>
            </a:r>
          </a:p>
        </p:txBody>
      </p:sp>
      <p:sp>
        <p:nvSpPr>
          <p:cNvPr id="11" name="Rectangle 23"/>
          <p:cNvSpPr>
            <a:spLocks noChangeArrowheads="1"/>
          </p:cNvSpPr>
          <p:nvPr/>
        </p:nvSpPr>
        <p:spPr bwMode="gray">
          <a:xfrm>
            <a:off x="7164000" y="1440000"/>
            <a:ext cx="3203561" cy="360000"/>
          </a:xfrm>
          <a:prstGeom prst="rect">
            <a:avLst/>
          </a:prstGeom>
          <a:solidFill>
            <a:srgbClr val="F0EBE6"/>
          </a:solidFill>
          <a:ln>
            <a:noFill/>
          </a:ln>
          <a:effectLst/>
        </p:spPr>
        <p:txBody>
          <a:bodyPr lIns="108000" tIns="72000" rIns="108000" bIns="0"/>
          <a:lstStyle>
            <a:lvl1pPr marL="177800" indent="-1778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lvl="3" indent="0" eaLnBrk="1" fontAlgn="base" hangingPunct="1">
              <a:spcBef>
                <a:spcPts val="512"/>
              </a:spcBef>
              <a:spcAft>
                <a:spcPts val="200"/>
              </a:spcAft>
              <a:buFont typeface="Arial" pitchFamily="34" charset="0"/>
              <a:buNone/>
            </a:pPr>
            <a:r>
              <a:rPr b="1">
                <a:solidFill>
                  <a:schemeClr val="accent1"/>
                </a:solidFill>
                <a:latin typeface="Arial"/>
              </a:rPr>
              <a:t>Highlights</a:t>
            </a:r>
          </a:p>
        </p:txBody>
      </p:sp>
      <p:sp>
        <p:nvSpPr>
          <p:cNvPr id="37" name="Textplatzhalter 7"/>
          <p:cNvSpPr>
            <a:spLocks noGrp="1"/>
          </p:cNvSpPr>
          <p:nvPr>
            <p:ph type="body" sz="quarter" idx="14"/>
          </p:nvPr>
        </p:nvSpPr>
        <p:spPr>
          <a:xfrm>
            <a:off x="500405" y="677577"/>
            <a:ext cx="9867558" cy="332901"/>
          </a:xfrm>
        </p:spPr>
        <p:txBody>
          <a:bodyPr/>
          <a:lstStyle/>
          <a:p>
            <a:r>
              <a:rPr dirty="0"/>
              <a:t>Record high – promotion volume more than doubled</a:t>
            </a:r>
          </a:p>
        </p:txBody>
      </p:sp>
      <p:sp>
        <p:nvSpPr>
          <p:cNvPr id="36" name="Text Box 12">
            <a:extLst>
              <a:ext uri="{FF2B5EF4-FFF2-40B4-BE49-F238E27FC236}">
                <a16:creationId xmlns:a16="http://schemas.microsoft.com/office/drawing/2014/main" id="{3728C046-56A9-4560-8677-A844CF4C22C6}"/>
              </a:ext>
            </a:extLst>
          </p:cNvPr>
          <p:cNvSpPr txBox="1">
            <a:spLocks noChangeArrowheads="1"/>
          </p:cNvSpPr>
          <p:nvPr/>
        </p:nvSpPr>
        <p:spPr bwMode="gray">
          <a:xfrm>
            <a:off x="501856" y="5319357"/>
            <a:ext cx="2247901" cy="363147"/>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sz="900" b="0" i="0" u="none" strike="noStrike" kern="0" cap="none" spc="0" normalizeH="0" baseline="0" dirty="0" err="1">
                <a:ln>
                  <a:noFill/>
                </a:ln>
                <a:solidFill>
                  <a:schemeClr val="accent5"/>
                </a:solidFill>
                <a:effectLst/>
                <a:uLnTx/>
                <a:uFillTx/>
                <a:latin typeface="Arial"/>
                <a:ea typeface="ＭＳ Ｐゴシック"/>
                <a:cs typeface="Arial Unicode MS"/>
              </a:rPr>
              <a:t>Mittelstandsbank</a:t>
            </a:r>
            <a:br>
              <a:rPr kumimoji="0" sz="900" b="0" i="0" u="none" strike="noStrike" kern="0" cap="none" spc="0" normalizeH="0" baseline="0" dirty="0">
                <a:ln>
                  <a:noFill/>
                </a:ln>
                <a:solidFill>
                  <a:schemeClr val="accent5"/>
                </a:solidFill>
                <a:effectLst/>
                <a:uLnTx/>
                <a:uFillTx/>
                <a:latin typeface="Arial"/>
                <a:ea typeface="ＭＳ Ｐゴシック"/>
                <a:cs typeface="Arial Unicode MS"/>
              </a:rPr>
            </a:br>
            <a:r>
              <a:rPr kumimoji="0" sz="900" b="0" i="0" u="none" strike="noStrike" kern="0" cap="none" spc="0" normalizeH="0" baseline="0" dirty="0">
                <a:ln>
                  <a:noFill/>
                </a:ln>
                <a:solidFill>
                  <a:schemeClr val="accent5"/>
                </a:solidFill>
                <a:effectLst/>
                <a:uLnTx/>
                <a:uFillTx/>
                <a:latin typeface="Arial"/>
                <a:ea typeface="ＭＳ Ｐゴシック"/>
                <a:cs typeface="Arial Unicode MS"/>
              </a:rPr>
              <a:t>(SME Bank)</a:t>
            </a:r>
          </a:p>
        </p:txBody>
      </p:sp>
      <p:sp>
        <p:nvSpPr>
          <p:cNvPr id="38" name="Text Box 12">
            <a:extLst>
              <a:ext uri="{FF2B5EF4-FFF2-40B4-BE49-F238E27FC236}">
                <a16:creationId xmlns:a16="http://schemas.microsoft.com/office/drawing/2014/main" id="{FCBC37D1-061B-4842-B5FA-9EB2939933B7}"/>
              </a:ext>
            </a:extLst>
          </p:cNvPr>
          <p:cNvSpPr txBox="1">
            <a:spLocks noChangeArrowheads="1"/>
          </p:cNvSpPr>
          <p:nvPr/>
        </p:nvSpPr>
        <p:spPr bwMode="gray">
          <a:xfrm>
            <a:off x="1748109" y="5328066"/>
            <a:ext cx="2247901" cy="224648"/>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l" defTabSz="914400" eaLnBrk="1" fontAlgn="auto" latinLnBrk="0" hangingPunct="1">
              <a:lnSpc>
                <a:spcPct val="100000"/>
              </a:lnSpc>
              <a:spcBef>
                <a:spcPct val="50000"/>
              </a:spcBef>
              <a:spcAft>
                <a:spcPts val="0"/>
              </a:spcAft>
              <a:buClrTx/>
              <a:buSzTx/>
              <a:buFontTx/>
              <a:buNone/>
              <a:tabLst/>
              <a:defRPr/>
            </a:pPr>
            <a:r>
              <a:rPr kumimoji="0" sz="900" b="0" i="0" u="none" strike="noStrike" kern="0" cap="none" spc="0" normalizeH="0" baseline="0">
                <a:ln>
                  <a:noFill/>
                </a:ln>
                <a:solidFill>
                  <a:schemeClr val="accent5"/>
                </a:solidFill>
                <a:effectLst/>
                <a:uLnTx/>
                <a:uFillTx/>
                <a:latin typeface="Arial"/>
                <a:ea typeface="ＭＳ Ｐゴシック"/>
                <a:cs typeface="Arial Unicode MS"/>
              </a:rPr>
              <a:t>Private </a:t>
            </a:r>
            <a:br>
              <a:rPr kumimoji="0" sz="900" b="0" i="0" u="none" strike="noStrike" kern="0" cap="none" spc="0" normalizeH="0" baseline="0">
                <a:ln>
                  <a:noFill/>
                </a:ln>
                <a:solidFill>
                  <a:schemeClr val="accent5"/>
                </a:solidFill>
                <a:effectLst/>
                <a:uLnTx/>
                <a:uFillTx/>
                <a:latin typeface="Arial"/>
                <a:ea typeface="ＭＳ Ｐゴシック"/>
                <a:cs typeface="Arial Unicode MS"/>
              </a:rPr>
            </a:br>
            <a:r>
              <a:rPr kumimoji="0" sz="900" b="0" i="0" u="none" strike="noStrike" kern="0" cap="none" spc="0" normalizeH="0" baseline="0">
                <a:ln>
                  <a:noFill/>
                </a:ln>
                <a:solidFill>
                  <a:schemeClr val="accent5"/>
                </a:solidFill>
                <a:effectLst/>
                <a:uLnTx/>
                <a:uFillTx/>
                <a:latin typeface="Arial"/>
                <a:ea typeface="ＭＳ Ｐゴシック"/>
                <a:cs typeface="Arial Unicode MS"/>
              </a:rPr>
              <a:t>customers</a:t>
            </a:r>
          </a:p>
        </p:txBody>
      </p:sp>
      <p:grpSp>
        <p:nvGrpSpPr>
          <p:cNvPr id="39" name="Gruppieren 38">
            <a:extLst>
              <a:ext uri="{FF2B5EF4-FFF2-40B4-BE49-F238E27FC236}">
                <a16:creationId xmlns:a16="http://schemas.microsoft.com/office/drawing/2014/main" id="{1992E128-DDDF-4EF7-BEA6-AC3D619871F5}"/>
              </a:ext>
            </a:extLst>
          </p:cNvPr>
          <p:cNvGrpSpPr/>
          <p:nvPr/>
        </p:nvGrpSpPr>
        <p:grpSpPr>
          <a:xfrm>
            <a:off x="4212034" y="5292066"/>
            <a:ext cx="1497547" cy="363147"/>
            <a:chOff x="383900" y="5001909"/>
            <a:chExt cx="1497547" cy="363147"/>
          </a:xfrm>
        </p:grpSpPr>
        <p:sp>
          <p:nvSpPr>
            <p:cNvPr id="40" name="Text Box 5">
              <a:extLst>
                <a:ext uri="{FF2B5EF4-FFF2-40B4-BE49-F238E27FC236}">
                  <a16:creationId xmlns:a16="http://schemas.microsoft.com/office/drawing/2014/main" id="{CB5F9B15-1009-473F-A171-AC70EA4C7833}"/>
                </a:ext>
              </a:extLst>
            </p:cNvPr>
            <p:cNvSpPr txBox="1">
              <a:spLocks noChangeArrowheads="1"/>
            </p:cNvSpPr>
            <p:nvPr/>
          </p:nvSpPr>
          <p:spPr bwMode="gray">
            <a:xfrm>
              <a:off x="458909" y="5001909"/>
              <a:ext cx="1422538" cy="363147"/>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l" defTabSz="914400" eaLnBrk="0" fontAlgn="auto" latinLnBrk="0" hangingPunct="0">
                <a:lnSpc>
                  <a:spcPct val="100000"/>
                </a:lnSpc>
                <a:spcBef>
                  <a:spcPts val="400"/>
                </a:spcBef>
                <a:spcAft>
                  <a:spcPts val="0"/>
                </a:spcAft>
                <a:buClrTx/>
                <a:buSzPct val="120000"/>
                <a:buFont typeface="Arial" pitchFamily="34" charset="0"/>
                <a:buNone/>
                <a:tabLst/>
                <a:defRPr/>
              </a:pPr>
              <a:r>
                <a:rPr kumimoji="0" sz="900" b="0" i="0" u="none" strike="noStrike" kern="0" cap="none" spc="0" normalizeH="0" baseline="0" dirty="0" err="1">
                  <a:ln>
                    <a:noFill/>
                  </a:ln>
                  <a:solidFill>
                    <a:schemeClr val="accent5"/>
                  </a:solidFill>
                  <a:effectLst/>
                  <a:uLnTx/>
                  <a:uFillTx/>
                  <a:latin typeface="Arial"/>
                  <a:ea typeface="Arial Unicode MS"/>
                  <a:cs typeface="Arial Unicode MS"/>
                </a:rPr>
                <a:t>Customised</a:t>
              </a:r>
              <a:r>
                <a:rPr lang="de-DE" sz="900" kern="0" dirty="0">
                  <a:solidFill>
                    <a:schemeClr val="accent5"/>
                  </a:solidFill>
                  <a:latin typeface="Arial"/>
                  <a:ea typeface="Arial Unicode MS"/>
                  <a:cs typeface="Arial Unicode MS"/>
                </a:rPr>
                <a:t> </a:t>
              </a:r>
              <a:r>
                <a:rPr lang="de-DE" sz="900" kern="0" dirty="0" err="1">
                  <a:solidFill>
                    <a:schemeClr val="accent5"/>
                  </a:solidFill>
                  <a:latin typeface="Arial"/>
                  <a:ea typeface="Arial Unicode MS"/>
                  <a:cs typeface="Arial Unicode MS"/>
                </a:rPr>
                <a:t>finance</a:t>
              </a:r>
              <a:r>
                <a:rPr kumimoji="0" sz="900" b="0" i="0" u="none" strike="noStrike" kern="0" cap="none" spc="0" normalizeH="0" baseline="0" dirty="0">
                  <a:ln>
                    <a:noFill/>
                  </a:ln>
                  <a:solidFill>
                    <a:schemeClr val="accent5"/>
                  </a:solidFill>
                  <a:effectLst/>
                  <a:uLnTx/>
                  <a:uFillTx/>
                  <a:latin typeface="Arial"/>
                  <a:ea typeface="Arial Unicode MS"/>
                  <a:cs typeface="Arial Unicode MS"/>
                </a:rPr>
                <a:t> bank</a:t>
              </a:r>
              <a:r>
                <a:rPr kumimoji="0" lang="de-DE" sz="900" b="0" i="0" u="none" strike="noStrike" kern="0" cap="none" spc="0" normalizeH="0" baseline="0" dirty="0">
                  <a:ln>
                    <a:noFill/>
                  </a:ln>
                  <a:solidFill>
                    <a:schemeClr val="accent5"/>
                  </a:solidFill>
                  <a:effectLst/>
                  <a:uLnTx/>
                  <a:uFillTx/>
                  <a:latin typeface="Arial"/>
                  <a:ea typeface="Arial Unicode MS"/>
                  <a:cs typeface="Arial Unicode MS"/>
                </a:rPr>
                <a:t>s</a:t>
              </a:r>
              <a:r>
                <a:rPr kumimoji="0" sz="900" b="0" i="0" u="none" strike="noStrike" kern="0" cap="none" spc="0" normalizeH="0" baseline="0" dirty="0">
                  <a:ln>
                    <a:noFill/>
                  </a:ln>
                  <a:solidFill>
                    <a:schemeClr val="accent5"/>
                  </a:solidFill>
                  <a:effectLst/>
                  <a:uLnTx/>
                  <a:uFillTx/>
                  <a:latin typeface="Arial"/>
                  <a:ea typeface="Arial Unicode MS"/>
                  <a:cs typeface="Arial Unicode MS"/>
                </a:rPr>
                <a:t>/corporate</a:t>
              </a:r>
              <a:r>
                <a:rPr kumimoji="0" lang="de-DE" sz="900" b="0" i="0" u="none" strike="noStrike" kern="0" cap="none" spc="0" normalizeH="0" baseline="0" dirty="0">
                  <a:ln>
                    <a:noFill/>
                  </a:ln>
                  <a:solidFill>
                    <a:schemeClr val="accent5"/>
                  </a:solidFill>
                  <a:effectLst/>
                  <a:uLnTx/>
                  <a:uFillTx/>
                  <a:latin typeface="Arial"/>
                  <a:ea typeface="Arial Unicode MS"/>
                  <a:cs typeface="Arial Unicode MS"/>
                </a:rPr>
                <a:t>s</a:t>
              </a:r>
              <a:endParaRPr kumimoji="0" sz="900" b="0" i="0" u="none" strike="noStrike" kern="0" cap="none" spc="0" normalizeH="0" baseline="0" dirty="0">
                <a:ln>
                  <a:noFill/>
                </a:ln>
                <a:solidFill>
                  <a:schemeClr val="accent5"/>
                </a:solidFill>
                <a:effectLst/>
                <a:uLnTx/>
                <a:uFillTx/>
                <a:latin typeface="Arial"/>
                <a:ea typeface="Arial Unicode MS"/>
                <a:cs typeface="Arial Unicode MS"/>
              </a:endParaRPr>
            </a:p>
          </p:txBody>
        </p:sp>
        <p:sp>
          <p:nvSpPr>
            <p:cNvPr id="41" name="Rectangle 13" descr="Diagonal dunkel nach unten">
              <a:extLst>
                <a:ext uri="{FF2B5EF4-FFF2-40B4-BE49-F238E27FC236}">
                  <a16:creationId xmlns:a16="http://schemas.microsoft.com/office/drawing/2014/main" id="{9CFB5E82-1FCE-4ED0-B940-63A86C44BB1B}"/>
                </a:ext>
              </a:extLst>
            </p:cNvPr>
            <p:cNvSpPr>
              <a:spLocks noChangeArrowheads="1"/>
            </p:cNvSpPr>
            <p:nvPr/>
          </p:nvSpPr>
          <p:spPr bwMode="gray">
            <a:xfrm flipV="1">
              <a:off x="383900" y="5058000"/>
              <a:ext cx="118800" cy="118800"/>
            </a:xfrm>
            <a:prstGeom prst="rect">
              <a:avLst/>
            </a:prstGeom>
            <a:solidFill>
              <a:srgbClr val="005A8C"/>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900" b="0" i="0" u="none" strike="noStrike" kern="0" cap="none" spc="0" normalizeH="0" baseline="0" noProof="0">
                <a:ln>
                  <a:noFill/>
                </a:ln>
                <a:solidFill>
                  <a:schemeClr val="accent5"/>
                </a:solidFill>
                <a:effectLst/>
                <a:uLnTx/>
                <a:uFillTx/>
                <a:latin typeface="Arial" pitchFamily="34" charset="0"/>
                <a:ea typeface="ＭＳ Ｐゴシック" pitchFamily="34" charset="-128"/>
                <a:cs typeface="Arial Unicode MS" pitchFamily="34" charset="-128"/>
              </a:endParaRPr>
            </a:p>
          </p:txBody>
        </p:sp>
      </p:grpSp>
      <p:grpSp>
        <p:nvGrpSpPr>
          <p:cNvPr id="42" name="Gruppieren 41">
            <a:extLst>
              <a:ext uri="{FF2B5EF4-FFF2-40B4-BE49-F238E27FC236}">
                <a16:creationId xmlns:a16="http://schemas.microsoft.com/office/drawing/2014/main" id="{CCBAD50F-2D6A-4F4E-A2F7-9D836A7C0400}"/>
              </a:ext>
            </a:extLst>
          </p:cNvPr>
          <p:cNvGrpSpPr/>
          <p:nvPr/>
        </p:nvGrpSpPr>
        <p:grpSpPr>
          <a:xfrm>
            <a:off x="2803773" y="5292066"/>
            <a:ext cx="1589330" cy="363147"/>
            <a:chOff x="1888728" y="5000012"/>
            <a:chExt cx="1589330" cy="363147"/>
          </a:xfrm>
        </p:grpSpPr>
        <p:sp>
          <p:nvSpPr>
            <p:cNvPr id="43" name="Rectangle 13">
              <a:extLst>
                <a:ext uri="{FF2B5EF4-FFF2-40B4-BE49-F238E27FC236}">
                  <a16:creationId xmlns:a16="http://schemas.microsoft.com/office/drawing/2014/main" id="{7D5B94FB-7DC5-45A2-BC3B-B06F049BBCA1}"/>
                </a:ext>
              </a:extLst>
            </p:cNvPr>
            <p:cNvSpPr>
              <a:spLocks noChangeArrowheads="1"/>
            </p:cNvSpPr>
            <p:nvPr/>
          </p:nvSpPr>
          <p:spPr bwMode="gray">
            <a:xfrm flipV="1">
              <a:off x="1888728" y="5056327"/>
              <a:ext cx="118800" cy="118575"/>
            </a:xfrm>
            <a:prstGeom prst="rect">
              <a:avLst/>
            </a:prstGeom>
            <a:solidFill>
              <a:schemeClr val="accent2"/>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900" b="0" i="0" u="none" strike="noStrike" kern="0" cap="none" spc="0" normalizeH="0" baseline="0" noProof="0">
                <a:ln>
                  <a:noFill/>
                </a:ln>
                <a:solidFill>
                  <a:schemeClr val="accent5"/>
                </a:solidFill>
                <a:effectLst/>
                <a:uLnTx/>
                <a:uFillTx/>
                <a:latin typeface="Arial" pitchFamily="34" charset="0"/>
                <a:ea typeface="ＭＳ Ｐゴシック" pitchFamily="34" charset="-128"/>
                <a:cs typeface="Arial Unicode MS" pitchFamily="34" charset="-128"/>
              </a:endParaRPr>
            </a:p>
          </p:txBody>
        </p:sp>
        <p:sp>
          <p:nvSpPr>
            <p:cNvPr id="44" name="Text Box 5">
              <a:extLst>
                <a:ext uri="{FF2B5EF4-FFF2-40B4-BE49-F238E27FC236}">
                  <a16:creationId xmlns:a16="http://schemas.microsoft.com/office/drawing/2014/main" id="{03C4A9F6-ECAF-4B57-A7F8-67F977981783}"/>
                </a:ext>
              </a:extLst>
            </p:cNvPr>
            <p:cNvSpPr txBox="1">
              <a:spLocks noChangeArrowheads="1"/>
            </p:cNvSpPr>
            <p:nvPr/>
          </p:nvSpPr>
          <p:spPr bwMode="gray">
            <a:xfrm>
              <a:off x="1965890" y="5000012"/>
              <a:ext cx="1512168" cy="363147"/>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l" defTabSz="914400" eaLnBrk="0" fontAlgn="auto" latinLnBrk="0" hangingPunct="0">
                <a:lnSpc>
                  <a:spcPct val="100000"/>
                </a:lnSpc>
                <a:spcBef>
                  <a:spcPts val="400"/>
                </a:spcBef>
                <a:spcAft>
                  <a:spcPts val="0"/>
                </a:spcAft>
                <a:buClrTx/>
                <a:buSzPct val="120000"/>
                <a:buFont typeface="Arial" pitchFamily="34" charset="0"/>
                <a:buNone/>
                <a:tabLst/>
                <a:defRPr/>
              </a:pPr>
              <a:r>
                <a:rPr kumimoji="0" sz="900" b="0" i="0" u="none" strike="noStrike" kern="0" cap="none" spc="0" normalizeH="0" baseline="0" dirty="0">
                  <a:ln>
                    <a:noFill/>
                  </a:ln>
                  <a:solidFill>
                    <a:schemeClr val="accent5"/>
                  </a:solidFill>
                  <a:effectLst/>
                  <a:uLnTx/>
                  <a:uFillTx/>
                  <a:latin typeface="Arial"/>
                  <a:ea typeface="Arial Unicode MS"/>
                  <a:cs typeface="Arial Unicode MS"/>
                </a:rPr>
                <a:t>Municipal and </a:t>
              </a:r>
              <a:br>
                <a:rPr kumimoji="0" sz="900" b="0" i="0" u="none" strike="noStrike" kern="0" cap="none" spc="0" normalizeH="0" baseline="0" dirty="0">
                  <a:ln>
                    <a:noFill/>
                  </a:ln>
                  <a:solidFill>
                    <a:schemeClr val="accent5"/>
                  </a:solidFill>
                  <a:effectLst/>
                  <a:uLnTx/>
                  <a:uFillTx/>
                  <a:latin typeface="Arial"/>
                  <a:ea typeface="Arial Unicode MS"/>
                  <a:cs typeface="Arial Unicode MS"/>
                </a:rPr>
              </a:br>
              <a:r>
                <a:rPr kumimoji="0" sz="900" b="0" i="0" u="none" strike="noStrike" kern="0" cap="none" spc="0" normalizeH="0" baseline="0" dirty="0">
                  <a:ln>
                    <a:noFill/>
                  </a:ln>
                  <a:solidFill>
                    <a:schemeClr val="accent5"/>
                  </a:solidFill>
                  <a:effectLst/>
                  <a:uLnTx/>
                  <a:uFillTx/>
                  <a:latin typeface="Arial"/>
                  <a:ea typeface="Arial Unicode MS"/>
                  <a:cs typeface="Arial Unicode MS"/>
                </a:rPr>
                <a:t>social infrastructure</a:t>
              </a:r>
            </a:p>
          </p:txBody>
        </p:sp>
      </p:grpSp>
      <p:sp>
        <p:nvSpPr>
          <p:cNvPr id="45" name="Rectangle 13">
            <a:extLst>
              <a:ext uri="{FF2B5EF4-FFF2-40B4-BE49-F238E27FC236}">
                <a16:creationId xmlns:a16="http://schemas.microsoft.com/office/drawing/2014/main" id="{C33CDB75-D49B-4552-847E-B82291DA9FA1}"/>
              </a:ext>
            </a:extLst>
          </p:cNvPr>
          <p:cNvSpPr>
            <a:spLocks noChangeArrowheads="1"/>
          </p:cNvSpPr>
          <p:nvPr/>
        </p:nvSpPr>
        <p:spPr bwMode="gray">
          <a:xfrm flipV="1">
            <a:off x="1665435" y="5375673"/>
            <a:ext cx="118800" cy="118800"/>
          </a:xfrm>
          <a:prstGeom prst="rect">
            <a:avLst/>
          </a:prstGeom>
          <a:solidFill>
            <a:schemeClr val="accent3"/>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1000" b="0" i="0" u="none" strike="noStrike" kern="0" cap="none" spc="0" normalizeH="0" baseline="0" noProof="0">
              <a:ln>
                <a:noFill/>
              </a:ln>
              <a:solidFill>
                <a:srgbClr val="FFFFFF"/>
              </a:solidFill>
              <a:effectLst/>
              <a:uLnTx/>
              <a:uFillTx/>
              <a:latin typeface="Arial" pitchFamily="34" charset="0"/>
              <a:ea typeface="ＭＳ Ｐゴシック" pitchFamily="34" charset="-128"/>
              <a:cs typeface="Arial Unicode MS" pitchFamily="34" charset="-128"/>
            </a:endParaRPr>
          </a:p>
        </p:txBody>
      </p:sp>
      <p:sp>
        <p:nvSpPr>
          <p:cNvPr id="46" name="Rectangle 13">
            <a:extLst>
              <a:ext uri="{FF2B5EF4-FFF2-40B4-BE49-F238E27FC236}">
                <a16:creationId xmlns:a16="http://schemas.microsoft.com/office/drawing/2014/main" id="{4D7B78A5-4F05-49EC-A82C-C78C509E16D4}"/>
              </a:ext>
            </a:extLst>
          </p:cNvPr>
          <p:cNvSpPr>
            <a:spLocks noChangeArrowheads="1"/>
          </p:cNvSpPr>
          <p:nvPr/>
        </p:nvSpPr>
        <p:spPr bwMode="gray">
          <a:xfrm flipV="1">
            <a:off x="432000" y="5375673"/>
            <a:ext cx="118800" cy="118800"/>
          </a:xfrm>
          <a:prstGeom prst="rect">
            <a:avLst/>
          </a:prstGeom>
          <a:solidFill>
            <a:schemeClr val="accent6"/>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1000" b="0" i="0" u="none" strike="noStrike" kern="0" cap="none" spc="0" normalizeH="0" baseline="0" noProof="0">
              <a:ln>
                <a:noFill/>
              </a:ln>
              <a:solidFill>
                <a:srgbClr val="FFFFFF"/>
              </a:solidFill>
              <a:effectLst/>
              <a:uLnTx/>
              <a:uFillTx/>
              <a:latin typeface="Arial" pitchFamily="34" charset="0"/>
              <a:ea typeface="ＭＳ Ｐゴシック" pitchFamily="34" charset="-128"/>
              <a:cs typeface="Arial Unicode MS" pitchFamily="34" charset="-128"/>
            </a:endParaRPr>
          </a:p>
        </p:txBody>
      </p:sp>
      <p:grpSp>
        <p:nvGrpSpPr>
          <p:cNvPr id="47" name="Gruppieren 46">
            <a:extLst>
              <a:ext uri="{FF2B5EF4-FFF2-40B4-BE49-F238E27FC236}">
                <a16:creationId xmlns:a16="http://schemas.microsoft.com/office/drawing/2014/main" id="{751404B0-58CC-4B7B-B4B5-D2BC4367A46F}"/>
              </a:ext>
            </a:extLst>
          </p:cNvPr>
          <p:cNvGrpSpPr/>
          <p:nvPr/>
        </p:nvGrpSpPr>
        <p:grpSpPr>
          <a:xfrm>
            <a:off x="5737064" y="5301322"/>
            <a:ext cx="2309309" cy="224648"/>
            <a:chOff x="405166" y="5353285"/>
            <a:chExt cx="2309309" cy="224648"/>
          </a:xfrm>
        </p:grpSpPr>
        <p:sp>
          <p:nvSpPr>
            <p:cNvPr id="48" name="Text Box 12">
              <a:extLst>
                <a:ext uri="{FF2B5EF4-FFF2-40B4-BE49-F238E27FC236}">
                  <a16:creationId xmlns:a16="http://schemas.microsoft.com/office/drawing/2014/main" id="{8656B697-186A-47EC-A867-834F392FA1A1}"/>
                </a:ext>
              </a:extLst>
            </p:cNvPr>
            <p:cNvSpPr txBox="1">
              <a:spLocks noChangeArrowheads="1"/>
            </p:cNvSpPr>
            <p:nvPr/>
          </p:nvSpPr>
          <p:spPr bwMode="gray">
            <a:xfrm>
              <a:off x="575622" y="5353285"/>
              <a:ext cx="2138853" cy="224648"/>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l" defTabSz="914400" eaLnBrk="1" fontAlgn="auto" latinLnBrk="0" hangingPunct="1">
                <a:lnSpc>
                  <a:spcPct val="100000"/>
                </a:lnSpc>
                <a:spcBef>
                  <a:spcPct val="50000"/>
                </a:spcBef>
                <a:spcAft>
                  <a:spcPts val="0"/>
                </a:spcAft>
                <a:buClrTx/>
                <a:buSzTx/>
                <a:buFontTx/>
                <a:buNone/>
                <a:tabLst/>
                <a:defRPr/>
              </a:pPr>
              <a:r>
                <a:rPr kumimoji="0" sz="900" b="0" i="0" u="none" strike="noStrike" kern="0" cap="none" spc="0" normalizeH="0" baseline="0" dirty="0">
                  <a:ln>
                    <a:noFill/>
                  </a:ln>
                  <a:solidFill>
                    <a:schemeClr val="accent5"/>
                  </a:solidFill>
                  <a:effectLst/>
                  <a:uLnTx/>
                  <a:uFillTx/>
                  <a:latin typeface="Arial"/>
                  <a:ea typeface="ＭＳ Ｐゴシック"/>
                  <a:cs typeface="Arial Unicode MS"/>
                </a:rPr>
                <a:t>KfW Capital</a:t>
              </a:r>
            </a:p>
          </p:txBody>
        </p:sp>
        <p:sp>
          <p:nvSpPr>
            <p:cNvPr id="49" name="Rectangle 13">
              <a:extLst>
                <a:ext uri="{FF2B5EF4-FFF2-40B4-BE49-F238E27FC236}">
                  <a16:creationId xmlns:a16="http://schemas.microsoft.com/office/drawing/2014/main" id="{4600CFA7-9C69-4CAA-BE61-890770CD546F}"/>
                </a:ext>
              </a:extLst>
            </p:cNvPr>
            <p:cNvSpPr>
              <a:spLocks noChangeArrowheads="1"/>
            </p:cNvSpPr>
            <p:nvPr/>
          </p:nvSpPr>
          <p:spPr bwMode="gray">
            <a:xfrm flipV="1">
              <a:off x="405166" y="5410218"/>
              <a:ext cx="118800" cy="118800"/>
            </a:xfrm>
            <a:prstGeom prst="rect">
              <a:avLst/>
            </a:prstGeom>
            <a:solidFill>
              <a:srgbClr val="507666"/>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900" b="0" i="0" u="none" strike="noStrike" kern="0" cap="none" spc="0" normalizeH="0" baseline="0" noProof="0">
                <a:ln>
                  <a:noFill/>
                </a:ln>
                <a:solidFill>
                  <a:schemeClr val="accent5"/>
                </a:solidFill>
                <a:effectLst/>
                <a:uLnTx/>
                <a:uFillTx/>
                <a:latin typeface="Arial" pitchFamily="34" charset="0"/>
                <a:ea typeface="ＭＳ Ｐゴシック" pitchFamily="34" charset="-128"/>
                <a:cs typeface="Arial Unicode MS" pitchFamily="34" charset="-128"/>
              </a:endParaRPr>
            </a:p>
          </p:txBody>
        </p:sp>
      </p:grpSp>
      <p:graphicFrame>
        <p:nvGraphicFramePr>
          <p:cNvPr id="50" name="Diagrammplatzhalter 11">
            <a:extLst>
              <a:ext uri="{FF2B5EF4-FFF2-40B4-BE49-F238E27FC236}">
                <a16:creationId xmlns:a16="http://schemas.microsoft.com/office/drawing/2014/main" id="{78889555-1285-4070-9B27-24E37A5575F4}"/>
              </a:ext>
            </a:extLst>
          </p:cNvPr>
          <p:cNvGraphicFramePr>
            <a:graphicFrameLocks noGrp="1"/>
          </p:cNvGraphicFramePr>
          <p:nvPr>
            <p:ph type="chart" sz="quarter" idx="17"/>
          </p:nvPr>
        </p:nvGraphicFramePr>
        <p:xfrm>
          <a:off x="360325" y="1654330"/>
          <a:ext cx="6593764" cy="3610040"/>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feld 32"/>
          <p:cNvSpPr txBox="1"/>
          <p:nvPr/>
        </p:nvSpPr>
        <p:spPr>
          <a:xfrm>
            <a:off x="4787190" y="4869649"/>
            <a:ext cx="356440" cy="250848"/>
          </a:xfrm>
          <a:prstGeom prst="rect">
            <a:avLst/>
          </a:prstGeom>
          <a:noFill/>
        </p:spPr>
        <p:txBody>
          <a:bodyPr wrap="square" lIns="0" tIns="0" rIns="0" bIns="0" rtlCol="0">
            <a:noAutofit/>
          </a:bodyPr>
          <a:lstStyle/>
          <a:p>
            <a:pPr algn="ctr"/>
            <a:r>
              <a:rPr sz="1000" dirty="0">
                <a:solidFill>
                  <a:schemeClr val="accent5"/>
                </a:solidFill>
              </a:rPr>
              <a:t>0.1</a:t>
            </a:r>
          </a:p>
        </p:txBody>
      </p:sp>
      <p:sp>
        <p:nvSpPr>
          <p:cNvPr id="35" name="Textfeld 34"/>
          <p:cNvSpPr txBox="1"/>
          <p:nvPr/>
        </p:nvSpPr>
        <p:spPr>
          <a:xfrm>
            <a:off x="5677644" y="4894391"/>
            <a:ext cx="356440" cy="250848"/>
          </a:xfrm>
          <a:prstGeom prst="rect">
            <a:avLst/>
          </a:prstGeom>
          <a:noFill/>
        </p:spPr>
        <p:txBody>
          <a:bodyPr wrap="square" lIns="0" tIns="0" rIns="0" bIns="0" rtlCol="0">
            <a:noAutofit/>
          </a:bodyPr>
          <a:lstStyle/>
          <a:p>
            <a:pPr algn="ctr"/>
            <a:r>
              <a:rPr sz="1000">
                <a:solidFill>
                  <a:schemeClr val="accent5"/>
                </a:solidFill>
              </a:rPr>
              <a:t>0.2</a:t>
            </a:r>
          </a:p>
        </p:txBody>
      </p:sp>
      <p:sp>
        <p:nvSpPr>
          <p:cNvPr id="51" name="Textfeld 50">
            <a:extLst>
              <a:ext uri="{FF2B5EF4-FFF2-40B4-BE49-F238E27FC236}">
                <a16:creationId xmlns:a16="http://schemas.microsoft.com/office/drawing/2014/main" id="{5FD392B6-CF96-4788-AFD4-F9CEC56BABA4}"/>
              </a:ext>
            </a:extLst>
          </p:cNvPr>
          <p:cNvSpPr txBox="1"/>
          <p:nvPr/>
        </p:nvSpPr>
        <p:spPr>
          <a:xfrm>
            <a:off x="6568098" y="4898670"/>
            <a:ext cx="356440" cy="250848"/>
          </a:xfrm>
          <a:prstGeom prst="rect">
            <a:avLst/>
          </a:prstGeom>
          <a:noFill/>
        </p:spPr>
        <p:txBody>
          <a:bodyPr wrap="square" lIns="0" tIns="0" rIns="0" bIns="0" rtlCol="0">
            <a:noAutofit/>
          </a:bodyPr>
          <a:lstStyle/>
          <a:p>
            <a:pPr algn="ctr"/>
            <a:r>
              <a:rPr sz="1000">
                <a:solidFill>
                  <a:schemeClr val="accent5"/>
                </a:solidFill>
              </a:rPr>
              <a:t>0.9</a:t>
            </a:r>
          </a:p>
        </p:txBody>
      </p:sp>
      <p:sp>
        <p:nvSpPr>
          <p:cNvPr id="52" name="Textfeld 51">
            <a:extLst>
              <a:ext uri="{FF2B5EF4-FFF2-40B4-BE49-F238E27FC236}">
                <a16:creationId xmlns:a16="http://schemas.microsoft.com/office/drawing/2014/main" id="{EAD9C9C7-3087-4102-AEEE-87EB7A3BC501}"/>
              </a:ext>
            </a:extLst>
          </p:cNvPr>
          <p:cNvSpPr txBox="1"/>
          <p:nvPr/>
        </p:nvSpPr>
        <p:spPr>
          <a:xfrm>
            <a:off x="967200" y="3492576"/>
            <a:ext cx="324036" cy="250848"/>
          </a:xfrm>
          <a:prstGeom prst="rect">
            <a:avLst/>
          </a:prstGeom>
          <a:noFill/>
        </p:spPr>
        <p:txBody>
          <a:bodyPr wrap="square" lIns="0" tIns="0" rIns="0" bIns="0" rtlCol="0">
            <a:noAutofit/>
          </a:bodyPr>
          <a:lstStyle/>
          <a:p>
            <a:pPr algn="ctr"/>
            <a:r>
              <a:rPr sz="1000"/>
              <a:t>47.6</a:t>
            </a:r>
          </a:p>
        </p:txBody>
      </p:sp>
      <p:sp>
        <p:nvSpPr>
          <p:cNvPr id="53" name="Textfeld 52">
            <a:extLst>
              <a:ext uri="{FF2B5EF4-FFF2-40B4-BE49-F238E27FC236}">
                <a16:creationId xmlns:a16="http://schemas.microsoft.com/office/drawing/2014/main" id="{33DEEE74-33E5-433B-B4DA-5BD377EFF69E}"/>
              </a:ext>
            </a:extLst>
          </p:cNvPr>
          <p:cNvSpPr txBox="1"/>
          <p:nvPr/>
        </p:nvSpPr>
        <p:spPr>
          <a:xfrm>
            <a:off x="1835770" y="3414268"/>
            <a:ext cx="356440" cy="250848"/>
          </a:xfrm>
          <a:prstGeom prst="rect">
            <a:avLst/>
          </a:prstGeom>
          <a:noFill/>
        </p:spPr>
        <p:txBody>
          <a:bodyPr wrap="square" lIns="0" tIns="0" rIns="0" bIns="0" rtlCol="0">
            <a:noAutofit/>
          </a:bodyPr>
          <a:lstStyle/>
          <a:p>
            <a:pPr algn="ctr"/>
            <a:r>
              <a:rPr sz="1000"/>
              <a:t>50.5</a:t>
            </a:r>
          </a:p>
        </p:txBody>
      </p:sp>
      <p:sp>
        <p:nvSpPr>
          <p:cNvPr id="54" name="Textfeld 53">
            <a:extLst>
              <a:ext uri="{FF2B5EF4-FFF2-40B4-BE49-F238E27FC236}">
                <a16:creationId xmlns:a16="http://schemas.microsoft.com/office/drawing/2014/main" id="{B2D6A0F5-6C18-4961-B64D-59D13D5E8272}"/>
              </a:ext>
            </a:extLst>
          </p:cNvPr>
          <p:cNvSpPr txBox="1"/>
          <p:nvPr/>
        </p:nvSpPr>
        <p:spPr>
          <a:xfrm>
            <a:off x="2703466" y="3294135"/>
            <a:ext cx="356440" cy="250848"/>
          </a:xfrm>
          <a:prstGeom prst="rect">
            <a:avLst/>
          </a:prstGeom>
          <a:noFill/>
        </p:spPr>
        <p:txBody>
          <a:bodyPr wrap="square" lIns="0" tIns="0" rIns="0" bIns="0" rtlCol="0">
            <a:noAutofit/>
          </a:bodyPr>
          <a:lstStyle/>
          <a:p>
            <a:pPr algn="ctr"/>
            <a:r>
              <a:rPr sz="1000" dirty="0"/>
              <a:t>55.1</a:t>
            </a:r>
          </a:p>
        </p:txBody>
      </p:sp>
      <p:sp>
        <p:nvSpPr>
          <p:cNvPr id="55" name="Textfeld 54">
            <a:extLst>
              <a:ext uri="{FF2B5EF4-FFF2-40B4-BE49-F238E27FC236}">
                <a16:creationId xmlns:a16="http://schemas.microsoft.com/office/drawing/2014/main" id="{863D5598-E11E-40D1-86BF-D3024D5FD3CF}"/>
              </a:ext>
            </a:extLst>
          </p:cNvPr>
          <p:cNvSpPr txBox="1"/>
          <p:nvPr/>
        </p:nvSpPr>
        <p:spPr>
          <a:xfrm>
            <a:off x="3599110" y="3413566"/>
            <a:ext cx="356440" cy="250848"/>
          </a:xfrm>
          <a:prstGeom prst="rect">
            <a:avLst/>
          </a:prstGeom>
          <a:noFill/>
        </p:spPr>
        <p:txBody>
          <a:bodyPr wrap="square" lIns="0" tIns="0" rIns="0" bIns="0" rtlCol="0">
            <a:noAutofit/>
          </a:bodyPr>
          <a:lstStyle/>
          <a:p>
            <a:pPr algn="ctr"/>
            <a:r>
              <a:rPr sz="1000"/>
              <a:t>51.8</a:t>
            </a:r>
          </a:p>
        </p:txBody>
      </p:sp>
      <p:sp>
        <p:nvSpPr>
          <p:cNvPr id="56" name="Textfeld 55">
            <a:extLst>
              <a:ext uri="{FF2B5EF4-FFF2-40B4-BE49-F238E27FC236}">
                <a16:creationId xmlns:a16="http://schemas.microsoft.com/office/drawing/2014/main" id="{10107AE5-6157-4753-8DEA-E608E8C78DF7}"/>
              </a:ext>
            </a:extLst>
          </p:cNvPr>
          <p:cNvSpPr txBox="1"/>
          <p:nvPr/>
        </p:nvSpPr>
        <p:spPr>
          <a:xfrm>
            <a:off x="4466806" y="3538990"/>
            <a:ext cx="356440" cy="250848"/>
          </a:xfrm>
          <a:prstGeom prst="rect">
            <a:avLst/>
          </a:prstGeom>
          <a:noFill/>
        </p:spPr>
        <p:txBody>
          <a:bodyPr wrap="square" lIns="0" tIns="0" rIns="0" bIns="0" rtlCol="0">
            <a:noAutofit/>
          </a:bodyPr>
          <a:lstStyle/>
          <a:p>
            <a:pPr algn="ctr"/>
            <a:r>
              <a:rPr sz="1000"/>
              <a:t>46.0</a:t>
            </a:r>
          </a:p>
        </p:txBody>
      </p:sp>
      <p:sp>
        <p:nvSpPr>
          <p:cNvPr id="57" name="Textfeld 56">
            <a:extLst>
              <a:ext uri="{FF2B5EF4-FFF2-40B4-BE49-F238E27FC236}">
                <a16:creationId xmlns:a16="http://schemas.microsoft.com/office/drawing/2014/main" id="{A261E02F-4E95-43E5-ACAB-85BAB85E5459}"/>
              </a:ext>
            </a:extLst>
          </p:cNvPr>
          <p:cNvSpPr txBox="1"/>
          <p:nvPr/>
        </p:nvSpPr>
        <p:spPr>
          <a:xfrm>
            <a:off x="5334502" y="3593108"/>
            <a:ext cx="356440" cy="250848"/>
          </a:xfrm>
          <a:prstGeom prst="rect">
            <a:avLst/>
          </a:prstGeom>
          <a:noFill/>
        </p:spPr>
        <p:txBody>
          <a:bodyPr wrap="square" lIns="0" tIns="0" rIns="0" bIns="0" rtlCol="0">
            <a:noAutofit/>
          </a:bodyPr>
          <a:lstStyle/>
          <a:p>
            <a:pPr algn="ctr"/>
            <a:r>
              <a:rPr sz="1000"/>
              <a:t>43.4</a:t>
            </a:r>
          </a:p>
        </p:txBody>
      </p:sp>
      <p:sp>
        <p:nvSpPr>
          <p:cNvPr id="58" name="Textfeld 57">
            <a:extLst>
              <a:ext uri="{FF2B5EF4-FFF2-40B4-BE49-F238E27FC236}">
                <a16:creationId xmlns:a16="http://schemas.microsoft.com/office/drawing/2014/main" id="{40A093AC-F34F-45BF-9374-101EC3D7349A}"/>
              </a:ext>
            </a:extLst>
          </p:cNvPr>
          <p:cNvSpPr txBox="1"/>
          <p:nvPr/>
        </p:nvSpPr>
        <p:spPr>
          <a:xfrm>
            <a:off x="6211658" y="1800000"/>
            <a:ext cx="356440" cy="250848"/>
          </a:xfrm>
          <a:prstGeom prst="rect">
            <a:avLst/>
          </a:prstGeom>
          <a:noFill/>
        </p:spPr>
        <p:txBody>
          <a:bodyPr wrap="square" lIns="0" tIns="0" rIns="0" bIns="0" rtlCol="0">
            <a:noAutofit/>
          </a:bodyPr>
          <a:lstStyle/>
          <a:p>
            <a:pPr algn="ctr"/>
            <a:r>
              <a:rPr sz="1000"/>
              <a:t>106.4</a:t>
            </a:r>
          </a:p>
        </p:txBody>
      </p:sp>
      <p:sp>
        <p:nvSpPr>
          <p:cNvPr id="2" name="Fußzeilenplatzhalter 1">
            <a:extLst>
              <a:ext uri="{FF2B5EF4-FFF2-40B4-BE49-F238E27FC236}">
                <a16:creationId xmlns:a16="http://schemas.microsoft.com/office/drawing/2014/main" id="{9292BD1F-D589-4411-B63C-819199EC1138}"/>
              </a:ext>
            </a:extLst>
          </p:cNvPr>
          <p:cNvSpPr>
            <a:spLocks noGrp="1"/>
          </p:cNvSpPr>
          <p:nvPr>
            <p:ph type="ftr" sz="quarter" idx="11"/>
          </p:nvPr>
        </p:nvSpPr>
        <p:spPr/>
        <p:txBody>
          <a:bodyPr/>
          <a:lstStyle/>
          <a:p>
            <a:r>
              <a:rPr lang="fr-FR"/>
              <a:t>"Agir pour le climat" - Web Conference 8.4.2021</a:t>
            </a:r>
            <a:endParaRPr lang="de-DE"/>
          </a:p>
        </p:txBody>
      </p:sp>
    </p:spTree>
    <p:extLst>
      <p:ext uri="{BB962C8B-B14F-4D97-AF65-F5344CB8AC3E}">
        <p14:creationId xmlns:p14="http://schemas.microsoft.com/office/powerpoint/2010/main" val="1418050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C5332F4-8BF3-476B-9026-97BDD01067AB}"/>
              </a:ext>
            </a:extLst>
          </p:cNvPr>
          <p:cNvSpPr>
            <a:spLocks noGrp="1"/>
          </p:cNvSpPr>
          <p:nvPr>
            <p:ph type="sldNum" sz="quarter" idx="12"/>
          </p:nvPr>
        </p:nvSpPr>
        <p:spPr/>
        <p:txBody>
          <a:bodyPr/>
          <a:lstStyle/>
          <a:p>
            <a:fld id="{5678FFC5-4430-43BC-9807-D0C6EB405569}" type="slidenum">
              <a:rPr lang="de-DE" smtClean="0"/>
              <a:t>4</a:t>
            </a:fld>
            <a:endParaRPr lang="de-DE"/>
          </a:p>
        </p:txBody>
      </p:sp>
      <p:sp>
        <p:nvSpPr>
          <p:cNvPr id="7" name="Textplatzhalter 6">
            <a:extLst>
              <a:ext uri="{FF2B5EF4-FFF2-40B4-BE49-F238E27FC236}">
                <a16:creationId xmlns:a16="http://schemas.microsoft.com/office/drawing/2014/main" id="{305A2316-6429-4616-AF7F-56C62ECED7E8}"/>
              </a:ext>
            </a:extLst>
          </p:cNvPr>
          <p:cNvSpPr>
            <a:spLocks noGrp="1"/>
          </p:cNvSpPr>
          <p:nvPr>
            <p:ph type="body" sz="quarter" idx="17"/>
          </p:nvPr>
        </p:nvSpPr>
        <p:spPr>
          <a:xfrm>
            <a:off x="360362" y="1295999"/>
            <a:ext cx="4211712" cy="332901"/>
          </a:xfrm>
        </p:spPr>
        <p:txBody>
          <a:bodyPr/>
          <a:lstStyle/>
          <a:p>
            <a:r>
              <a:rPr dirty="0"/>
              <a:t>Commitment volume in top years </a:t>
            </a:r>
            <a:r>
              <a:rPr b="0" dirty="0"/>
              <a:t>(EUR </a:t>
            </a:r>
            <a:r>
              <a:rPr lang="de-DE" b="0" dirty="0"/>
              <a:t>in </a:t>
            </a:r>
            <a:r>
              <a:rPr b="0" dirty="0"/>
              <a:t>billion</a:t>
            </a:r>
            <a:r>
              <a:rPr lang="de-DE" b="0" dirty="0"/>
              <a:t>s</a:t>
            </a:r>
            <a:r>
              <a:rPr b="0" dirty="0"/>
              <a:t>)</a:t>
            </a:r>
          </a:p>
        </p:txBody>
      </p:sp>
      <p:sp>
        <p:nvSpPr>
          <p:cNvPr id="8" name="Titel 7">
            <a:extLst>
              <a:ext uri="{FF2B5EF4-FFF2-40B4-BE49-F238E27FC236}">
                <a16:creationId xmlns:a16="http://schemas.microsoft.com/office/drawing/2014/main" id="{3A1C3DD3-FFB7-4A44-B2DC-CADFA29F26CD}"/>
              </a:ext>
            </a:extLst>
          </p:cNvPr>
          <p:cNvSpPr>
            <a:spLocks noGrp="1"/>
          </p:cNvSpPr>
          <p:nvPr>
            <p:ph type="title"/>
          </p:nvPr>
        </p:nvSpPr>
        <p:spPr>
          <a:xfrm>
            <a:off x="507048" y="314703"/>
            <a:ext cx="10041690" cy="784252"/>
          </a:xfrm>
        </p:spPr>
        <p:txBody>
          <a:bodyPr/>
          <a:lstStyle/>
          <a:p>
            <a:pPr>
              <a:tabLst>
                <a:tab pos="355600" algn="l"/>
              </a:tabLst>
            </a:pPr>
            <a:r>
              <a:rPr dirty="0"/>
              <a:t>Energy-efficient construction and refurbishment supports German </a:t>
            </a:r>
            <a:r>
              <a:rPr lang="en-US" dirty="0"/>
              <a:t>	</a:t>
            </a:r>
            <a:r>
              <a:rPr dirty="0"/>
              <a:t>economy</a:t>
            </a:r>
            <a:r>
              <a:rPr lang="de-DE" dirty="0"/>
              <a:t> - </a:t>
            </a:r>
            <a:r>
              <a:rPr lang="en-US" dirty="0">
                <a:solidFill>
                  <a:schemeClr val="accent3"/>
                </a:solidFill>
              </a:rPr>
              <a:t>The climate action success story</a:t>
            </a:r>
            <a:br>
              <a:rPr lang="en-US" dirty="0">
                <a:solidFill>
                  <a:schemeClr val="accent3"/>
                </a:solidFill>
              </a:rPr>
            </a:br>
            <a:endParaRPr dirty="0">
              <a:solidFill>
                <a:schemeClr val="accent3"/>
              </a:solidFill>
            </a:endParaRPr>
          </a:p>
        </p:txBody>
      </p:sp>
      <p:sp>
        <p:nvSpPr>
          <p:cNvPr id="9" name="Rechteck 8">
            <a:extLst>
              <a:ext uri="{FF2B5EF4-FFF2-40B4-BE49-F238E27FC236}">
                <a16:creationId xmlns:a16="http://schemas.microsoft.com/office/drawing/2014/main" id="{60427796-28D9-430C-84D4-175271258E75}"/>
              </a:ext>
            </a:extLst>
          </p:cNvPr>
          <p:cNvSpPr>
            <a:spLocks/>
          </p:cNvSpPr>
          <p:nvPr/>
        </p:nvSpPr>
        <p:spPr>
          <a:xfrm>
            <a:off x="8358440" y="1864915"/>
            <a:ext cx="2014734" cy="1548000"/>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2" tIns="36000" rIns="91432" bIns="107991" rtlCol="0" anchor="t" anchorCtr="0"/>
          <a:lstStyle/>
          <a:p>
            <a:pPr marL="0" lvl="5" algn="ctr">
              <a:lnSpc>
                <a:spcPct val="110000"/>
              </a:lnSpc>
              <a:spcBef>
                <a:spcPts val="400"/>
              </a:spcBef>
              <a:spcAft>
                <a:spcPts val="199"/>
              </a:spcAft>
              <a:defRPr/>
            </a:pPr>
            <a:br>
              <a:rPr lang="de-DE" sz="1200" b="1" dirty="0">
                <a:solidFill>
                  <a:schemeClr val="accent1"/>
                </a:solidFill>
              </a:rPr>
            </a:br>
            <a:br>
              <a:rPr lang="de-DE" sz="1200" b="1" dirty="0">
                <a:solidFill>
                  <a:schemeClr val="accent1"/>
                </a:solidFill>
              </a:rPr>
            </a:br>
            <a:r>
              <a:rPr lang="de-DE" sz="1200" dirty="0">
                <a:solidFill>
                  <a:schemeClr val="accent1"/>
                </a:solidFill>
              </a:rPr>
              <a:t>Fun</a:t>
            </a:r>
            <a:r>
              <a:rPr sz="1200" dirty="0">
                <a:solidFill>
                  <a:schemeClr val="accent1"/>
                </a:solidFill>
              </a:rPr>
              <a:t>ding for more than</a:t>
            </a:r>
            <a:br>
              <a:rPr lang="de-DE" sz="1200" dirty="0">
                <a:solidFill>
                  <a:schemeClr val="accent1"/>
                </a:solidFill>
              </a:rPr>
            </a:br>
            <a:r>
              <a:rPr sz="1200" dirty="0">
                <a:solidFill>
                  <a:schemeClr val="accent1"/>
                </a:solidFill>
              </a:rPr>
              <a:t> </a:t>
            </a:r>
            <a:r>
              <a:rPr sz="2400" b="1" dirty="0">
                <a:solidFill>
                  <a:schemeClr val="accent1"/>
                </a:solidFill>
              </a:rPr>
              <a:t>6 million</a:t>
            </a:r>
            <a:endParaRPr lang="de-DE" sz="1200" dirty="0">
              <a:solidFill>
                <a:schemeClr val="accent1"/>
              </a:solidFill>
            </a:endParaRPr>
          </a:p>
          <a:p>
            <a:pPr marL="0" lvl="5" algn="ctr">
              <a:lnSpc>
                <a:spcPct val="110000"/>
              </a:lnSpc>
              <a:spcBef>
                <a:spcPts val="400"/>
              </a:spcBef>
              <a:spcAft>
                <a:spcPts val="199"/>
              </a:spcAft>
              <a:defRPr/>
            </a:pPr>
            <a:r>
              <a:rPr sz="1200" b="1" dirty="0">
                <a:solidFill>
                  <a:schemeClr val="accent1"/>
                </a:solidFill>
              </a:rPr>
              <a:t>homes provided</a:t>
            </a:r>
          </a:p>
        </p:txBody>
      </p:sp>
      <p:sp>
        <p:nvSpPr>
          <p:cNvPr id="10" name="Rechteck 9">
            <a:extLst>
              <a:ext uri="{FF2B5EF4-FFF2-40B4-BE49-F238E27FC236}">
                <a16:creationId xmlns:a16="http://schemas.microsoft.com/office/drawing/2014/main" id="{43BF2C4A-DC43-49EC-B0AE-B69AD4DE6010}"/>
              </a:ext>
            </a:extLst>
          </p:cNvPr>
          <p:cNvSpPr>
            <a:spLocks/>
          </p:cNvSpPr>
          <p:nvPr/>
        </p:nvSpPr>
        <p:spPr>
          <a:xfrm>
            <a:off x="6229524" y="1864916"/>
            <a:ext cx="2014958" cy="1548000"/>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2" tIns="36000" rIns="72000" bIns="107991" rtlCol="0" anchor="t" anchorCtr="0"/>
          <a:lstStyle/>
          <a:p>
            <a:pPr marL="0" lvl="5" algn="ctr">
              <a:lnSpc>
                <a:spcPct val="110000"/>
              </a:lnSpc>
              <a:spcBef>
                <a:spcPts val="400"/>
              </a:spcBef>
              <a:spcAft>
                <a:spcPts val="199"/>
              </a:spcAft>
            </a:pPr>
            <a:br>
              <a:rPr lang="de-DE" sz="1200" b="1" dirty="0">
                <a:solidFill>
                  <a:schemeClr val="accent1"/>
                </a:solidFill>
              </a:rPr>
            </a:br>
            <a:br>
              <a:rPr lang="de-DE" sz="1200" b="1" dirty="0">
                <a:solidFill>
                  <a:schemeClr val="accent1"/>
                </a:solidFill>
              </a:rPr>
            </a:br>
            <a:r>
              <a:rPr lang="de-DE" sz="1200" dirty="0" err="1">
                <a:solidFill>
                  <a:schemeClr val="accent1"/>
                </a:solidFill>
              </a:rPr>
              <a:t>Approx</a:t>
            </a:r>
            <a:r>
              <a:rPr lang="de-DE" sz="1200" dirty="0">
                <a:solidFill>
                  <a:schemeClr val="accent1"/>
                </a:solidFill>
              </a:rPr>
              <a:t>.</a:t>
            </a:r>
            <a:r>
              <a:rPr sz="1200" dirty="0">
                <a:solidFill>
                  <a:schemeClr val="accent1"/>
                </a:solidFill>
              </a:rPr>
              <a:t> </a:t>
            </a:r>
            <a:r>
              <a:rPr sz="2400" b="1" dirty="0">
                <a:solidFill>
                  <a:schemeClr val="accent1"/>
                </a:solidFill>
              </a:rPr>
              <a:t>6 million</a:t>
            </a:r>
            <a:endParaRPr lang="de-DE" sz="1200" dirty="0">
              <a:solidFill>
                <a:schemeClr val="accent1"/>
              </a:solidFill>
            </a:endParaRPr>
          </a:p>
          <a:p>
            <a:pPr marL="0" lvl="5" algn="ctr">
              <a:lnSpc>
                <a:spcPct val="110000"/>
              </a:lnSpc>
              <a:spcBef>
                <a:spcPts val="400"/>
              </a:spcBef>
              <a:spcAft>
                <a:spcPts val="199"/>
              </a:spcAft>
            </a:pPr>
            <a:r>
              <a:rPr sz="1200" b="1" dirty="0">
                <a:solidFill>
                  <a:schemeClr val="accent1"/>
                </a:solidFill>
              </a:rPr>
              <a:t>jobs secured</a:t>
            </a:r>
            <a:br>
              <a:rPr sz="1200" b="1" dirty="0">
                <a:solidFill>
                  <a:schemeClr val="accent1"/>
                </a:solidFill>
              </a:rPr>
            </a:br>
            <a:endParaRPr lang="de-DE" altLang="de-DE" sz="1200" b="1" dirty="0">
              <a:solidFill>
                <a:schemeClr val="accent1"/>
              </a:solidFill>
            </a:endParaRPr>
          </a:p>
        </p:txBody>
      </p:sp>
      <p:sp>
        <p:nvSpPr>
          <p:cNvPr id="13" name="Rechteck 12">
            <a:extLst>
              <a:ext uri="{FF2B5EF4-FFF2-40B4-BE49-F238E27FC236}">
                <a16:creationId xmlns:a16="http://schemas.microsoft.com/office/drawing/2014/main" id="{052B4FB4-0F29-45D1-98DB-CE684F39336B}"/>
              </a:ext>
            </a:extLst>
          </p:cNvPr>
          <p:cNvSpPr>
            <a:spLocks/>
          </p:cNvSpPr>
          <p:nvPr/>
        </p:nvSpPr>
        <p:spPr>
          <a:xfrm>
            <a:off x="6229524" y="3557144"/>
            <a:ext cx="2014958" cy="1548000"/>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2" tIns="216000" rIns="0" bIns="107991" rtlCol="0" anchor="t" anchorCtr="0"/>
          <a:lstStyle/>
          <a:p>
            <a:pPr marL="0" lvl="5" algn="ctr">
              <a:lnSpc>
                <a:spcPct val="110000"/>
              </a:lnSpc>
              <a:spcBef>
                <a:spcPts val="400"/>
              </a:spcBef>
              <a:spcAft>
                <a:spcPts val="199"/>
              </a:spcAft>
              <a:defRPr/>
            </a:pPr>
            <a:r>
              <a:rPr sz="2400" b="1" dirty="0">
                <a:solidFill>
                  <a:schemeClr val="accent1"/>
                </a:solidFill>
              </a:rPr>
              <a:t>12 million </a:t>
            </a:r>
            <a:r>
              <a:rPr sz="1200" dirty="0" err="1">
                <a:solidFill>
                  <a:schemeClr val="accent1"/>
                </a:solidFill>
              </a:rPr>
              <a:t>tonnes</a:t>
            </a:r>
            <a:endParaRPr sz="1200" dirty="0">
              <a:solidFill>
                <a:schemeClr val="accent1"/>
              </a:solidFill>
            </a:endParaRPr>
          </a:p>
          <a:p>
            <a:pPr marL="0" lvl="5" algn="ctr">
              <a:lnSpc>
                <a:spcPct val="110000"/>
              </a:lnSpc>
              <a:spcBef>
                <a:spcPts val="400"/>
              </a:spcBef>
              <a:spcAft>
                <a:spcPts val="199"/>
              </a:spcAft>
              <a:defRPr/>
            </a:pPr>
            <a:r>
              <a:rPr sz="1200" b="1" dirty="0">
                <a:solidFill>
                  <a:schemeClr val="accent1"/>
                </a:solidFill>
              </a:rPr>
              <a:t>of CO2 emissions saved annually</a:t>
            </a:r>
            <a:endParaRPr lang="de-DE" altLang="de-DE" sz="1200" dirty="0">
              <a:solidFill>
                <a:schemeClr val="accent1"/>
              </a:solidFill>
            </a:endParaRPr>
          </a:p>
          <a:p>
            <a:pPr marL="0" lvl="5">
              <a:lnSpc>
                <a:spcPct val="110000"/>
              </a:lnSpc>
              <a:spcBef>
                <a:spcPts val="400"/>
              </a:spcBef>
              <a:spcAft>
                <a:spcPts val="199"/>
              </a:spcAft>
              <a:defRPr/>
            </a:pPr>
            <a:endParaRPr lang="de-DE" altLang="de-DE" sz="1150" dirty="0">
              <a:solidFill>
                <a:schemeClr val="bg1"/>
              </a:solidFill>
            </a:endParaRPr>
          </a:p>
        </p:txBody>
      </p:sp>
      <p:sp>
        <p:nvSpPr>
          <p:cNvPr id="14" name="Rechteck 13">
            <a:extLst>
              <a:ext uri="{FF2B5EF4-FFF2-40B4-BE49-F238E27FC236}">
                <a16:creationId xmlns:a16="http://schemas.microsoft.com/office/drawing/2014/main" id="{0A656458-0453-4C90-BDBC-A85E14DB0B4F}"/>
              </a:ext>
            </a:extLst>
          </p:cNvPr>
          <p:cNvSpPr>
            <a:spLocks/>
          </p:cNvSpPr>
          <p:nvPr/>
        </p:nvSpPr>
        <p:spPr>
          <a:xfrm>
            <a:off x="8358440" y="3557144"/>
            <a:ext cx="2014734" cy="1548000"/>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2" tIns="0" rIns="91432" bIns="107991" rtlCol="0" anchor="t" anchorCtr="0"/>
          <a:lstStyle/>
          <a:p>
            <a:pPr marL="0" lvl="5" algn="ctr">
              <a:lnSpc>
                <a:spcPct val="110000"/>
              </a:lnSpc>
              <a:spcBef>
                <a:spcPts val="400"/>
              </a:spcBef>
              <a:spcAft>
                <a:spcPts val="199"/>
              </a:spcAft>
              <a:defRPr/>
            </a:pPr>
            <a:br>
              <a:rPr lang="de-DE" sz="1200" dirty="0">
                <a:solidFill>
                  <a:schemeClr val="accent1"/>
                </a:solidFill>
              </a:rPr>
            </a:br>
            <a:r>
              <a:rPr sz="1200" dirty="0">
                <a:solidFill>
                  <a:schemeClr val="accent1"/>
                </a:solidFill>
              </a:rPr>
              <a:t>EUR </a:t>
            </a:r>
            <a:r>
              <a:rPr sz="2400" b="1" dirty="0">
                <a:solidFill>
                  <a:schemeClr val="accent1"/>
                </a:solidFill>
              </a:rPr>
              <a:t>480 billion </a:t>
            </a:r>
          </a:p>
          <a:p>
            <a:pPr marL="0" lvl="5" algn="ctr">
              <a:lnSpc>
                <a:spcPct val="110000"/>
              </a:lnSpc>
              <a:spcBef>
                <a:spcPts val="400"/>
              </a:spcBef>
              <a:spcAft>
                <a:spcPts val="199"/>
              </a:spcAft>
              <a:defRPr/>
            </a:pPr>
            <a:r>
              <a:rPr sz="1200" b="1" dirty="0">
                <a:solidFill>
                  <a:schemeClr val="accent1"/>
                </a:solidFill>
              </a:rPr>
              <a:t>in investments triggered</a:t>
            </a:r>
            <a:endParaRPr lang="de-DE" altLang="de-DE" sz="1200" dirty="0">
              <a:solidFill>
                <a:schemeClr val="accent1"/>
              </a:solidFill>
            </a:endParaRPr>
          </a:p>
          <a:p>
            <a:pPr marL="0" lvl="5">
              <a:lnSpc>
                <a:spcPct val="110000"/>
              </a:lnSpc>
              <a:spcBef>
                <a:spcPts val="400"/>
              </a:spcBef>
              <a:spcAft>
                <a:spcPts val="199"/>
              </a:spcAft>
              <a:defRPr/>
            </a:pPr>
            <a:br>
              <a:rPr lang="de-DE" altLang="de-DE" sz="1200" dirty="0">
                <a:solidFill>
                  <a:schemeClr val="accent1"/>
                </a:solidFill>
              </a:rPr>
            </a:br>
            <a:endParaRPr lang="de-DE" altLang="de-DE" sz="1200" dirty="0">
              <a:solidFill>
                <a:schemeClr val="accent1"/>
              </a:solidFill>
            </a:endParaRPr>
          </a:p>
        </p:txBody>
      </p:sp>
      <p:graphicFrame>
        <p:nvGraphicFramePr>
          <p:cNvPr id="17" name="Object 4">
            <a:extLst>
              <a:ext uri="{FF2B5EF4-FFF2-40B4-BE49-F238E27FC236}">
                <a16:creationId xmlns:a16="http://schemas.microsoft.com/office/drawing/2014/main" id="{5ED2A88A-245E-4A39-9D94-3314879080AA}"/>
              </a:ext>
            </a:extLst>
          </p:cNvPr>
          <p:cNvGraphicFramePr>
            <a:graphicFrameLocks noGrp="1" noChangeAspect="1"/>
          </p:cNvGraphicFramePr>
          <p:nvPr>
            <p:ph type="chart" sz="quarter" idx="15"/>
          </p:nvPr>
        </p:nvGraphicFramePr>
        <p:xfrm>
          <a:off x="251595" y="1720900"/>
          <a:ext cx="5468578"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Box 12">
            <a:extLst>
              <a:ext uri="{FF2B5EF4-FFF2-40B4-BE49-F238E27FC236}">
                <a16:creationId xmlns:a16="http://schemas.microsoft.com/office/drawing/2014/main" id="{8FA5D326-A1F7-456F-ACD4-D99B8FFCEB7B}"/>
              </a:ext>
            </a:extLst>
          </p:cNvPr>
          <p:cNvSpPr txBox="1">
            <a:spLocks noChangeArrowheads="1"/>
          </p:cNvSpPr>
          <p:nvPr/>
        </p:nvSpPr>
        <p:spPr bwMode="gray">
          <a:xfrm>
            <a:off x="537475" y="5346000"/>
            <a:ext cx="1249352" cy="224648"/>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l" defTabSz="914400" eaLnBrk="1" fontAlgn="auto" latinLnBrk="0" hangingPunct="1">
              <a:lnSpc>
                <a:spcPct val="100000"/>
              </a:lnSpc>
              <a:spcBef>
                <a:spcPct val="50000"/>
              </a:spcBef>
              <a:spcAft>
                <a:spcPts val="0"/>
              </a:spcAft>
              <a:buClrTx/>
              <a:buSzTx/>
              <a:buFontTx/>
              <a:buNone/>
              <a:tabLst/>
              <a:defRPr/>
            </a:pPr>
            <a:r>
              <a:rPr kumimoji="0" lang="de-DE" sz="900" b="0" i="0" u="none" strike="noStrike" kern="0" cap="none" spc="0" normalizeH="0" baseline="0" noProof="1">
                <a:ln>
                  <a:noFill/>
                </a:ln>
                <a:solidFill>
                  <a:schemeClr val="accent5"/>
                </a:solidFill>
                <a:effectLst/>
                <a:uLnTx/>
                <a:uFillTx/>
                <a:latin typeface="Arial"/>
                <a:ea typeface="ＭＳ Ｐゴシック"/>
                <a:cs typeface="Arial Unicode MS"/>
              </a:rPr>
              <a:t>Residential buildings</a:t>
            </a:r>
          </a:p>
        </p:txBody>
      </p:sp>
      <p:sp>
        <p:nvSpPr>
          <p:cNvPr id="23" name="Rectangle 13">
            <a:extLst>
              <a:ext uri="{FF2B5EF4-FFF2-40B4-BE49-F238E27FC236}">
                <a16:creationId xmlns:a16="http://schemas.microsoft.com/office/drawing/2014/main" id="{FBF54C21-736B-41A1-9996-85C52BE35CAD}"/>
              </a:ext>
            </a:extLst>
          </p:cNvPr>
          <p:cNvSpPr>
            <a:spLocks noChangeArrowheads="1"/>
          </p:cNvSpPr>
          <p:nvPr/>
        </p:nvSpPr>
        <p:spPr bwMode="gray">
          <a:xfrm flipV="1">
            <a:off x="467618" y="5400000"/>
            <a:ext cx="118800" cy="118800"/>
          </a:xfrm>
          <a:prstGeom prst="rect">
            <a:avLst/>
          </a:prstGeom>
          <a:solidFill>
            <a:schemeClr val="accent1"/>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1000" b="0" i="0" u="none" strike="noStrike" kern="0" cap="none" spc="0" normalizeH="0" baseline="0" noProof="0">
              <a:ln>
                <a:noFill/>
              </a:ln>
              <a:solidFill>
                <a:srgbClr val="FFFFFF"/>
              </a:solidFill>
              <a:effectLst/>
              <a:uLnTx/>
              <a:uFillTx/>
              <a:latin typeface="Arial" pitchFamily="34" charset="0"/>
              <a:ea typeface="ＭＳ Ｐゴシック" pitchFamily="34" charset="-128"/>
              <a:cs typeface="Arial Unicode MS" pitchFamily="34" charset="-128"/>
            </a:endParaRPr>
          </a:p>
        </p:txBody>
      </p:sp>
      <p:sp>
        <p:nvSpPr>
          <p:cNvPr id="24" name="Text Box 12">
            <a:extLst>
              <a:ext uri="{FF2B5EF4-FFF2-40B4-BE49-F238E27FC236}">
                <a16:creationId xmlns:a16="http://schemas.microsoft.com/office/drawing/2014/main" id="{4695BA5F-F889-44F0-B006-A60AEF0D004C}"/>
              </a:ext>
            </a:extLst>
          </p:cNvPr>
          <p:cNvSpPr txBox="1">
            <a:spLocks noChangeArrowheads="1"/>
          </p:cNvSpPr>
          <p:nvPr/>
        </p:nvSpPr>
        <p:spPr bwMode="gray">
          <a:xfrm>
            <a:off x="1863662" y="5346000"/>
            <a:ext cx="1342935" cy="224648"/>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l" defTabSz="914400" eaLnBrk="1" fontAlgn="auto" latinLnBrk="0" hangingPunct="1">
              <a:lnSpc>
                <a:spcPct val="100000"/>
              </a:lnSpc>
              <a:spcBef>
                <a:spcPct val="50000"/>
              </a:spcBef>
              <a:spcAft>
                <a:spcPts val="0"/>
              </a:spcAft>
              <a:buClrTx/>
              <a:buSzTx/>
              <a:buFontTx/>
              <a:buNone/>
              <a:tabLst/>
              <a:defRPr/>
            </a:pPr>
            <a:r>
              <a:rPr kumimoji="0" lang="de-DE" sz="900" b="0" i="0" u="none" strike="noStrike" kern="0" cap="none" spc="0" normalizeH="0" baseline="0" dirty="0">
                <a:ln>
                  <a:noFill/>
                </a:ln>
                <a:solidFill>
                  <a:schemeClr val="accent5"/>
                </a:solidFill>
                <a:effectLst/>
                <a:uLnTx/>
                <a:uFillTx/>
                <a:latin typeface="Arial"/>
                <a:ea typeface="ＭＳ Ｐゴシック"/>
                <a:cs typeface="Arial Unicode MS"/>
              </a:rPr>
              <a:t>Municipal </a:t>
            </a:r>
            <a:r>
              <a:rPr kumimoji="0" lang="en-GB" sz="900" b="0" i="0" u="none" strike="noStrike" kern="0" cap="none" spc="0" normalizeH="0" baseline="0" dirty="0">
                <a:ln>
                  <a:noFill/>
                </a:ln>
                <a:solidFill>
                  <a:schemeClr val="accent5"/>
                </a:solidFill>
                <a:effectLst/>
                <a:uLnTx/>
                <a:uFillTx/>
                <a:latin typeface="Arial"/>
                <a:ea typeface="ＭＳ Ｐゴシック"/>
                <a:cs typeface="Arial Unicode MS"/>
              </a:rPr>
              <a:t>buildings</a:t>
            </a:r>
          </a:p>
        </p:txBody>
      </p:sp>
      <p:sp>
        <p:nvSpPr>
          <p:cNvPr id="25" name="Rectangle 13">
            <a:extLst>
              <a:ext uri="{FF2B5EF4-FFF2-40B4-BE49-F238E27FC236}">
                <a16:creationId xmlns:a16="http://schemas.microsoft.com/office/drawing/2014/main" id="{E9A79149-6174-47FE-BD67-37942CD80B1F}"/>
              </a:ext>
            </a:extLst>
          </p:cNvPr>
          <p:cNvSpPr>
            <a:spLocks noChangeArrowheads="1"/>
          </p:cNvSpPr>
          <p:nvPr/>
        </p:nvSpPr>
        <p:spPr bwMode="gray">
          <a:xfrm flipV="1">
            <a:off x="1793806" y="5400000"/>
            <a:ext cx="118800" cy="118800"/>
          </a:xfrm>
          <a:prstGeom prst="rect">
            <a:avLst/>
          </a:prstGeom>
          <a:solidFill>
            <a:schemeClr val="accent2"/>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1000" b="0" i="0" u="none" strike="noStrike" kern="0" cap="none" spc="0" normalizeH="0" baseline="0" noProof="0" dirty="0">
              <a:ln>
                <a:noFill/>
              </a:ln>
              <a:solidFill>
                <a:srgbClr val="FFFFFF"/>
              </a:solidFill>
              <a:effectLst/>
              <a:uLnTx/>
              <a:uFillTx/>
              <a:latin typeface="Arial" pitchFamily="34" charset="0"/>
              <a:ea typeface="ＭＳ Ｐゴシック" pitchFamily="34" charset="-128"/>
              <a:cs typeface="Arial Unicode MS" pitchFamily="34" charset="-128"/>
            </a:endParaRPr>
          </a:p>
        </p:txBody>
      </p:sp>
      <p:sp>
        <p:nvSpPr>
          <p:cNvPr id="26" name="Text Box 12">
            <a:extLst>
              <a:ext uri="{FF2B5EF4-FFF2-40B4-BE49-F238E27FC236}">
                <a16:creationId xmlns:a16="http://schemas.microsoft.com/office/drawing/2014/main" id="{F5B15F0F-F9F9-48BF-B642-2C46B259F274}"/>
              </a:ext>
            </a:extLst>
          </p:cNvPr>
          <p:cNvSpPr txBox="1">
            <a:spLocks noChangeArrowheads="1"/>
          </p:cNvSpPr>
          <p:nvPr/>
        </p:nvSpPr>
        <p:spPr bwMode="gray">
          <a:xfrm>
            <a:off x="3129762" y="5346000"/>
            <a:ext cx="2247901" cy="224648"/>
          </a:xfrm>
          <a:prstGeom prst="rect">
            <a:avLst/>
          </a:prstGeom>
          <a:noFill/>
          <a:ln>
            <a:noFill/>
          </a:ln>
          <a:effectLst/>
          <a:extLst>
            <a:ext uri="{909E8E84-426E-40DD-AFC4-6F175D3DCCD1}">
              <a14:hiddenFill xmlns:a14="http://schemas.microsoft.com/office/drawing/2010/main">
                <a:solidFill>
                  <a:srgbClr val="7C9BC8"/>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0" tIns="39600" rIns="91430" bIns="45715">
            <a:spAutoFit/>
          </a:bodyP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l" defTabSz="914400" eaLnBrk="1" fontAlgn="auto" latinLnBrk="0" hangingPunct="1">
              <a:lnSpc>
                <a:spcPct val="100000"/>
              </a:lnSpc>
              <a:spcBef>
                <a:spcPct val="50000"/>
              </a:spcBef>
              <a:spcAft>
                <a:spcPts val="0"/>
              </a:spcAft>
              <a:buClrTx/>
              <a:buSzTx/>
              <a:buFontTx/>
              <a:buNone/>
              <a:tabLst/>
              <a:defRPr/>
            </a:pPr>
            <a:r>
              <a:rPr kumimoji="0" lang="en-GB" sz="900" b="0" i="0" u="none" strike="noStrike" kern="0" cap="none" spc="0" normalizeH="0" baseline="0" dirty="0">
                <a:ln>
                  <a:noFill/>
                </a:ln>
                <a:solidFill>
                  <a:schemeClr val="accent5"/>
                </a:solidFill>
                <a:effectLst/>
                <a:uLnTx/>
                <a:uFillTx/>
                <a:latin typeface="Arial"/>
                <a:ea typeface="ＭＳ Ｐゴシック"/>
                <a:cs typeface="Arial Unicode MS"/>
              </a:rPr>
              <a:t>Commercial buildings</a:t>
            </a:r>
          </a:p>
        </p:txBody>
      </p:sp>
      <p:sp>
        <p:nvSpPr>
          <p:cNvPr id="27" name="Rectangle 13">
            <a:extLst>
              <a:ext uri="{FF2B5EF4-FFF2-40B4-BE49-F238E27FC236}">
                <a16:creationId xmlns:a16="http://schemas.microsoft.com/office/drawing/2014/main" id="{4F205594-4CF3-45C2-B294-AE2C32475E52}"/>
              </a:ext>
            </a:extLst>
          </p:cNvPr>
          <p:cNvSpPr>
            <a:spLocks noChangeArrowheads="1"/>
          </p:cNvSpPr>
          <p:nvPr/>
        </p:nvSpPr>
        <p:spPr bwMode="gray">
          <a:xfrm flipV="1">
            <a:off x="3059906" y="5400000"/>
            <a:ext cx="118800" cy="118800"/>
          </a:xfrm>
          <a:prstGeom prst="rect">
            <a:avLst/>
          </a:prstGeom>
          <a:solidFill>
            <a:schemeClr val="accent3"/>
          </a:solidFill>
          <a:ln>
            <a:noFill/>
          </a:ln>
          <a:effectLst/>
        </p:spPr>
        <p:txBody>
          <a:bodyPr rot="10800000" wrap="none" lIns="91430" tIns="45715" rIns="91430" bIns="45715" anchor="ctr"/>
          <a:lstStyle>
            <a:lvl1pPr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1pPr>
            <a:lvl2pPr marL="742950" indent="-28575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2pPr>
            <a:lvl3pPr marL="11430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3pPr>
            <a:lvl4pPr marL="16002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4pPr>
            <a:lvl5pPr marL="2057400" indent="-228600" algn="l" eaLnBrk="0" hangingPunct="0">
              <a:lnSpc>
                <a:spcPct val="110000"/>
              </a:lnSpc>
              <a:spcBef>
                <a:spcPts val="400"/>
              </a:spcBef>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110000"/>
              </a:lnSpc>
              <a:spcBef>
                <a:spcPts val="400"/>
              </a:spcBef>
              <a:spcAft>
                <a:spcPct val="0"/>
              </a:spcAft>
              <a:buSzPct val="120000"/>
              <a:buFont typeface="Arial" pitchFamily="34" charset="0"/>
              <a:buChar char="›"/>
              <a:defRPr sz="1400">
                <a:solidFill>
                  <a:schemeClr val="tx1"/>
                </a:solidFill>
                <a:latin typeface="Arial" pitchFamily="34" charset="0"/>
                <a:ea typeface="Arial Unicode MS" pitchFamily="34" charset="-128"/>
                <a:cs typeface="Arial Unicode MS" pitchFamily="34"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de-DE" sz="1000" b="0" i="0" u="none" strike="noStrike" kern="0" cap="none" spc="0" normalizeH="0" baseline="0" noProof="0">
              <a:ln>
                <a:noFill/>
              </a:ln>
              <a:solidFill>
                <a:srgbClr val="FFFFFF"/>
              </a:solidFill>
              <a:effectLst/>
              <a:uLnTx/>
              <a:uFillTx/>
              <a:latin typeface="Arial" pitchFamily="34" charset="0"/>
              <a:ea typeface="ＭＳ Ｐゴシック" pitchFamily="34" charset="-128"/>
              <a:cs typeface="Arial Unicode MS" pitchFamily="34" charset="-128"/>
            </a:endParaRPr>
          </a:p>
        </p:txBody>
      </p:sp>
      <p:sp>
        <p:nvSpPr>
          <p:cNvPr id="19" name="Abgerundetes Rechteck 18">
            <a:extLst>
              <a:ext uri="{FF2B5EF4-FFF2-40B4-BE49-F238E27FC236}">
                <a16:creationId xmlns:a16="http://schemas.microsoft.com/office/drawing/2014/main" id="{4ED014A7-BE04-4A97-824C-C039A1416500}"/>
              </a:ext>
            </a:extLst>
          </p:cNvPr>
          <p:cNvSpPr/>
          <p:nvPr/>
        </p:nvSpPr>
        <p:spPr>
          <a:xfrm rot="947717">
            <a:off x="7063069" y="1122920"/>
            <a:ext cx="1954169" cy="943920"/>
          </a:xfrm>
          <a:prstGeom prst="roundRect">
            <a:avLst>
              <a:gd name="adj" fmla="val 11655"/>
            </a:avLst>
          </a:prstGeom>
          <a:solidFill>
            <a:schemeClr val="accent2"/>
          </a:solidFill>
          <a:ln w="12700" cap="flat" cmpd="sng" algn="ctr">
            <a:noFill/>
            <a:prstDash val="solid"/>
            <a:miter lim="800000"/>
          </a:ln>
          <a:effectLst/>
        </p:spPr>
        <p:txBody>
          <a:bodyPr wrap="square" lIns="72000" tIns="72000" rIns="72000" bIns="72000" rtlCol="0" anchor="ctr" anchorCtr="1">
            <a:spAutoFit/>
          </a:bodyPr>
          <a:lstStyle/>
          <a:p>
            <a:pPr marL="0" marR="0" lvl="0" indent="0" algn="ctr" defTabSz="914400" eaLnBrk="1" fontAlgn="auto" latinLnBrk="0" hangingPunct="1">
              <a:lnSpc>
                <a:spcPct val="100000"/>
              </a:lnSpc>
              <a:spcBef>
                <a:spcPts val="0"/>
              </a:spcBef>
              <a:spcAft>
                <a:spcPts val="0"/>
              </a:spcAft>
              <a:buClrTx/>
              <a:buSzPct val="110000"/>
              <a:buFontTx/>
              <a:buNone/>
              <a:tabLst/>
              <a:defRPr/>
            </a:pPr>
            <a:r>
              <a:rPr sz="1400" b="1" kern="0">
                <a:solidFill>
                  <a:srgbClr val="FFFFFF"/>
                </a:solidFill>
                <a:latin typeface="Arial"/>
              </a:rPr>
              <a:t>€</a:t>
            </a:r>
            <a:r>
              <a:rPr kumimoji="0" sz="2400" b="1" i="0" u="none" strike="noStrike" kern="0" cap="none" spc="0" normalizeH="0" baseline="0">
                <a:ln>
                  <a:noFill/>
                </a:ln>
                <a:solidFill>
                  <a:srgbClr val="FFFFFF"/>
                </a:solidFill>
                <a:effectLst/>
                <a:uLnTx/>
                <a:uFillTx/>
                <a:latin typeface="Arial"/>
                <a:ea typeface="+mn-ea"/>
                <a:cs typeface="+mn-cs"/>
              </a:rPr>
              <a:t>180 billion</a:t>
            </a:r>
            <a:endParaRPr kumimoji="0" lang="de-DE" sz="1400" b="1" i="0" u="none" strike="noStrike" kern="0" cap="none" spc="0" normalizeH="0" baseline="0" noProof="0" dirty="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Pct val="110000"/>
              <a:buFontTx/>
              <a:buNone/>
              <a:tabLst/>
              <a:defRPr/>
            </a:pPr>
            <a:r>
              <a:rPr kumimoji="0" sz="1200" b="1" i="0" u="none" strike="noStrike" kern="0" cap="none" spc="0" normalizeH="0" baseline="0">
                <a:ln>
                  <a:noFill/>
                </a:ln>
                <a:solidFill>
                  <a:srgbClr val="FFFFFF"/>
                </a:solidFill>
                <a:effectLst/>
                <a:uLnTx/>
                <a:uFillTx/>
                <a:latin typeface="Arial"/>
                <a:ea typeface="+mn-ea"/>
                <a:cs typeface="+mn-cs"/>
              </a:rPr>
              <a:t>for energy-efficient buildings since 2006</a:t>
            </a:r>
          </a:p>
        </p:txBody>
      </p:sp>
      <p:sp>
        <p:nvSpPr>
          <p:cNvPr id="4" name="Fußzeilenplatzhalter 3">
            <a:extLst>
              <a:ext uri="{FF2B5EF4-FFF2-40B4-BE49-F238E27FC236}">
                <a16:creationId xmlns:a16="http://schemas.microsoft.com/office/drawing/2014/main" id="{DB9A1359-1E44-43BC-969D-56811D55287D}"/>
              </a:ext>
            </a:extLst>
          </p:cNvPr>
          <p:cNvSpPr>
            <a:spLocks noGrp="1"/>
          </p:cNvSpPr>
          <p:nvPr>
            <p:ph type="ftr" sz="quarter" idx="11"/>
          </p:nvPr>
        </p:nvSpPr>
        <p:spPr/>
        <p:txBody>
          <a:bodyPr/>
          <a:lstStyle/>
          <a:p>
            <a:r>
              <a:rPr lang="fr-FR"/>
              <a:t>"Agir pour le climat" - Web Conference 8.4.2021</a:t>
            </a:r>
            <a:endParaRPr lang="de-DE"/>
          </a:p>
        </p:txBody>
      </p:sp>
    </p:spTree>
    <p:extLst>
      <p:ext uri="{BB962C8B-B14F-4D97-AF65-F5344CB8AC3E}">
        <p14:creationId xmlns:p14="http://schemas.microsoft.com/office/powerpoint/2010/main" val="1384068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75655DB-1370-4344-95EE-5759F4D8B924}"/>
              </a:ext>
            </a:extLst>
          </p:cNvPr>
          <p:cNvSpPr>
            <a:spLocks noGrp="1"/>
          </p:cNvSpPr>
          <p:nvPr>
            <p:ph type="sldNum" sz="quarter" idx="12"/>
          </p:nvPr>
        </p:nvSpPr>
        <p:spPr/>
        <p:txBody>
          <a:bodyPr/>
          <a:lstStyle/>
          <a:p>
            <a:fld id="{5678FFC5-4430-43BC-9807-D0C6EB405569}" type="slidenum">
              <a:rPr lang="de-DE" smtClean="0"/>
              <a:t>5</a:t>
            </a:fld>
            <a:endParaRPr lang="de-DE"/>
          </a:p>
        </p:txBody>
      </p:sp>
      <p:sp>
        <p:nvSpPr>
          <p:cNvPr id="6" name="Textplatzhalter 5">
            <a:extLst>
              <a:ext uri="{FF2B5EF4-FFF2-40B4-BE49-F238E27FC236}">
                <a16:creationId xmlns:a16="http://schemas.microsoft.com/office/drawing/2014/main" id="{0DFADB3C-5F68-478C-88F8-C8967B844D6A}"/>
              </a:ext>
            </a:extLst>
          </p:cNvPr>
          <p:cNvSpPr>
            <a:spLocks noGrp="1"/>
          </p:cNvSpPr>
          <p:nvPr>
            <p:ph type="body" sz="quarter" idx="15"/>
          </p:nvPr>
        </p:nvSpPr>
        <p:spPr/>
        <p:txBody>
          <a:bodyPr/>
          <a:lstStyle/>
          <a:p>
            <a:r>
              <a:rPr lang="en-GB" dirty="0"/>
              <a:t>Summary</a:t>
            </a:r>
          </a:p>
        </p:txBody>
      </p:sp>
      <p:sp>
        <p:nvSpPr>
          <p:cNvPr id="7" name="Textplatzhalter 6">
            <a:extLst>
              <a:ext uri="{FF2B5EF4-FFF2-40B4-BE49-F238E27FC236}">
                <a16:creationId xmlns:a16="http://schemas.microsoft.com/office/drawing/2014/main" id="{4BF73349-4EE9-4A4F-8F55-54BF4C8D7CAE}"/>
              </a:ext>
            </a:extLst>
          </p:cNvPr>
          <p:cNvSpPr>
            <a:spLocks noGrp="1"/>
          </p:cNvSpPr>
          <p:nvPr>
            <p:ph type="body" sz="quarter" idx="16"/>
          </p:nvPr>
        </p:nvSpPr>
        <p:spPr>
          <a:xfrm>
            <a:off x="395610" y="1123901"/>
            <a:ext cx="9721080" cy="4444451"/>
          </a:xfrm>
          <a:solidFill>
            <a:schemeClr val="bg1">
              <a:lumMod val="95000"/>
            </a:schemeClr>
          </a:solidFill>
        </p:spPr>
        <p:txBody>
          <a:bodyPr/>
          <a:lstStyle/>
          <a:p>
            <a:pPr marL="0" indent="0">
              <a:buNone/>
            </a:pPr>
            <a:r>
              <a:rPr lang="en-GB" sz="1600" b="1" dirty="0" err="1">
                <a:solidFill>
                  <a:schemeClr val="bg2"/>
                </a:solidFill>
                <a:cs typeface="Calibri" panose="020F0502020204030204" pitchFamily="34" charset="0"/>
              </a:rPr>
              <a:t>KfW</a:t>
            </a:r>
            <a:r>
              <a:rPr lang="en-GB" sz="1600" b="1" dirty="0">
                <a:solidFill>
                  <a:schemeClr val="bg2"/>
                </a:solidFill>
                <a:cs typeface="Calibri" panose="020F0502020204030204" pitchFamily="34" charset="0"/>
              </a:rPr>
              <a:t> promotional funding programmes for energy efficient construction and refurbishment</a:t>
            </a:r>
          </a:p>
          <a:p>
            <a:pPr marL="0" indent="0">
              <a:buNone/>
            </a:pPr>
            <a:endParaRPr lang="en-GB" sz="1600" dirty="0">
              <a:solidFill>
                <a:schemeClr val="bg2"/>
              </a:solidFill>
              <a:cs typeface="Calibri" panose="020F0502020204030204" pitchFamily="34" charset="0"/>
            </a:endParaRPr>
          </a:p>
          <a:p>
            <a:pPr>
              <a:buFont typeface="Arial" panose="020B0604020202020204" pitchFamily="34" charset="0"/>
              <a:buChar char="•"/>
            </a:pPr>
            <a:r>
              <a:rPr lang="en-GB" sz="1600" b="1" dirty="0">
                <a:solidFill>
                  <a:schemeClr val="bg2"/>
                </a:solidFill>
                <a:cs typeface="Calibri" panose="020F0502020204030204" pitchFamily="34" charset="0"/>
              </a:rPr>
              <a:t>Domestic flagship &amp; best practice program established in 2006 </a:t>
            </a:r>
            <a:r>
              <a:rPr lang="en-GB" sz="1600" dirty="0">
                <a:solidFill>
                  <a:schemeClr val="bg2"/>
                </a:solidFill>
                <a:cs typeface="Calibri" panose="020F0502020204030204" pitchFamily="34" charset="0"/>
              </a:rPr>
              <a:t>– EUR 180 bn financing volume since start</a:t>
            </a:r>
          </a:p>
          <a:p>
            <a:pPr>
              <a:buFont typeface="Arial" panose="020B0604020202020204" pitchFamily="34" charset="0"/>
              <a:buChar char="•"/>
            </a:pPr>
            <a:r>
              <a:rPr lang="en-GB" sz="1600" dirty="0">
                <a:solidFill>
                  <a:schemeClr val="bg2"/>
                </a:solidFill>
                <a:cs typeface="Calibri" panose="020F0502020204030204" pitchFamily="34" charset="0"/>
              </a:rPr>
              <a:t>Combining </a:t>
            </a:r>
            <a:r>
              <a:rPr lang="en-GB" sz="1600" b="1" dirty="0">
                <a:solidFill>
                  <a:schemeClr val="bg2"/>
                </a:solidFill>
                <a:cs typeface="Calibri" panose="020F0502020204030204" pitchFamily="34" charset="0"/>
              </a:rPr>
              <a:t>loans and grants</a:t>
            </a:r>
          </a:p>
          <a:p>
            <a:pPr>
              <a:buFont typeface="Arial" panose="020B0604020202020204" pitchFamily="34" charset="0"/>
              <a:buChar char="•"/>
            </a:pPr>
            <a:r>
              <a:rPr lang="en-GB" sz="1600" dirty="0">
                <a:solidFill>
                  <a:schemeClr val="bg2"/>
                </a:solidFill>
                <a:cs typeface="Calibri" panose="020F0502020204030204" pitchFamily="34" charset="0"/>
              </a:rPr>
              <a:t>Available / same logic for </a:t>
            </a:r>
            <a:r>
              <a:rPr lang="en-GB" sz="1600" b="1" dirty="0">
                <a:solidFill>
                  <a:schemeClr val="bg2"/>
                </a:solidFill>
                <a:cs typeface="Calibri" panose="020F0502020204030204" pitchFamily="34" charset="0"/>
              </a:rPr>
              <a:t>all types of buildings</a:t>
            </a:r>
          </a:p>
          <a:p>
            <a:pPr>
              <a:buFont typeface="Arial" panose="020B0604020202020204" pitchFamily="34" charset="0"/>
              <a:buChar char="•"/>
            </a:pPr>
            <a:r>
              <a:rPr lang="en-GB" sz="1600" dirty="0">
                <a:solidFill>
                  <a:schemeClr val="bg2"/>
                </a:solidFill>
                <a:cs typeface="Calibri" panose="020F0502020204030204" pitchFamily="34" charset="0"/>
              </a:rPr>
              <a:t>Going </a:t>
            </a:r>
            <a:r>
              <a:rPr lang="en-GB" sz="1600" b="1" dirty="0">
                <a:solidFill>
                  <a:schemeClr val="bg2"/>
                </a:solidFill>
                <a:cs typeface="Calibri" panose="020F0502020204030204" pitchFamily="34" charset="0"/>
              </a:rPr>
              <a:t>beyond legal requirements-</a:t>
            </a:r>
            <a:r>
              <a:rPr lang="en-GB" sz="1600" dirty="0">
                <a:solidFill>
                  <a:schemeClr val="bg2"/>
                </a:solidFill>
                <a:cs typeface="Calibri" panose="020F0502020204030204" pitchFamily="34" charset="0"/>
              </a:rPr>
              <a:t>&gt; justifying public support</a:t>
            </a:r>
          </a:p>
          <a:p>
            <a:pPr>
              <a:buFont typeface="Arial" panose="020B0604020202020204" pitchFamily="34" charset="0"/>
              <a:buChar char="•"/>
            </a:pPr>
            <a:r>
              <a:rPr lang="en-GB" sz="1600" dirty="0">
                <a:solidFill>
                  <a:schemeClr val="bg2"/>
                </a:solidFill>
                <a:cs typeface="Calibri" panose="020F0502020204030204" pitchFamily="34" charset="0"/>
              </a:rPr>
              <a:t>The higher the ambition the higher the support</a:t>
            </a:r>
          </a:p>
          <a:p>
            <a:pPr>
              <a:buFont typeface="Arial" panose="020B0604020202020204" pitchFamily="34" charset="0"/>
              <a:buChar char="•"/>
            </a:pPr>
            <a:r>
              <a:rPr lang="en-GB" sz="1600" dirty="0">
                <a:solidFill>
                  <a:schemeClr val="bg2"/>
                </a:solidFill>
                <a:cs typeface="Calibri" panose="020F0502020204030204" pitchFamily="34" charset="0"/>
              </a:rPr>
              <a:t>Establishment of </a:t>
            </a:r>
            <a:r>
              <a:rPr lang="en-GB" sz="1600" b="1" dirty="0">
                <a:solidFill>
                  <a:schemeClr val="bg2"/>
                </a:solidFill>
                <a:cs typeface="Calibri" panose="020F0502020204030204" pitchFamily="34" charset="0"/>
              </a:rPr>
              <a:t>“efficiency house” </a:t>
            </a:r>
            <a:r>
              <a:rPr lang="en-GB" sz="1600" dirty="0">
                <a:solidFill>
                  <a:schemeClr val="bg2"/>
                </a:solidFill>
                <a:cs typeface="Calibri" panose="020F0502020204030204" pitchFamily="34" charset="0"/>
              </a:rPr>
              <a:t>standards</a:t>
            </a:r>
          </a:p>
          <a:p>
            <a:pPr>
              <a:buFont typeface="Arial" panose="020B0604020202020204" pitchFamily="34" charset="0"/>
              <a:buChar char="•"/>
            </a:pPr>
            <a:r>
              <a:rPr lang="en-GB" sz="1600" dirty="0">
                <a:solidFill>
                  <a:schemeClr val="bg2"/>
                </a:solidFill>
                <a:cs typeface="Calibri" panose="020F0502020204030204" pitchFamily="34" charset="0"/>
              </a:rPr>
              <a:t>Improve </a:t>
            </a:r>
            <a:r>
              <a:rPr lang="en-GB" sz="1600" b="1" dirty="0">
                <a:solidFill>
                  <a:schemeClr val="bg2"/>
                </a:solidFill>
                <a:cs typeface="Calibri" panose="020F0502020204030204" pitchFamily="34" charset="0"/>
              </a:rPr>
              <a:t>trust and understanding by involving an independent energy expert </a:t>
            </a:r>
            <a:r>
              <a:rPr lang="en-GB" sz="1600" dirty="0">
                <a:solidFill>
                  <a:schemeClr val="bg2"/>
                </a:solidFill>
                <a:cs typeface="Calibri" panose="020F0502020204030204" pitchFamily="34" charset="0"/>
              </a:rPr>
              <a:t>on the ground -&gt; quality assurance</a:t>
            </a:r>
          </a:p>
          <a:p>
            <a:pPr>
              <a:buFont typeface="Arial" panose="020B0604020202020204" pitchFamily="34" charset="0"/>
              <a:buChar char="•"/>
            </a:pPr>
            <a:r>
              <a:rPr lang="en-GB" sz="1600" b="1" dirty="0">
                <a:solidFill>
                  <a:schemeClr val="bg2"/>
                </a:solidFill>
                <a:cs typeface="Calibri" panose="020F0502020204030204" pitchFamily="34" charset="0"/>
              </a:rPr>
              <a:t>On-lending</a:t>
            </a:r>
            <a:r>
              <a:rPr lang="en-GB" sz="1600" dirty="0">
                <a:solidFill>
                  <a:schemeClr val="bg2"/>
                </a:solidFill>
                <a:cs typeface="Calibri" panose="020F0502020204030204" pitchFamily="34" charset="0"/>
              </a:rPr>
              <a:t> ensuring a wide distribution channel</a:t>
            </a:r>
          </a:p>
          <a:p>
            <a:pPr>
              <a:buFont typeface="Arial" panose="020B0604020202020204" pitchFamily="34" charset="0"/>
              <a:buChar char="•"/>
            </a:pPr>
            <a:r>
              <a:rPr lang="en-GB" sz="1600" dirty="0">
                <a:solidFill>
                  <a:schemeClr val="bg2"/>
                </a:solidFill>
                <a:cs typeface="Calibri" panose="020F0502020204030204" pitchFamily="34" charset="0"/>
              </a:rPr>
              <a:t>Supporting market penetration of advanced technologies / standards </a:t>
            </a:r>
            <a:r>
              <a:rPr lang="en-GB" sz="1600" b="1" dirty="0">
                <a:solidFill>
                  <a:schemeClr val="bg2"/>
                </a:solidFill>
                <a:cs typeface="Calibri" panose="020F0502020204030204" pitchFamily="34" charset="0"/>
              </a:rPr>
              <a:t>(technology open approach</a:t>
            </a:r>
            <a:r>
              <a:rPr lang="en-GB" sz="1600" dirty="0">
                <a:solidFill>
                  <a:schemeClr val="bg2"/>
                </a:solidFill>
                <a:cs typeface="Calibri" panose="020F0502020204030204" pitchFamily="34" charset="0"/>
              </a:rPr>
              <a:t>)</a:t>
            </a:r>
          </a:p>
          <a:p>
            <a:pPr>
              <a:buFont typeface="Arial" panose="020B0604020202020204" pitchFamily="34" charset="0"/>
              <a:buChar char="•"/>
            </a:pPr>
            <a:r>
              <a:rPr lang="en-GB" sz="1600" dirty="0">
                <a:solidFill>
                  <a:schemeClr val="bg2"/>
                </a:solidFill>
                <a:cs typeface="Calibri" panose="020F0502020204030204" pitchFamily="34" charset="0"/>
              </a:rPr>
              <a:t>Supporting employment primarily with local SMEs</a:t>
            </a:r>
          </a:p>
        </p:txBody>
      </p:sp>
      <p:sp>
        <p:nvSpPr>
          <p:cNvPr id="8" name="Titel 7">
            <a:extLst>
              <a:ext uri="{FF2B5EF4-FFF2-40B4-BE49-F238E27FC236}">
                <a16:creationId xmlns:a16="http://schemas.microsoft.com/office/drawing/2014/main" id="{FB7E0344-E77D-4E1D-B294-C9B3EAE2129D}"/>
              </a:ext>
            </a:extLst>
          </p:cNvPr>
          <p:cNvSpPr>
            <a:spLocks noGrp="1"/>
          </p:cNvSpPr>
          <p:nvPr>
            <p:ph type="title"/>
          </p:nvPr>
        </p:nvSpPr>
        <p:spPr/>
        <p:txBody>
          <a:bodyPr/>
          <a:lstStyle/>
          <a:p>
            <a:r>
              <a:rPr lang="en-GB" dirty="0"/>
              <a:t>Energy efficient construction and refurbishment </a:t>
            </a:r>
          </a:p>
        </p:txBody>
      </p:sp>
      <p:sp>
        <p:nvSpPr>
          <p:cNvPr id="13" name="Fußzeilenplatzhalter 12">
            <a:extLst>
              <a:ext uri="{FF2B5EF4-FFF2-40B4-BE49-F238E27FC236}">
                <a16:creationId xmlns:a16="http://schemas.microsoft.com/office/drawing/2014/main" id="{0139E7F5-A5CE-4F28-82FD-F4DB92326F6B}"/>
              </a:ext>
            </a:extLst>
          </p:cNvPr>
          <p:cNvSpPr>
            <a:spLocks noGrp="1"/>
          </p:cNvSpPr>
          <p:nvPr>
            <p:ph type="ftr" sz="quarter" idx="11"/>
          </p:nvPr>
        </p:nvSpPr>
        <p:spPr/>
        <p:txBody>
          <a:bodyPr/>
          <a:lstStyle/>
          <a:p>
            <a:r>
              <a:rPr lang="fr-FR"/>
              <a:t>"Agir pour le climat" - Web Conference 8.4.2021</a:t>
            </a:r>
            <a:endParaRPr lang="de-DE"/>
          </a:p>
        </p:txBody>
      </p:sp>
    </p:spTree>
    <p:extLst>
      <p:ext uri="{BB962C8B-B14F-4D97-AF65-F5344CB8AC3E}">
        <p14:creationId xmlns:p14="http://schemas.microsoft.com/office/powerpoint/2010/main" val="301789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899666" y="180629"/>
            <a:ext cx="8501854" cy="778007"/>
          </a:xfrm>
        </p:spPr>
        <p:txBody>
          <a:bodyPr/>
          <a:lstStyle/>
          <a:p>
            <a:pPr indent="0">
              <a:tabLst>
                <a:tab pos="446088" algn="l"/>
                <a:tab pos="447675" algn="l"/>
              </a:tabLst>
            </a:pPr>
            <a:r>
              <a:rPr lang="en-US" altLang="en-US" dirty="0">
                <a:latin typeface="Arial" pitchFamily="34" charset="0"/>
              </a:rPr>
              <a:t>The role of the energy expert</a:t>
            </a:r>
            <a:br>
              <a:rPr lang="en-US" altLang="en-US" dirty="0">
                <a:latin typeface="Arial" pitchFamily="34" charset="0"/>
              </a:rPr>
            </a:br>
            <a:r>
              <a:rPr lang="en-US" altLang="en-US" dirty="0">
                <a:latin typeface="Arial" pitchFamily="34" charset="0"/>
              </a:rPr>
              <a:t>Investor support and quality management</a:t>
            </a:r>
            <a:br>
              <a:rPr lang="en-US" altLang="en-US" dirty="0">
                <a:latin typeface="Arial" pitchFamily="34" charset="0"/>
              </a:rPr>
            </a:br>
            <a:endParaRPr lang="en-US" altLang="en-US" dirty="0">
              <a:latin typeface="Arial" pitchFamily="34" charset="0"/>
            </a:endParaRPr>
          </a:p>
        </p:txBody>
      </p:sp>
      <p:sp>
        <p:nvSpPr>
          <p:cNvPr id="48131" name="Rectangle 3"/>
          <p:cNvSpPr>
            <a:spLocks noGrp="1" noChangeArrowheads="1"/>
          </p:cNvSpPr>
          <p:nvPr>
            <p:ph type="body" idx="4294967295"/>
          </p:nvPr>
        </p:nvSpPr>
        <p:spPr>
          <a:xfrm>
            <a:off x="672004" y="1116028"/>
            <a:ext cx="9693317" cy="4561882"/>
          </a:xfrm>
          <a:solidFill>
            <a:schemeClr val="accent4">
              <a:lumMod val="40000"/>
              <a:lumOff val="60000"/>
              <a:alpha val="25098"/>
            </a:schemeClr>
          </a:solidFill>
        </p:spPr>
        <p:txBody>
          <a:bodyPr/>
          <a:lstStyle/>
          <a:p>
            <a:pPr marL="0" indent="0">
              <a:buNone/>
            </a:pPr>
            <a:endParaRPr lang="en-GB" altLang="en-US" sz="1600" dirty="0">
              <a:latin typeface="Arial" pitchFamily="34" charset="0"/>
            </a:endParaRPr>
          </a:p>
          <a:p>
            <a:pPr>
              <a:buFont typeface="Arial" panose="020B0604020202020204" pitchFamily="34" charset="0"/>
              <a:buChar char="•"/>
            </a:pPr>
            <a:r>
              <a:rPr lang="en-GB" altLang="en-US" sz="1600" b="1" dirty="0">
                <a:solidFill>
                  <a:schemeClr val="bg2"/>
                </a:solidFill>
                <a:latin typeface="Arial" pitchFamily="34" charset="0"/>
              </a:rPr>
              <a:t>Mandatory involvement of an independent energy expert  - from  application to approval</a:t>
            </a:r>
          </a:p>
          <a:p>
            <a:pPr>
              <a:buFont typeface="Arial" panose="020B0604020202020204" pitchFamily="34" charset="0"/>
              <a:buChar char="•"/>
            </a:pPr>
            <a:r>
              <a:rPr lang="en-GB" altLang="en-US" sz="1600" b="1" dirty="0">
                <a:solidFill>
                  <a:schemeClr val="bg2"/>
                </a:solidFill>
                <a:latin typeface="Arial" pitchFamily="34" charset="0"/>
              </a:rPr>
              <a:t>Since 2012 (residential), as of July 2021 for all building types</a:t>
            </a:r>
          </a:p>
          <a:p>
            <a:pPr lvl="1">
              <a:buFont typeface="Arial" panose="020B0604020202020204" pitchFamily="34" charset="0"/>
              <a:buChar char="•"/>
            </a:pPr>
            <a:r>
              <a:rPr lang="en-GB" altLang="en-US" sz="1600" dirty="0">
                <a:solidFill>
                  <a:schemeClr val="bg2"/>
                </a:solidFill>
                <a:latin typeface="Arial" pitchFamily="34" charset="0"/>
              </a:rPr>
              <a:t>Guidance, support and comfort for the investor </a:t>
            </a:r>
          </a:p>
          <a:p>
            <a:pPr lvl="1">
              <a:buFont typeface="Arial" panose="020B0604020202020204" pitchFamily="34" charset="0"/>
              <a:buChar char="•"/>
            </a:pPr>
            <a:r>
              <a:rPr lang="en-GB" altLang="en-US" sz="1600" dirty="0">
                <a:solidFill>
                  <a:schemeClr val="bg2"/>
                </a:solidFill>
                <a:latin typeface="Arial" pitchFamily="34" charset="0"/>
              </a:rPr>
              <a:t>High degree of quality and reliability regarding energy efficiency level achieved, targeted use of public funds</a:t>
            </a:r>
          </a:p>
          <a:p>
            <a:pPr lvl="1">
              <a:buFont typeface="Arial" panose="020B0604020202020204" pitchFamily="34" charset="0"/>
              <a:buChar char="•"/>
            </a:pPr>
            <a:r>
              <a:rPr lang="en-US" sz="1600" b="1" dirty="0">
                <a:solidFill>
                  <a:schemeClr val="bg2"/>
                </a:solidFill>
              </a:rPr>
              <a:t>Membership requirement </a:t>
            </a:r>
            <a:r>
              <a:rPr lang="en-US" sz="1600" dirty="0">
                <a:solidFill>
                  <a:schemeClr val="bg2"/>
                </a:solidFill>
              </a:rPr>
              <a:t>in a targeted pool of experts </a:t>
            </a:r>
            <a:r>
              <a:rPr lang="en-US" sz="1600" b="1" dirty="0">
                <a:solidFill>
                  <a:schemeClr val="bg2"/>
                </a:solidFill>
              </a:rPr>
              <a:t>established </a:t>
            </a:r>
            <a:r>
              <a:rPr lang="en-US" sz="1600" dirty="0">
                <a:solidFill>
                  <a:schemeClr val="bg2"/>
                </a:solidFill>
              </a:rPr>
              <a:t>in 2012, (</a:t>
            </a:r>
            <a:r>
              <a:rPr lang="en-US" sz="1600" dirty="0" err="1">
                <a:solidFill>
                  <a:schemeClr val="bg2"/>
                </a:solidFill>
              </a:rPr>
              <a:t>KfW</a:t>
            </a:r>
            <a:r>
              <a:rPr lang="en-US" sz="1600" dirty="0">
                <a:solidFill>
                  <a:schemeClr val="bg2"/>
                </a:solidFill>
              </a:rPr>
              <a:t>, </a:t>
            </a:r>
            <a:r>
              <a:rPr lang="en-US" sz="1600" dirty="0" err="1">
                <a:solidFill>
                  <a:schemeClr val="bg2"/>
                </a:solidFill>
              </a:rPr>
              <a:t>dena</a:t>
            </a:r>
            <a:r>
              <a:rPr lang="en-US" sz="1600" dirty="0">
                <a:solidFill>
                  <a:schemeClr val="bg2"/>
                </a:solidFill>
              </a:rPr>
              <a:t>, </a:t>
            </a:r>
            <a:r>
              <a:rPr lang="en-US" sz="1600" dirty="0" err="1">
                <a:solidFill>
                  <a:schemeClr val="bg2"/>
                </a:solidFill>
              </a:rPr>
              <a:t>BMWi</a:t>
            </a:r>
            <a:r>
              <a:rPr lang="en-US" sz="1600" dirty="0">
                <a:solidFill>
                  <a:schemeClr val="bg2"/>
                </a:solidFill>
              </a:rPr>
              <a:t>) managed by the German Energy Agency (</a:t>
            </a:r>
            <a:r>
              <a:rPr lang="en-US" sz="1600" dirty="0" err="1">
                <a:solidFill>
                  <a:schemeClr val="bg2"/>
                </a:solidFill>
              </a:rPr>
              <a:t>dena</a:t>
            </a:r>
            <a:r>
              <a:rPr lang="en-US" sz="1600" dirty="0">
                <a:solidFill>
                  <a:schemeClr val="bg2"/>
                </a:solidFill>
              </a:rPr>
              <a:t>)</a:t>
            </a:r>
            <a:r>
              <a:rPr lang="de-DE" sz="1600" dirty="0">
                <a:solidFill>
                  <a:schemeClr val="bg2"/>
                </a:solidFill>
              </a:rPr>
              <a:t> - </a:t>
            </a:r>
            <a:r>
              <a:rPr lang="en-US" sz="1600" u="sng" dirty="0">
                <a:solidFill>
                  <a:schemeClr val="bg2"/>
                </a:solidFill>
                <a:hlinkClick r:id="rId3">
                  <a:extLst>
                    <a:ext uri="{A12FA001-AC4F-418D-AE19-62706E023703}">
                      <ahyp:hlinkClr xmlns:ahyp="http://schemas.microsoft.com/office/drawing/2018/hyperlinkcolor" val="tx"/>
                    </a:ext>
                  </a:extLst>
                </a:hlinkClick>
              </a:rPr>
              <a:t>www.energie-effizienz-experten.de</a:t>
            </a:r>
            <a:endParaRPr lang="en-US" sz="1600" dirty="0">
              <a:solidFill>
                <a:schemeClr val="bg2"/>
              </a:solidFill>
            </a:endParaRPr>
          </a:p>
          <a:p>
            <a:pPr lvl="0">
              <a:buFont typeface="Arial" panose="020B0604020202020204" pitchFamily="34" charset="0"/>
              <a:buChar char="•"/>
            </a:pPr>
            <a:r>
              <a:rPr lang="en-US" sz="1600" dirty="0">
                <a:solidFill>
                  <a:schemeClr val="bg2"/>
                </a:solidFill>
              </a:rPr>
              <a:t>Approx. 13.000 experts supporting  implementation of promotional programs. </a:t>
            </a:r>
          </a:p>
          <a:p>
            <a:pPr lvl="0">
              <a:buFont typeface="Arial" panose="020B0604020202020204" pitchFamily="34" charset="0"/>
              <a:buChar char="•"/>
            </a:pPr>
            <a:r>
              <a:rPr lang="en-US" sz="1600" b="1" dirty="0">
                <a:solidFill>
                  <a:schemeClr val="bg2"/>
                </a:solidFill>
              </a:rPr>
              <a:t>Website allows for a regional search for experts as well as search for specialization (residential buildings, non-</a:t>
            </a:r>
            <a:r>
              <a:rPr lang="en-US" sz="1600" dirty="0">
                <a:solidFill>
                  <a:schemeClr val="bg2"/>
                </a:solidFill>
              </a:rPr>
              <a:t>residential buildings, single measures)</a:t>
            </a:r>
            <a:endParaRPr lang="de-DE" sz="1600" dirty="0">
              <a:solidFill>
                <a:schemeClr val="bg2"/>
              </a:solidFill>
            </a:endParaRPr>
          </a:p>
          <a:p>
            <a:pPr lvl="0">
              <a:buFont typeface="Arial" panose="020B0604020202020204" pitchFamily="34" charset="0"/>
              <a:buChar char="•"/>
            </a:pPr>
            <a:r>
              <a:rPr lang="en-US" sz="1600" dirty="0">
                <a:solidFill>
                  <a:schemeClr val="bg2"/>
                </a:solidFill>
              </a:rPr>
              <a:t>Listing requires proof of professional experience and quality (minimum: right to issue energy performance certificates)</a:t>
            </a:r>
            <a:endParaRPr lang="de-DE" sz="1600" dirty="0">
              <a:solidFill>
                <a:schemeClr val="bg2"/>
              </a:solidFill>
            </a:endParaRPr>
          </a:p>
          <a:p>
            <a:pPr lvl="0">
              <a:buFont typeface="Arial" panose="020B0604020202020204" pitchFamily="34" charset="0"/>
              <a:buChar char="•"/>
            </a:pPr>
            <a:r>
              <a:rPr lang="en-US" sz="1600" dirty="0">
                <a:solidFill>
                  <a:schemeClr val="bg2"/>
                </a:solidFill>
              </a:rPr>
              <a:t>Requirement for a re-listing every 3 years; catalogue of professional training obligations; </a:t>
            </a:r>
          </a:p>
          <a:p>
            <a:pPr lvl="0">
              <a:buFont typeface="Arial" panose="020B0604020202020204" pitchFamily="34" charset="0"/>
              <a:buChar char="•"/>
            </a:pPr>
            <a:r>
              <a:rPr lang="de-DE" sz="1600" dirty="0">
                <a:solidFill>
                  <a:schemeClr val="bg2"/>
                </a:solidFill>
              </a:rPr>
              <a:t> Financing: </a:t>
            </a:r>
            <a:r>
              <a:rPr lang="de-DE" sz="1600" dirty="0" err="1">
                <a:solidFill>
                  <a:schemeClr val="bg2"/>
                </a:solidFill>
              </a:rPr>
              <a:t>grant</a:t>
            </a:r>
            <a:r>
              <a:rPr lang="de-DE" sz="1600" dirty="0">
                <a:solidFill>
                  <a:schemeClr val="bg2"/>
                </a:solidFill>
              </a:rPr>
              <a:t> </a:t>
            </a:r>
            <a:r>
              <a:rPr lang="de-DE" sz="1600" dirty="0" err="1">
                <a:solidFill>
                  <a:schemeClr val="bg2"/>
                </a:solidFill>
              </a:rPr>
              <a:t>available</a:t>
            </a:r>
            <a:r>
              <a:rPr lang="de-DE" sz="1600" dirty="0">
                <a:solidFill>
                  <a:schemeClr val="bg2"/>
                </a:solidFill>
              </a:rPr>
              <a:t> </a:t>
            </a:r>
            <a:r>
              <a:rPr lang="de-DE" sz="1600" dirty="0" err="1">
                <a:solidFill>
                  <a:schemeClr val="bg2"/>
                </a:solidFill>
              </a:rPr>
              <a:t>to</a:t>
            </a:r>
            <a:r>
              <a:rPr lang="de-DE" sz="1600" dirty="0">
                <a:solidFill>
                  <a:schemeClr val="bg2"/>
                </a:solidFill>
              </a:rPr>
              <a:t> </a:t>
            </a:r>
            <a:r>
              <a:rPr lang="de-DE" sz="1600" dirty="0" err="1">
                <a:solidFill>
                  <a:schemeClr val="bg2"/>
                </a:solidFill>
              </a:rPr>
              <a:t>cover</a:t>
            </a:r>
            <a:r>
              <a:rPr lang="de-DE" sz="1600" dirty="0">
                <a:solidFill>
                  <a:schemeClr val="bg2"/>
                </a:solidFill>
              </a:rPr>
              <a:t> </a:t>
            </a:r>
            <a:r>
              <a:rPr lang="de-DE" sz="1600" dirty="0" err="1">
                <a:solidFill>
                  <a:schemeClr val="bg2"/>
                </a:solidFill>
              </a:rPr>
              <a:t>the</a:t>
            </a:r>
            <a:r>
              <a:rPr lang="de-DE" sz="1600" dirty="0">
                <a:solidFill>
                  <a:schemeClr val="bg2"/>
                </a:solidFill>
              </a:rPr>
              <a:t> </a:t>
            </a:r>
            <a:r>
              <a:rPr lang="de-DE" sz="1600" dirty="0" err="1">
                <a:solidFill>
                  <a:schemeClr val="bg2"/>
                </a:solidFill>
              </a:rPr>
              <a:t>cost</a:t>
            </a:r>
            <a:r>
              <a:rPr lang="de-DE" sz="1600" dirty="0">
                <a:solidFill>
                  <a:schemeClr val="bg2"/>
                </a:solidFill>
              </a:rPr>
              <a:t> (</a:t>
            </a:r>
            <a:r>
              <a:rPr lang="de-DE" sz="1600" dirty="0" err="1">
                <a:solidFill>
                  <a:schemeClr val="bg2"/>
                </a:solidFill>
              </a:rPr>
              <a:t>up</a:t>
            </a:r>
            <a:r>
              <a:rPr lang="de-DE" sz="1600" dirty="0">
                <a:solidFill>
                  <a:schemeClr val="bg2"/>
                </a:solidFill>
              </a:rPr>
              <a:t> </a:t>
            </a:r>
            <a:r>
              <a:rPr lang="de-DE" sz="1600" dirty="0" err="1">
                <a:solidFill>
                  <a:schemeClr val="bg2"/>
                </a:solidFill>
              </a:rPr>
              <a:t>to</a:t>
            </a:r>
            <a:r>
              <a:rPr lang="de-DE" sz="1600" dirty="0">
                <a:solidFill>
                  <a:schemeClr val="bg2"/>
                </a:solidFill>
              </a:rPr>
              <a:t> 50%)</a:t>
            </a:r>
            <a:endParaRPr lang="en-GB" altLang="en-US" dirty="0">
              <a:latin typeface="Arial" pitchFamily="34" charset="0"/>
            </a:endParaRPr>
          </a:p>
        </p:txBody>
      </p:sp>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6860" y="166217"/>
            <a:ext cx="2042065" cy="126665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26F6C"/>
                  </a:outerShdw>
                </a:effectLst>
              </a14:hiddenEffects>
            </a:ext>
          </a:extLst>
        </p:spPr>
      </p:pic>
      <p:sp>
        <p:nvSpPr>
          <p:cNvPr id="3" name="Fußzeilenplatzhalter 2">
            <a:extLst>
              <a:ext uri="{FF2B5EF4-FFF2-40B4-BE49-F238E27FC236}">
                <a16:creationId xmlns:a16="http://schemas.microsoft.com/office/drawing/2014/main" id="{8BFCB2DE-0304-4C47-B290-C4449AD8C50A}"/>
              </a:ext>
            </a:extLst>
          </p:cNvPr>
          <p:cNvSpPr>
            <a:spLocks noGrp="1"/>
          </p:cNvSpPr>
          <p:nvPr>
            <p:ph type="ftr" sz="quarter" idx="11"/>
          </p:nvPr>
        </p:nvSpPr>
        <p:spPr/>
        <p:txBody>
          <a:bodyPr/>
          <a:lstStyle/>
          <a:p>
            <a:pPr>
              <a:defRPr/>
            </a:pPr>
            <a:r>
              <a:rPr lang="fr-FR" altLang="de-DE">
                <a:solidFill>
                  <a:srgbClr val="000000"/>
                </a:solidFill>
              </a:rPr>
              <a:t>"Agir pour le climat" - Web Conference 8.4.2021</a:t>
            </a:r>
            <a:endParaRPr lang="de-DE" altLang="de-DE">
              <a:solidFill>
                <a:srgbClr val="000000"/>
              </a:solidFill>
            </a:endParaRPr>
          </a:p>
        </p:txBody>
      </p:sp>
      <p:sp>
        <p:nvSpPr>
          <p:cNvPr id="4" name="Foliennummernplatzhalter 3">
            <a:extLst>
              <a:ext uri="{FF2B5EF4-FFF2-40B4-BE49-F238E27FC236}">
                <a16:creationId xmlns:a16="http://schemas.microsoft.com/office/drawing/2014/main" id="{75F27A94-F46A-4381-9D25-B9E2960559F5}"/>
              </a:ext>
            </a:extLst>
          </p:cNvPr>
          <p:cNvSpPr>
            <a:spLocks noGrp="1"/>
          </p:cNvSpPr>
          <p:nvPr>
            <p:ph type="sldNum" sz="quarter" idx="10"/>
          </p:nvPr>
        </p:nvSpPr>
        <p:spPr/>
        <p:txBody>
          <a:bodyPr/>
          <a:lstStyle/>
          <a:p>
            <a:pPr>
              <a:defRPr/>
            </a:pPr>
            <a:fld id="{A6384B86-7BE2-4E3D-9BD2-0D3509DB12BC}" type="slidenum">
              <a:rPr lang="de-DE" altLang="de-DE" smtClean="0">
                <a:solidFill>
                  <a:srgbClr val="000000"/>
                </a:solidFill>
              </a:rPr>
              <a:pPr>
                <a:defRPr/>
              </a:pPr>
              <a:t>6</a:t>
            </a:fld>
            <a:endParaRPr lang="de-DE" altLang="de-DE">
              <a:solidFill>
                <a:srgbClr val="000000"/>
              </a:solidFill>
            </a:endParaRPr>
          </a:p>
        </p:txBody>
      </p:sp>
    </p:spTree>
    <p:extLst>
      <p:ext uri="{BB962C8B-B14F-4D97-AF65-F5344CB8AC3E}">
        <p14:creationId xmlns:p14="http://schemas.microsoft.com/office/powerpoint/2010/main" val="3222177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31687A7D-C189-40C1-A139-FE558F313D61}"/>
              </a:ext>
            </a:extLst>
          </p:cNvPr>
          <p:cNvSpPr>
            <a:spLocks noGrp="1"/>
          </p:cNvSpPr>
          <p:nvPr>
            <p:ph type="ftr" sz="quarter" idx="16"/>
          </p:nvPr>
        </p:nvSpPr>
        <p:spPr/>
        <p:txBody>
          <a:bodyPr/>
          <a:lstStyle/>
          <a:p>
            <a:r>
              <a:rPr lang="fr-FR"/>
              <a:t>"Agir pour le climat" - Web Conference 8.4.2021</a:t>
            </a:r>
            <a:endParaRPr lang="de-DE" dirty="0"/>
          </a:p>
        </p:txBody>
      </p:sp>
      <p:sp>
        <p:nvSpPr>
          <p:cNvPr id="3" name="Foliennummernplatzhalter 2">
            <a:extLst>
              <a:ext uri="{FF2B5EF4-FFF2-40B4-BE49-F238E27FC236}">
                <a16:creationId xmlns:a16="http://schemas.microsoft.com/office/drawing/2014/main" id="{0E8CFCE2-5A30-4416-8B0D-D358E12376D7}"/>
              </a:ext>
            </a:extLst>
          </p:cNvPr>
          <p:cNvSpPr>
            <a:spLocks noGrp="1"/>
          </p:cNvSpPr>
          <p:nvPr>
            <p:ph type="sldNum" sz="quarter" idx="17"/>
          </p:nvPr>
        </p:nvSpPr>
        <p:spPr/>
        <p:txBody>
          <a:bodyPr/>
          <a:lstStyle/>
          <a:p>
            <a:fld id="{5678FFC5-4430-43BC-9807-D0C6EB405569}" type="slidenum">
              <a:rPr lang="de-DE" smtClean="0"/>
              <a:pPr/>
              <a:t>7</a:t>
            </a:fld>
            <a:endParaRPr lang="de-DE" dirty="0"/>
          </a:p>
        </p:txBody>
      </p:sp>
      <p:sp>
        <p:nvSpPr>
          <p:cNvPr id="4" name="Textplatzhalter 3">
            <a:extLst>
              <a:ext uri="{FF2B5EF4-FFF2-40B4-BE49-F238E27FC236}">
                <a16:creationId xmlns:a16="http://schemas.microsoft.com/office/drawing/2014/main" id="{6C179FF8-1C97-4F01-B1CF-F861D61BA8CF}"/>
              </a:ext>
            </a:extLst>
          </p:cNvPr>
          <p:cNvSpPr>
            <a:spLocks noGrp="1"/>
          </p:cNvSpPr>
          <p:nvPr>
            <p:ph type="body" sz="quarter" idx="18"/>
          </p:nvPr>
        </p:nvSpPr>
        <p:spPr/>
        <p:txBody>
          <a:bodyPr/>
          <a:lstStyle/>
          <a:p>
            <a:endParaRPr lang="en-GB"/>
          </a:p>
        </p:txBody>
      </p:sp>
      <p:sp>
        <p:nvSpPr>
          <p:cNvPr id="5" name="Titel 4">
            <a:extLst>
              <a:ext uri="{FF2B5EF4-FFF2-40B4-BE49-F238E27FC236}">
                <a16:creationId xmlns:a16="http://schemas.microsoft.com/office/drawing/2014/main" id="{CEBC616A-240F-43EB-B04A-495476165C7B}"/>
              </a:ext>
            </a:extLst>
          </p:cNvPr>
          <p:cNvSpPr>
            <a:spLocks noGrp="1"/>
          </p:cNvSpPr>
          <p:nvPr>
            <p:ph type="title"/>
          </p:nvPr>
        </p:nvSpPr>
        <p:spPr/>
        <p:txBody>
          <a:bodyPr/>
          <a:lstStyle/>
          <a:p>
            <a:r>
              <a:rPr lang="en-GB" dirty="0"/>
              <a:t>Back-up slides</a:t>
            </a:r>
          </a:p>
        </p:txBody>
      </p:sp>
    </p:spTree>
    <p:extLst>
      <p:ext uri="{BB962C8B-B14F-4D97-AF65-F5344CB8AC3E}">
        <p14:creationId xmlns:p14="http://schemas.microsoft.com/office/powerpoint/2010/main" val="1182254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1"/>
          </p:nvPr>
        </p:nvSpPr>
        <p:spPr/>
        <p:txBody>
          <a:bodyPr/>
          <a:lstStyle/>
          <a:p>
            <a:r>
              <a:rPr lang="fr-FR"/>
              <a:t>"Agir pour le climat" - Web Conference 8.4.2021</a:t>
            </a:r>
            <a:endParaRPr lang="de-DE" dirty="0"/>
          </a:p>
        </p:txBody>
      </p:sp>
      <p:sp>
        <p:nvSpPr>
          <p:cNvPr id="3" name="Foliennummernplatzhalter 2"/>
          <p:cNvSpPr>
            <a:spLocks noGrp="1"/>
          </p:cNvSpPr>
          <p:nvPr>
            <p:ph type="sldNum" sz="quarter" idx="12"/>
          </p:nvPr>
        </p:nvSpPr>
        <p:spPr/>
        <p:txBody>
          <a:bodyPr/>
          <a:lstStyle/>
          <a:p>
            <a:fld id="{5678FFC5-4430-43BC-9807-D0C6EB405569}" type="slidenum">
              <a:rPr lang="de-DE" smtClean="0"/>
              <a:t>8</a:t>
            </a:fld>
            <a:endParaRPr lang="de-DE"/>
          </a:p>
        </p:txBody>
      </p:sp>
      <p:sp>
        <p:nvSpPr>
          <p:cNvPr id="4" name="Textplatzhalter 3"/>
          <p:cNvSpPr>
            <a:spLocks noGrp="1"/>
          </p:cNvSpPr>
          <p:nvPr>
            <p:ph type="body" sz="quarter" idx="13"/>
          </p:nvPr>
        </p:nvSpPr>
        <p:spPr/>
        <p:txBody>
          <a:bodyPr/>
          <a:lstStyle/>
          <a:p>
            <a:endParaRPr lang="de-DE"/>
          </a:p>
        </p:txBody>
      </p:sp>
      <p:sp>
        <p:nvSpPr>
          <p:cNvPr id="5" name="Textplatzhalter 4"/>
          <p:cNvSpPr>
            <a:spLocks noGrp="1"/>
          </p:cNvSpPr>
          <p:nvPr>
            <p:ph type="body" sz="quarter" idx="14"/>
          </p:nvPr>
        </p:nvSpPr>
        <p:spPr/>
        <p:txBody>
          <a:bodyPr/>
          <a:lstStyle/>
          <a:p>
            <a:endParaRPr lang="de-DE"/>
          </a:p>
        </p:txBody>
      </p:sp>
      <p:sp>
        <p:nvSpPr>
          <p:cNvPr id="6" name="Titel 5"/>
          <p:cNvSpPr>
            <a:spLocks noGrp="1"/>
          </p:cNvSpPr>
          <p:nvPr>
            <p:ph type="title"/>
          </p:nvPr>
        </p:nvSpPr>
        <p:spPr/>
        <p:txBody>
          <a:bodyPr/>
          <a:lstStyle/>
          <a:p>
            <a:r>
              <a:rPr lang="de-DE" altLang="de-DE"/>
              <a:t>Facing </a:t>
            </a:r>
            <a:r>
              <a:rPr lang="de-DE" altLang="de-DE" dirty="0" err="1"/>
              <a:t>challenges</a:t>
            </a:r>
            <a:r>
              <a:rPr lang="de-DE" altLang="de-DE" dirty="0"/>
              <a:t> </a:t>
            </a:r>
            <a:r>
              <a:rPr lang="de-DE" altLang="de-DE" dirty="0" err="1"/>
              <a:t>from</a:t>
            </a:r>
            <a:r>
              <a:rPr lang="de-DE" altLang="de-DE" dirty="0"/>
              <a:t> </a:t>
            </a:r>
            <a:r>
              <a:rPr lang="de-DE" altLang="de-DE" dirty="0" err="1"/>
              <a:t>megatrends</a:t>
            </a:r>
            <a:endParaRPr lang="de-DE" dirty="0"/>
          </a:p>
        </p:txBody>
      </p:sp>
      <p:pic>
        <p:nvPicPr>
          <p:cNvPr id="7" name="Picture 23"/>
          <p:cNvPicPr>
            <a:picLocks noChangeAspect="1" noChangeArrowheads="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bwMode="auto">
          <a:xfrm>
            <a:off x="2013685" y="2976772"/>
            <a:ext cx="2156889" cy="151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4"/>
          <p:cNvPicPr>
            <a:picLocks noChangeAspect="1" noChangeArrowheads="1"/>
          </p:cNvPicPr>
          <p:nvPr>
            <p:custDataLst>
              <p:tags r:id="rId2"/>
            </p:custDataLst>
          </p:nvPr>
        </p:nvPicPr>
        <p:blipFill>
          <a:blip r:embed="rId10" cstate="print">
            <a:extLst>
              <a:ext uri="{28A0092B-C50C-407E-A947-70E740481C1C}">
                <a14:useLocalDpi xmlns:a14="http://schemas.microsoft.com/office/drawing/2010/main" val="0"/>
              </a:ext>
            </a:extLst>
          </a:blip>
          <a:stretch>
            <a:fillRect/>
          </a:stretch>
        </p:blipFill>
        <p:spPr bwMode="auto">
          <a:xfrm>
            <a:off x="2013684" y="1243047"/>
            <a:ext cx="2156890" cy="151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2"/>
          <p:cNvPicPr>
            <a:picLocks noChangeAspect="1" noChangeArrowheads="1"/>
          </p:cNvPicPr>
          <p:nvPr>
            <p:custDataLst>
              <p:tags r:id="rId3"/>
            </p:custDataLst>
          </p:nvPr>
        </p:nvPicPr>
        <p:blipFill>
          <a:blip r:embed="rId11" cstate="print">
            <a:extLst>
              <a:ext uri="{28A0092B-C50C-407E-A947-70E740481C1C}">
                <a14:useLocalDpi xmlns:a14="http://schemas.microsoft.com/office/drawing/2010/main" val="0"/>
              </a:ext>
            </a:extLst>
          </a:blip>
          <a:stretch>
            <a:fillRect/>
          </a:stretch>
        </p:blipFill>
        <p:spPr bwMode="auto">
          <a:xfrm>
            <a:off x="6555309" y="2976773"/>
            <a:ext cx="2141569" cy="151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555309" y="1243047"/>
            <a:ext cx="2141568" cy="151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28"/>
          <p:cNvSpPr txBox="1">
            <a:spLocks noChangeArrowheads="1"/>
          </p:cNvSpPr>
          <p:nvPr>
            <p:custDataLst>
              <p:tags r:id="rId4"/>
            </p:custDataLst>
          </p:nvPr>
        </p:nvSpPr>
        <p:spPr bwMode="gray">
          <a:xfrm>
            <a:off x="4170572" y="2976772"/>
            <a:ext cx="1082143" cy="1512000"/>
          </a:xfrm>
          <a:prstGeom prst="rect">
            <a:avLst/>
          </a:prstGeom>
          <a:solidFill>
            <a:schemeClr val="bg2"/>
          </a:solidFill>
          <a:ln>
            <a:noFill/>
          </a:ln>
          <a:effectLst/>
        </p:spPr>
        <p:txBody>
          <a:bodyPr lIns="63350" tIns="63350" rIns="63350" bIns="63350"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50000"/>
              </a:spcBef>
              <a:buSzTx/>
              <a:buNone/>
            </a:pPr>
            <a:r>
              <a:rPr lang="de-DE" altLang="de-DE" sz="1056" b="1" dirty="0" err="1">
                <a:solidFill>
                  <a:schemeClr val="bg1"/>
                </a:solidFill>
              </a:rPr>
              <a:t>Globalisation</a:t>
            </a:r>
            <a:endParaRPr lang="de-DE" altLang="de-DE" sz="1056" b="1" dirty="0">
              <a:solidFill>
                <a:schemeClr val="bg1"/>
              </a:solidFill>
            </a:endParaRPr>
          </a:p>
        </p:txBody>
      </p:sp>
      <p:sp>
        <p:nvSpPr>
          <p:cNvPr id="12" name="Text Box 28"/>
          <p:cNvSpPr txBox="1">
            <a:spLocks noChangeArrowheads="1"/>
          </p:cNvSpPr>
          <p:nvPr>
            <p:custDataLst>
              <p:tags r:id="rId5"/>
            </p:custDataLst>
          </p:nvPr>
        </p:nvSpPr>
        <p:spPr bwMode="gray">
          <a:xfrm>
            <a:off x="4170572" y="1243047"/>
            <a:ext cx="1082143" cy="1512000"/>
          </a:xfrm>
          <a:prstGeom prst="rect">
            <a:avLst/>
          </a:prstGeom>
          <a:solidFill>
            <a:schemeClr val="bg2"/>
          </a:solidFill>
          <a:ln>
            <a:noFill/>
          </a:ln>
          <a:effectLst/>
        </p:spPr>
        <p:txBody>
          <a:bodyPr lIns="63350" tIns="63350" rIns="63350" bIns="63350"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056" b="1" dirty="0" err="1">
                <a:solidFill>
                  <a:schemeClr val="bg1"/>
                </a:solidFill>
              </a:rPr>
              <a:t>Climate</a:t>
            </a:r>
            <a:r>
              <a:rPr lang="de-DE" altLang="de-DE" sz="1056" b="1" dirty="0">
                <a:solidFill>
                  <a:schemeClr val="bg1"/>
                </a:solidFill>
              </a:rPr>
              <a:t> </a:t>
            </a:r>
            <a:r>
              <a:rPr lang="de-DE" altLang="de-DE" sz="1056" b="1" dirty="0" err="1">
                <a:solidFill>
                  <a:schemeClr val="bg1"/>
                </a:solidFill>
              </a:rPr>
              <a:t>change</a:t>
            </a:r>
            <a:r>
              <a:rPr lang="de-DE" altLang="de-DE" sz="1056" b="1" dirty="0">
                <a:solidFill>
                  <a:schemeClr val="bg1"/>
                </a:solidFill>
              </a:rPr>
              <a:t> &amp;</a:t>
            </a:r>
            <a:br>
              <a:rPr lang="de-DE" altLang="de-DE" sz="1056" b="1" dirty="0">
                <a:solidFill>
                  <a:schemeClr val="bg1"/>
                </a:solidFill>
              </a:rPr>
            </a:br>
            <a:r>
              <a:rPr lang="de-DE" altLang="de-DE" sz="1056" b="1" dirty="0" err="1">
                <a:solidFill>
                  <a:schemeClr val="bg1"/>
                </a:solidFill>
              </a:rPr>
              <a:t>environment</a:t>
            </a:r>
            <a:endParaRPr lang="de-DE" altLang="de-DE" sz="1056" b="1" dirty="0">
              <a:solidFill>
                <a:schemeClr val="bg1"/>
              </a:solidFill>
            </a:endParaRPr>
          </a:p>
        </p:txBody>
      </p:sp>
      <p:sp>
        <p:nvSpPr>
          <p:cNvPr id="13" name="Text Box 28"/>
          <p:cNvSpPr txBox="1">
            <a:spLocks noChangeArrowheads="1"/>
          </p:cNvSpPr>
          <p:nvPr>
            <p:custDataLst>
              <p:tags r:id="rId6"/>
            </p:custDataLst>
          </p:nvPr>
        </p:nvSpPr>
        <p:spPr bwMode="gray">
          <a:xfrm>
            <a:off x="5473166" y="2976772"/>
            <a:ext cx="1082143" cy="1512000"/>
          </a:xfrm>
          <a:prstGeom prst="rect">
            <a:avLst/>
          </a:prstGeom>
          <a:solidFill>
            <a:schemeClr val="bg2"/>
          </a:solidFill>
          <a:ln>
            <a:noFill/>
          </a:ln>
          <a:effectLst/>
        </p:spPr>
        <p:txBody>
          <a:bodyPr lIns="63350" tIns="63350" rIns="63350" bIns="63350"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056" b="1" dirty="0" err="1">
                <a:solidFill>
                  <a:schemeClr val="bg1"/>
                </a:solidFill>
              </a:rPr>
              <a:t>Social</a:t>
            </a:r>
            <a:r>
              <a:rPr lang="de-DE" altLang="de-DE" sz="1056" b="1" dirty="0">
                <a:solidFill>
                  <a:schemeClr val="bg1"/>
                </a:solidFill>
              </a:rPr>
              <a:t> </a:t>
            </a:r>
            <a:r>
              <a:rPr lang="de-DE" altLang="de-DE" sz="1056" b="1" dirty="0" err="1">
                <a:solidFill>
                  <a:schemeClr val="bg1"/>
                </a:solidFill>
              </a:rPr>
              <a:t>change</a:t>
            </a:r>
            <a:endParaRPr lang="de-DE" altLang="de-DE" sz="1056" b="1" dirty="0">
              <a:solidFill>
                <a:schemeClr val="bg1"/>
              </a:solidFill>
            </a:endParaRPr>
          </a:p>
        </p:txBody>
      </p:sp>
      <p:sp>
        <p:nvSpPr>
          <p:cNvPr id="14" name="Text Box 28"/>
          <p:cNvSpPr txBox="1">
            <a:spLocks noChangeArrowheads="1"/>
          </p:cNvSpPr>
          <p:nvPr>
            <p:custDataLst>
              <p:tags r:id="rId7"/>
            </p:custDataLst>
          </p:nvPr>
        </p:nvSpPr>
        <p:spPr bwMode="gray">
          <a:xfrm>
            <a:off x="5473166" y="1243047"/>
            <a:ext cx="1082143" cy="1512000"/>
          </a:xfrm>
          <a:prstGeom prst="rect">
            <a:avLst/>
          </a:prstGeom>
          <a:solidFill>
            <a:schemeClr val="bg2"/>
          </a:solidFill>
          <a:ln>
            <a:noFill/>
          </a:ln>
          <a:effectLst/>
        </p:spPr>
        <p:txBody>
          <a:bodyPr lIns="63350" tIns="63350" rIns="63350" bIns="63350"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056" b="1" dirty="0" err="1">
                <a:solidFill>
                  <a:schemeClr val="bg1"/>
                </a:solidFill>
              </a:rPr>
              <a:t>Digitalisation</a:t>
            </a:r>
            <a:r>
              <a:rPr lang="de-DE" altLang="de-DE" sz="1056" b="1" dirty="0">
                <a:solidFill>
                  <a:schemeClr val="bg1"/>
                </a:solidFill>
              </a:rPr>
              <a:t> &amp; </a:t>
            </a:r>
            <a:r>
              <a:rPr lang="de-DE" altLang="de-DE" sz="1056" b="1" dirty="0" err="1">
                <a:solidFill>
                  <a:schemeClr val="bg1"/>
                </a:solidFill>
              </a:rPr>
              <a:t>innovation</a:t>
            </a:r>
            <a:endParaRPr lang="de-DE" altLang="de-DE" sz="1056" b="1" dirty="0">
              <a:solidFill>
                <a:schemeClr val="bg1"/>
              </a:solidFill>
            </a:endParaRPr>
          </a:p>
        </p:txBody>
      </p:sp>
      <p:sp>
        <p:nvSpPr>
          <p:cNvPr id="15" name="Rechteck 14"/>
          <p:cNvSpPr/>
          <p:nvPr/>
        </p:nvSpPr>
        <p:spPr>
          <a:xfrm>
            <a:off x="1309312" y="4796784"/>
            <a:ext cx="8109701" cy="659037"/>
          </a:xfrm>
          <a:prstGeom prst="rect">
            <a:avLst/>
          </a:prstGeom>
          <a:solidFill>
            <a:schemeClr val="tx2"/>
          </a:solidFill>
        </p:spPr>
        <p:txBody>
          <a:bodyPr wrap="square" lIns="95025" tIns="95025" rIns="95025" bIns="95025">
            <a:noAutofit/>
          </a:bodyPr>
          <a:lstStyle/>
          <a:p>
            <a:pPr>
              <a:spcBef>
                <a:spcPts val="176"/>
              </a:spcBef>
              <a:defRPr/>
            </a:pPr>
            <a:r>
              <a:rPr lang="en-GB" altLang="de-DE" sz="1012" kern="0" dirty="0">
                <a:solidFill>
                  <a:srgbClr val="000000"/>
                </a:solidFill>
              </a:rPr>
              <a:t>Climate change and the environment, globalisation, digitalisation and social change – we face great challenges today. KfW is one of </a:t>
            </a:r>
            <a:r>
              <a:rPr lang="en-GB" altLang="de-DE" sz="1012" kern="0">
                <a:solidFill>
                  <a:srgbClr val="000000"/>
                </a:solidFill>
              </a:rPr>
              <a:t>the world’s </a:t>
            </a:r>
            <a:r>
              <a:rPr lang="en-GB" altLang="de-DE" sz="1012" kern="0" dirty="0">
                <a:solidFill>
                  <a:srgbClr val="000000"/>
                </a:solidFill>
              </a:rPr>
              <a:t>leading promotional banks. It applies its decades of experience on behalf of the Federal Government and the federal states to improve the economic, social and ecological living conditions around the world.</a:t>
            </a:r>
          </a:p>
        </p:txBody>
      </p:sp>
    </p:spTree>
    <p:extLst>
      <p:ext uri="{BB962C8B-B14F-4D97-AF65-F5344CB8AC3E}">
        <p14:creationId xmlns:p14="http://schemas.microsoft.com/office/powerpoint/2010/main" val="2870612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1"/>
          </p:nvPr>
        </p:nvSpPr>
        <p:spPr/>
        <p:txBody>
          <a:bodyPr/>
          <a:lstStyle/>
          <a:p>
            <a:r>
              <a:rPr lang="fr-FR"/>
              <a:t>"Agir pour le climat" - Web Conference 8.4.2021</a:t>
            </a:r>
            <a:endParaRPr lang="de-DE" dirty="0"/>
          </a:p>
        </p:txBody>
      </p:sp>
      <p:sp>
        <p:nvSpPr>
          <p:cNvPr id="3" name="Foliennummernplatzhalter 2"/>
          <p:cNvSpPr>
            <a:spLocks noGrp="1"/>
          </p:cNvSpPr>
          <p:nvPr>
            <p:ph type="sldNum" sz="quarter" idx="12"/>
          </p:nvPr>
        </p:nvSpPr>
        <p:spPr/>
        <p:txBody>
          <a:bodyPr/>
          <a:lstStyle/>
          <a:p>
            <a:fld id="{5678FFC5-4430-43BC-9807-D0C6EB405569}" type="slidenum">
              <a:rPr lang="de-DE" smtClean="0"/>
              <a:t>9</a:t>
            </a:fld>
            <a:endParaRPr lang="de-DE"/>
          </a:p>
        </p:txBody>
      </p:sp>
      <p:sp>
        <p:nvSpPr>
          <p:cNvPr id="4" name="Textplatzhalter 3"/>
          <p:cNvSpPr>
            <a:spLocks noGrp="1"/>
          </p:cNvSpPr>
          <p:nvPr>
            <p:ph type="body" sz="quarter" idx="13"/>
          </p:nvPr>
        </p:nvSpPr>
        <p:spPr/>
        <p:txBody>
          <a:bodyPr/>
          <a:lstStyle/>
          <a:p>
            <a:endParaRPr lang="de-DE"/>
          </a:p>
        </p:txBody>
      </p:sp>
      <p:sp>
        <p:nvSpPr>
          <p:cNvPr id="5" name="Textplatzhalter 4"/>
          <p:cNvSpPr>
            <a:spLocks noGrp="1"/>
          </p:cNvSpPr>
          <p:nvPr>
            <p:ph type="body" sz="quarter" idx="14"/>
          </p:nvPr>
        </p:nvSpPr>
        <p:spPr/>
        <p:txBody>
          <a:bodyPr/>
          <a:lstStyle/>
          <a:p>
            <a:r>
              <a:rPr lang="en-US" altLang="de-DE" dirty="0">
                <a:solidFill>
                  <a:srgbClr val="55A0C6"/>
                </a:solidFill>
                <a:latin typeface="Arial" pitchFamily="34" charset="0"/>
                <a:ea typeface="ＭＳ Ｐゴシック" pitchFamily="34" charset="-128"/>
              </a:rPr>
              <a:t>No branch network of our own</a:t>
            </a:r>
            <a:endParaRPr lang="de-DE" dirty="0"/>
          </a:p>
        </p:txBody>
      </p:sp>
      <p:sp>
        <p:nvSpPr>
          <p:cNvPr id="6" name="Titel 5"/>
          <p:cNvSpPr>
            <a:spLocks noGrp="1"/>
          </p:cNvSpPr>
          <p:nvPr>
            <p:ph type="title"/>
          </p:nvPr>
        </p:nvSpPr>
        <p:spPr/>
        <p:txBody>
          <a:bodyPr/>
          <a:lstStyle/>
          <a:p>
            <a:r>
              <a:rPr lang="en-AU" altLang="de-DE" dirty="0">
                <a:latin typeface="Arial" pitchFamily="34" charset="0"/>
                <a:ea typeface="ＭＳ Ｐゴシック" pitchFamily="34" charset="-128"/>
              </a:rPr>
              <a:t>Neutrality through on-lending principle in lending business</a:t>
            </a:r>
            <a:endParaRPr lang="de-DE" dirty="0"/>
          </a:p>
        </p:txBody>
      </p:sp>
      <p:sp>
        <p:nvSpPr>
          <p:cNvPr id="31" name="Rectangle 6"/>
          <p:cNvSpPr>
            <a:spLocks noChangeArrowheads="1"/>
          </p:cNvSpPr>
          <p:nvPr/>
        </p:nvSpPr>
        <p:spPr bwMode="auto">
          <a:xfrm>
            <a:off x="6917394" y="2131486"/>
            <a:ext cx="1805475" cy="2722324"/>
          </a:xfrm>
          <a:prstGeom prst="rect">
            <a:avLst/>
          </a:prstGeom>
          <a:solidFill>
            <a:schemeClr val="accent3"/>
          </a:solidFill>
          <a:ln>
            <a:noFill/>
          </a:ln>
          <a:effectLst/>
        </p:spPr>
        <p:txBody>
          <a:bodyPr lIns="0" rIns="0" anchor="ctr"/>
          <a:lstStyle/>
          <a:p>
            <a:pPr>
              <a:spcBef>
                <a:spcPct val="50000"/>
              </a:spcBef>
            </a:pPr>
            <a:endParaRPr lang="de-DE" altLang="de-DE" sz="1408" dirty="0">
              <a:latin typeface="Arial" pitchFamily="34" charset="0"/>
              <a:ea typeface="ＭＳ Ｐゴシック" pitchFamily="34" charset="-128"/>
              <a:cs typeface="PFCentroSansPro-Regular"/>
            </a:endParaRPr>
          </a:p>
        </p:txBody>
      </p:sp>
      <p:sp>
        <p:nvSpPr>
          <p:cNvPr id="32" name="Text Box 11"/>
          <p:cNvSpPr txBox="1">
            <a:spLocks noChangeArrowheads="1"/>
          </p:cNvSpPr>
          <p:nvPr/>
        </p:nvSpPr>
        <p:spPr bwMode="auto">
          <a:xfrm>
            <a:off x="3194651" y="1490951"/>
            <a:ext cx="1630041" cy="742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a:lnSpc>
                <a:spcPct val="100000"/>
              </a:lnSpc>
              <a:spcBef>
                <a:spcPct val="50000"/>
              </a:spcBef>
              <a:buSzTx/>
              <a:buFontTx/>
              <a:buNone/>
            </a:pPr>
            <a:r>
              <a:rPr lang="en-US" altLang="de-DE" sz="1056" dirty="0"/>
              <a:t>Submits loan application with regular bank before start of investment</a:t>
            </a:r>
          </a:p>
        </p:txBody>
      </p:sp>
      <p:sp>
        <p:nvSpPr>
          <p:cNvPr id="33" name="Rectangle 16"/>
          <p:cNvSpPr>
            <a:spLocks noChangeArrowheads="1"/>
          </p:cNvSpPr>
          <p:nvPr/>
        </p:nvSpPr>
        <p:spPr bwMode="auto">
          <a:xfrm>
            <a:off x="4405653" y="2131486"/>
            <a:ext cx="1805676" cy="2722324"/>
          </a:xfrm>
          <a:prstGeom prst="rect">
            <a:avLst/>
          </a:prstGeom>
          <a:solidFill>
            <a:schemeClr val="accent2"/>
          </a:solidFill>
          <a:ln>
            <a:noFill/>
          </a:ln>
        </p:spPr>
        <p:txBody>
          <a:bodyPr lIns="0" rIns="0"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672" b="1" dirty="0" err="1">
                <a:solidFill>
                  <a:schemeClr val="bg1"/>
                </a:solidFill>
              </a:rPr>
              <a:t>Financing</a:t>
            </a:r>
            <a:br>
              <a:rPr lang="de-DE" altLang="de-DE" sz="1672" b="1" dirty="0">
                <a:solidFill>
                  <a:schemeClr val="bg1"/>
                </a:solidFill>
              </a:rPr>
            </a:br>
            <a:r>
              <a:rPr lang="de-DE" altLang="de-DE" sz="1672" b="1" dirty="0" err="1">
                <a:solidFill>
                  <a:schemeClr val="bg1"/>
                </a:solidFill>
              </a:rPr>
              <a:t>partner</a:t>
            </a:r>
            <a:endParaRPr lang="de-DE" altLang="de-DE" sz="1672" b="1" dirty="0">
              <a:solidFill>
                <a:schemeClr val="bg1"/>
              </a:solidFill>
            </a:endParaRPr>
          </a:p>
        </p:txBody>
      </p:sp>
      <p:sp>
        <p:nvSpPr>
          <p:cNvPr id="34" name="Rectangle 18"/>
          <p:cNvSpPr>
            <a:spLocks noChangeArrowheads="1"/>
          </p:cNvSpPr>
          <p:nvPr/>
        </p:nvSpPr>
        <p:spPr bwMode="auto">
          <a:xfrm>
            <a:off x="1894111" y="2131486"/>
            <a:ext cx="1805475" cy="2722324"/>
          </a:xfrm>
          <a:prstGeom prst="rect">
            <a:avLst/>
          </a:prstGeom>
          <a:solidFill>
            <a:schemeClr val="accent1"/>
          </a:solidFill>
          <a:ln>
            <a:noFill/>
          </a:ln>
        </p:spPr>
        <p:txBody>
          <a:bodyPr lIns="0" rIns="0"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en-GB" altLang="de-DE" sz="1672" b="1" dirty="0">
                <a:solidFill>
                  <a:schemeClr val="bg1"/>
                </a:solidFill>
              </a:rPr>
              <a:t>Customer</a:t>
            </a:r>
            <a:endParaRPr lang="de-DE" altLang="de-DE" sz="1672" b="1" dirty="0">
              <a:solidFill>
                <a:schemeClr val="bg1"/>
              </a:solidFill>
            </a:endParaRPr>
          </a:p>
        </p:txBody>
      </p:sp>
      <p:sp>
        <p:nvSpPr>
          <p:cNvPr id="35" name="AutoShape 41"/>
          <p:cNvSpPr>
            <a:spLocks noChangeArrowheads="1"/>
          </p:cNvSpPr>
          <p:nvPr/>
        </p:nvSpPr>
        <p:spPr bwMode="gray">
          <a:xfrm rot="5400000" flipH="1">
            <a:off x="3987292" y="2120312"/>
            <a:ext cx="317069" cy="1219389"/>
          </a:xfrm>
          <a:prstGeom prst="upArrow">
            <a:avLst>
              <a:gd name="adj1" fmla="val 50000"/>
              <a:gd name="adj2" fmla="val 69937"/>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eaLnBrk="1" hangingPunct="1">
              <a:lnSpc>
                <a:spcPct val="100000"/>
              </a:lnSpc>
              <a:spcBef>
                <a:spcPct val="50000"/>
              </a:spcBef>
              <a:buSzTx/>
              <a:buFontTx/>
              <a:buNone/>
            </a:pPr>
            <a:endParaRPr lang="de-DE" altLang="de-DE" sz="1408" dirty="0"/>
          </a:p>
        </p:txBody>
      </p:sp>
      <p:sp>
        <p:nvSpPr>
          <p:cNvPr id="36" name="AutoShape 41"/>
          <p:cNvSpPr>
            <a:spLocks noChangeArrowheads="1"/>
          </p:cNvSpPr>
          <p:nvPr/>
        </p:nvSpPr>
        <p:spPr bwMode="gray">
          <a:xfrm rot="5400000" flipH="1">
            <a:off x="6492162" y="2120312"/>
            <a:ext cx="317069" cy="1219389"/>
          </a:xfrm>
          <a:prstGeom prst="upArrow">
            <a:avLst>
              <a:gd name="adj1" fmla="val 50000"/>
              <a:gd name="adj2" fmla="val 69937"/>
            </a:avLst>
          </a:prstGeom>
          <a:solidFill>
            <a:schemeClr val="accent2"/>
          </a:solidFill>
          <a:ln>
            <a:noFill/>
          </a:ln>
        </p:spPr>
        <p:txBody>
          <a:bodyPr rot="10800000" vert="eaVert" wrap="none"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eaLnBrk="1" hangingPunct="1">
              <a:lnSpc>
                <a:spcPct val="100000"/>
              </a:lnSpc>
              <a:spcBef>
                <a:spcPct val="50000"/>
              </a:spcBef>
              <a:buSzTx/>
              <a:buFontTx/>
              <a:buNone/>
            </a:pPr>
            <a:endParaRPr lang="de-DE" altLang="de-DE" sz="1408" dirty="0"/>
          </a:p>
        </p:txBody>
      </p:sp>
      <p:sp>
        <p:nvSpPr>
          <p:cNvPr id="37" name="AutoShape 41"/>
          <p:cNvSpPr>
            <a:spLocks noChangeArrowheads="1"/>
          </p:cNvSpPr>
          <p:nvPr/>
        </p:nvSpPr>
        <p:spPr bwMode="gray">
          <a:xfrm rot="16200000">
            <a:off x="3766392" y="3655374"/>
            <a:ext cx="317069" cy="1219388"/>
          </a:xfrm>
          <a:prstGeom prst="upArrow">
            <a:avLst>
              <a:gd name="adj1" fmla="val 50000"/>
              <a:gd name="adj2" fmla="val 69937"/>
            </a:avLst>
          </a:prstGeom>
          <a:solidFill>
            <a:schemeClr val="accent2"/>
          </a:solidFill>
          <a:ln>
            <a:noFill/>
          </a:ln>
        </p:spPr>
        <p:txBody>
          <a:bodyPr vert="eaVert" wrap="none" anchor="ct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eaLnBrk="1" hangingPunct="1">
              <a:lnSpc>
                <a:spcPct val="100000"/>
              </a:lnSpc>
              <a:spcBef>
                <a:spcPct val="50000"/>
              </a:spcBef>
              <a:buSzTx/>
              <a:buFontTx/>
              <a:buNone/>
            </a:pPr>
            <a:endParaRPr lang="de-DE" altLang="de-DE" sz="1408" dirty="0"/>
          </a:p>
        </p:txBody>
      </p:sp>
      <p:sp>
        <p:nvSpPr>
          <p:cNvPr id="38" name="AutoShape 41"/>
          <p:cNvSpPr>
            <a:spLocks noChangeArrowheads="1"/>
          </p:cNvSpPr>
          <p:nvPr/>
        </p:nvSpPr>
        <p:spPr bwMode="gray">
          <a:xfrm rot="16200000">
            <a:off x="6308530" y="3655374"/>
            <a:ext cx="317069" cy="1219388"/>
          </a:xfrm>
          <a:prstGeom prst="upArrow">
            <a:avLst>
              <a:gd name="adj1" fmla="val 50000"/>
              <a:gd name="adj2" fmla="val 69937"/>
            </a:avLst>
          </a:prstGeom>
          <a:solidFill>
            <a:schemeClr val="accent3"/>
          </a:solidFill>
          <a:ln>
            <a:noFill/>
          </a:ln>
          <a:effectLst/>
        </p:spPr>
        <p:txBody>
          <a:bodyPr lIns="0" rIns="0" anchor="ctr"/>
          <a:lstStyle/>
          <a:p>
            <a:pPr>
              <a:spcBef>
                <a:spcPct val="50000"/>
              </a:spcBef>
            </a:pPr>
            <a:endParaRPr lang="de-DE" altLang="de-DE" sz="1408" dirty="0">
              <a:latin typeface="Arial" pitchFamily="34" charset="0"/>
              <a:ea typeface="ＭＳ Ｐゴシック" pitchFamily="34" charset="-128"/>
              <a:cs typeface="PFCentroSansPro-Regular"/>
            </a:endParaRPr>
          </a:p>
        </p:txBody>
      </p:sp>
      <p:sp>
        <p:nvSpPr>
          <p:cNvPr id="39" name="Text Box 11"/>
          <p:cNvSpPr txBox="1">
            <a:spLocks noChangeArrowheads="1"/>
          </p:cNvSpPr>
          <p:nvPr/>
        </p:nvSpPr>
        <p:spPr bwMode="auto">
          <a:xfrm>
            <a:off x="5613940" y="1490951"/>
            <a:ext cx="1787878" cy="579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a:lnSpc>
                <a:spcPct val="100000"/>
              </a:lnSpc>
              <a:spcBef>
                <a:spcPct val="50000"/>
              </a:spcBef>
              <a:buSzTx/>
              <a:buFontTx/>
              <a:buNone/>
            </a:pPr>
            <a:r>
              <a:rPr lang="en-US" altLang="de-DE" sz="1056" dirty="0"/>
              <a:t>If approved, customer’s </a:t>
            </a:r>
            <a:br>
              <a:rPr lang="en-US" altLang="de-DE" sz="1056" dirty="0"/>
            </a:br>
            <a:r>
              <a:rPr lang="en-US" altLang="de-DE" sz="1056" dirty="0"/>
              <a:t>bank forwards application </a:t>
            </a:r>
            <a:br>
              <a:rPr lang="en-US" altLang="de-DE" sz="1056" dirty="0"/>
            </a:br>
            <a:r>
              <a:rPr lang="en-US" altLang="de-DE" sz="1056" dirty="0"/>
              <a:t>to KfW</a:t>
            </a:r>
          </a:p>
        </p:txBody>
      </p:sp>
      <p:sp>
        <p:nvSpPr>
          <p:cNvPr id="40" name="Text Box 11"/>
          <p:cNvSpPr txBox="1">
            <a:spLocks noChangeArrowheads="1"/>
          </p:cNvSpPr>
          <p:nvPr/>
        </p:nvSpPr>
        <p:spPr bwMode="auto">
          <a:xfrm>
            <a:off x="3194651" y="4860839"/>
            <a:ext cx="1630041" cy="579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a:lnSpc>
                <a:spcPct val="100000"/>
              </a:lnSpc>
              <a:spcBef>
                <a:spcPct val="50000"/>
              </a:spcBef>
              <a:buSzTx/>
              <a:buFontTx/>
              <a:buNone/>
            </a:pPr>
            <a:r>
              <a:rPr lang="en-US" altLang="de-DE" sz="1056" dirty="0"/>
              <a:t>Enters into the loan agreement and disburses the loan</a:t>
            </a:r>
          </a:p>
        </p:txBody>
      </p:sp>
      <p:sp>
        <p:nvSpPr>
          <p:cNvPr id="41" name="Text Box 11"/>
          <p:cNvSpPr txBox="1">
            <a:spLocks noChangeArrowheads="1"/>
          </p:cNvSpPr>
          <p:nvPr/>
        </p:nvSpPr>
        <p:spPr bwMode="auto">
          <a:xfrm>
            <a:off x="5567411" y="4860839"/>
            <a:ext cx="1908001" cy="579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PFCentroSansPro-Regular"/>
              </a:defRPr>
            </a:lvl9pPr>
          </a:lstStyle>
          <a:p>
            <a:pPr algn="ctr">
              <a:lnSpc>
                <a:spcPct val="100000"/>
              </a:lnSpc>
              <a:spcBef>
                <a:spcPct val="50000"/>
              </a:spcBef>
              <a:buSzTx/>
              <a:buFontTx/>
              <a:buNone/>
            </a:pPr>
            <a:r>
              <a:rPr lang="en-GB" altLang="de-DE" sz="1056" dirty="0"/>
              <a:t>Refinances the loan at favourable refinancing </a:t>
            </a:r>
            <a:br>
              <a:rPr lang="en-GB" altLang="de-DE" sz="1056" dirty="0"/>
            </a:br>
            <a:r>
              <a:rPr lang="en-GB" altLang="de-DE" sz="1056" dirty="0"/>
              <a:t>interest rates</a:t>
            </a:r>
          </a:p>
        </p:txBody>
      </p:sp>
      <p:pic>
        <p:nvPicPr>
          <p:cNvPr id="42" name="Bild 2" descr="KFW_Logo_rgb_CO_R.wmf"/>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27778" y="2991352"/>
            <a:ext cx="1419107" cy="87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494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hteck 94"/>
          <p:cNvSpPr>
            <a:spLocks noChangeArrowheads="1"/>
          </p:cNvSpPr>
          <p:nvPr/>
        </p:nvSpPr>
        <p:spPr bwMode="auto">
          <a:xfrm>
            <a:off x="899186" y="1019650"/>
            <a:ext cx="9278969" cy="3991996"/>
          </a:xfrm>
          <a:prstGeom prst="rect">
            <a:avLst/>
          </a:prstGeom>
          <a:solidFill>
            <a:srgbClr val="F2F2F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r" eaLnBrk="1" hangingPunct="1">
              <a:lnSpc>
                <a:spcPct val="100000"/>
              </a:lnSpc>
              <a:spcBef>
                <a:spcPct val="0"/>
              </a:spcBef>
              <a:buSzTx/>
              <a:buFontTx/>
              <a:buNone/>
            </a:pPr>
            <a:endParaRPr lang="de-DE" altLang="de-DE" sz="1900">
              <a:latin typeface="Arial" pitchFamily="34" charset="0"/>
            </a:endParaRPr>
          </a:p>
        </p:txBody>
      </p:sp>
      <p:sp>
        <p:nvSpPr>
          <p:cNvPr id="61443" name="Rectangle 8"/>
          <p:cNvSpPr>
            <a:spLocks noChangeArrowheads="1"/>
          </p:cNvSpPr>
          <p:nvPr/>
        </p:nvSpPr>
        <p:spPr bwMode="black">
          <a:xfrm>
            <a:off x="919817" y="339418"/>
            <a:ext cx="9210198" cy="90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625475" indent="-206375"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054100" indent="-207963"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473200" indent="-207963"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1892300" indent="-207963" algn="l" defTabSz="1073150"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349500" indent="-207963"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806700" indent="-207963"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263900" indent="-207963"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721100" indent="-207963" defTabSz="107315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eaLnBrk="1" hangingPunct="1">
              <a:lnSpc>
                <a:spcPct val="100000"/>
              </a:lnSpc>
              <a:spcBef>
                <a:spcPct val="0"/>
              </a:spcBef>
              <a:buSzTx/>
              <a:buFont typeface="Franklin Gothic Book" pitchFamily="34" charset="0"/>
              <a:buNone/>
            </a:pPr>
            <a:r>
              <a:rPr lang="en-US" altLang="en-US" sz="2400" dirty="0">
                <a:solidFill>
                  <a:srgbClr val="002060"/>
                </a:solidFill>
                <a:latin typeface="Arial" pitchFamily="34" charset="0"/>
              </a:rPr>
              <a:t>KfW-Promotional programs for energy efficiency</a:t>
            </a:r>
            <a:br>
              <a:rPr lang="de-DE" altLang="de-DE" sz="2600" dirty="0">
                <a:solidFill>
                  <a:srgbClr val="002060"/>
                </a:solidFill>
                <a:latin typeface="Arial" pitchFamily="34" charset="0"/>
                <a:cs typeface="Arial" pitchFamily="34" charset="0"/>
              </a:rPr>
            </a:br>
            <a:r>
              <a:rPr lang="de-DE" altLang="de-DE" sz="1800" dirty="0" err="1">
                <a:solidFill>
                  <a:srgbClr val="002060"/>
                </a:solidFill>
                <a:latin typeface="Arial" pitchFamily="34" charset="0"/>
                <a:cs typeface="Arial" pitchFamily="34" charset="0"/>
              </a:rPr>
              <a:t>Overview</a:t>
            </a:r>
            <a:r>
              <a:rPr lang="de-DE" altLang="de-DE" sz="1800" dirty="0">
                <a:solidFill>
                  <a:srgbClr val="002060"/>
                </a:solidFill>
                <a:latin typeface="Arial" pitchFamily="34" charset="0"/>
                <a:cs typeface="Arial" pitchFamily="34" charset="0"/>
              </a:rPr>
              <a:t> </a:t>
            </a:r>
            <a:r>
              <a:rPr lang="de-DE" altLang="de-DE" sz="1800" dirty="0" err="1">
                <a:solidFill>
                  <a:srgbClr val="002060"/>
                </a:solidFill>
                <a:latin typeface="Arial" pitchFamily="34" charset="0"/>
                <a:cs typeface="Arial" pitchFamily="34" charset="0"/>
              </a:rPr>
              <a:t>for</a:t>
            </a:r>
            <a:r>
              <a:rPr lang="de-DE" altLang="de-DE" sz="1800" dirty="0">
                <a:solidFill>
                  <a:srgbClr val="002060"/>
                </a:solidFill>
                <a:latin typeface="Arial" pitchFamily="34" charset="0"/>
                <a:cs typeface="Arial" pitchFamily="34" charset="0"/>
              </a:rPr>
              <a:t> </a:t>
            </a:r>
            <a:r>
              <a:rPr lang="de-DE" altLang="de-DE" sz="1800" dirty="0" err="1">
                <a:solidFill>
                  <a:srgbClr val="002060"/>
                </a:solidFill>
                <a:latin typeface="Arial" pitchFamily="34" charset="0"/>
                <a:cs typeface="Arial" pitchFamily="34" charset="0"/>
              </a:rPr>
              <a:t>buildings</a:t>
            </a:r>
            <a:endParaRPr lang="de-DE" altLang="de-DE" sz="1900" dirty="0">
              <a:solidFill>
                <a:srgbClr val="002060"/>
              </a:solidFill>
              <a:latin typeface="Arial" pitchFamily="34" charset="0"/>
              <a:cs typeface="Arial" pitchFamily="34" charset="0"/>
            </a:endParaRPr>
          </a:p>
        </p:txBody>
      </p:sp>
      <p:grpSp>
        <p:nvGrpSpPr>
          <p:cNvPr id="61444" name="Gruppieren 8"/>
          <p:cNvGrpSpPr>
            <a:grpSpLocks/>
          </p:cNvGrpSpPr>
          <p:nvPr/>
        </p:nvGrpSpPr>
        <p:grpSpPr bwMode="auto">
          <a:xfrm>
            <a:off x="2130193" y="1167708"/>
            <a:ext cx="7814140" cy="3697276"/>
            <a:chOff x="1496616" y="1980978"/>
            <a:chExt cx="7216046" cy="4201549"/>
          </a:xfrm>
        </p:grpSpPr>
        <p:grpSp>
          <p:nvGrpSpPr>
            <p:cNvPr id="61456" name="Gruppieren 6"/>
            <p:cNvGrpSpPr>
              <a:grpSpLocks/>
            </p:cNvGrpSpPr>
            <p:nvPr/>
          </p:nvGrpSpPr>
          <p:grpSpPr bwMode="auto">
            <a:xfrm>
              <a:off x="6417489" y="2450183"/>
              <a:ext cx="2295173" cy="3717830"/>
              <a:chOff x="6786611" y="2450183"/>
              <a:chExt cx="2295173" cy="3717830"/>
            </a:xfrm>
          </p:grpSpPr>
          <p:sp>
            <p:nvSpPr>
              <p:cNvPr id="61471" name="Rectangle 3"/>
              <p:cNvSpPr>
                <a:spLocks noChangeArrowheads="1"/>
              </p:cNvSpPr>
              <p:nvPr/>
            </p:nvSpPr>
            <p:spPr bwMode="auto">
              <a:xfrm>
                <a:off x="6786611" y="3383621"/>
                <a:ext cx="2295173" cy="2784392"/>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de-DE" altLang="de-DE" sz="1900">
                  <a:solidFill>
                    <a:srgbClr val="000000"/>
                  </a:solidFill>
                  <a:latin typeface="Arial" pitchFamily="34" charset="0"/>
                  <a:ea typeface="PFCentroSansPro-Regular"/>
                </a:endParaRPr>
              </a:p>
            </p:txBody>
          </p:sp>
          <p:sp>
            <p:nvSpPr>
              <p:cNvPr id="61472" name="AutoShape 5"/>
              <p:cNvSpPr>
                <a:spLocks noChangeArrowheads="1"/>
              </p:cNvSpPr>
              <p:nvPr/>
            </p:nvSpPr>
            <p:spPr bwMode="gray">
              <a:xfrm>
                <a:off x="6786611" y="2450183"/>
                <a:ext cx="2295173" cy="865705"/>
              </a:xfrm>
              <a:prstGeom prst="triangle">
                <a:avLst>
                  <a:gd name="adj" fmla="val 50000"/>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sz="1900">
                  <a:solidFill>
                    <a:srgbClr val="FFFFFF"/>
                  </a:solidFill>
                  <a:latin typeface="Arial" pitchFamily="34" charset="0"/>
                  <a:ea typeface="PFCentroSansPro-Regular"/>
                </a:endParaRPr>
              </a:p>
            </p:txBody>
          </p:sp>
          <p:grpSp>
            <p:nvGrpSpPr>
              <p:cNvPr id="61473" name="Gruppieren 2"/>
              <p:cNvGrpSpPr>
                <a:grpSpLocks/>
              </p:cNvGrpSpPr>
              <p:nvPr/>
            </p:nvGrpSpPr>
            <p:grpSpPr bwMode="auto">
              <a:xfrm>
                <a:off x="6910552" y="4513224"/>
                <a:ext cx="2047289" cy="802134"/>
                <a:chOff x="6574971" y="4684491"/>
                <a:chExt cx="1889805" cy="802134"/>
              </a:xfrm>
            </p:grpSpPr>
            <p:sp>
              <p:nvSpPr>
                <p:cNvPr id="61475" name="Rectangle 8"/>
                <p:cNvSpPr>
                  <a:spLocks noChangeArrowheads="1"/>
                </p:cNvSpPr>
                <p:nvPr/>
              </p:nvSpPr>
              <p:spPr bwMode="auto">
                <a:xfrm>
                  <a:off x="6574971" y="4684491"/>
                  <a:ext cx="1889804" cy="5874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90000" rIns="77889" bIns="306652"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de-DE" altLang="de-DE" sz="1400" b="1">
                    <a:solidFill>
                      <a:srgbClr val="595959"/>
                    </a:solidFill>
                    <a:latin typeface="Arial" pitchFamily="34" charset="0"/>
                    <a:ea typeface="PFCentroSansPro-Regular"/>
                  </a:endParaRPr>
                </a:p>
                <a:p>
                  <a:pPr algn="ctr">
                    <a:lnSpc>
                      <a:spcPct val="100000"/>
                    </a:lnSpc>
                    <a:spcBef>
                      <a:spcPct val="0"/>
                    </a:spcBef>
                    <a:buSzTx/>
                    <a:buFontTx/>
                    <a:buNone/>
                  </a:pPr>
                  <a:endParaRPr lang="de-DE" altLang="de-DE" sz="1400" b="1">
                    <a:solidFill>
                      <a:srgbClr val="595959"/>
                    </a:solidFill>
                    <a:latin typeface="Arial" pitchFamily="34" charset="0"/>
                    <a:ea typeface="PFCentroSansPro-Regular"/>
                  </a:endParaRPr>
                </a:p>
              </p:txBody>
            </p:sp>
            <p:sp>
              <p:nvSpPr>
                <p:cNvPr id="61476" name="Rectangle 20"/>
                <p:cNvSpPr>
                  <a:spLocks noChangeArrowheads="1"/>
                </p:cNvSpPr>
                <p:nvPr/>
              </p:nvSpPr>
              <p:spPr bwMode="auto">
                <a:xfrm>
                  <a:off x="6574972" y="5265475"/>
                  <a:ext cx="1889804" cy="221150"/>
                </a:xfrm>
                <a:prstGeom prst="rect">
                  <a:avLst/>
                </a:prstGeom>
                <a:solidFill>
                  <a:srgbClr val="E5EAE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a:solidFill>
                        <a:srgbClr val="595959"/>
                      </a:solidFill>
                      <a:latin typeface="Arial" pitchFamily="34" charset="0"/>
                      <a:ea typeface="PFCentroSansPro-Regular"/>
                    </a:rPr>
                    <a:t>loans</a:t>
                  </a:r>
                </a:p>
              </p:txBody>
            </p:sp>
          </p:grpSp>
          <p:sp>
            <p:nvSpPr>
              <p:cNvPr id="61474" name="Rectangle 20"/>
              <p:cNvSpPr>
                <a:spLocks noChangeArrowheads="1"/>
              </p:cNvSpPr>
              <p:nvPr/>
            </p:nvSpPr>
            <p:spPr bwMode="auto">
              <a:xfrm>
                <a:off x="6910552" y="3595362"/>
                <a:ext cx="2047288" cy="7098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a:solidFill>
                      <a:srgbClr val="595959"/>
                    </a:solidFill>
                    <a:latin typeface="Arial" pitchFamily="34" charset="0"/>
                    <a:ea typeface="PFCentroSansPro-Regular"/>
                  </a:rPr>
                  <a:t>Municipalities / </a:t>
                </a:r>
                <a:br>
                  <a:rPr lang="de-DE" altLang="de-DE" sz="1400" b="1">
                    <a:solidFill>
                      <a:srgbClr val="595959"/>
                    </a:solidFill>
                    <a:latin typeface="Arial" pitchFamily="34" charset="0"/>
                    <a:ea typeface="PFCentroSansPro-Regular"/>
                  </a:rPr>
                </a:br>
                <a:r>
                  <a:rPr lang="de-DE" altLang="de-DE" sz="1400" b="1">
                    <a:solidFill>
                      <a:srgbClr val="595959"/>
                    </a:solidFill>
                    <a:latin typeface="Arial" pitchFamily="34" charset="0"/>
                    <a:ea typeface="PFCentroSansPro-Regular"/>
                  </a:rPr>
                  <a:t>Municipal companies</a:t>
                </a:r>
              </a:p>
            </p:txBody>
          </p:sp>
        </p:grpSp>
        <p:sp>
          <p:nvSpPr>
            <p:cNvPr id="61457" name="Text Box 7"/>
            <p:cNvSpPr txBox="1">
              <a:spLocks noChangeArrowheads="1"/>
            </p:cNvSpPr>
            <p:nvPr/>
          </p:nvSpPr>
          <p:spPr bwMode="gray">
            <a:xfrm>
              <a:off x="4868398" y="1980978"/>
              <a:ext cx="2932529" cy="36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889" tIns="38945" rIns="77889" bIns="38945">
              <a:spAutoFit/>
            </a:bodyP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b="1">
                  <a:solidFill>
                    <a:srgbClr val="669900"/>
                  </a:solidFill>
                  <a:latin typeface="Arial" pitchFamily="34" charset="0"/>
                  <a:ea typeface="PFCentroSansPro-Regular"/>
                </a:rPr>
                <a:t>Non-residential Buildings</a:t>
              </a:r>
            </a:p>
          </p:txBody>
        </p:sp>
        <p:grpSp>
          <p:nvGrpSpPr>
            <p:cNvPr id="61458" name="Gruppieren 7"/>
            <p:cNvGrpSpPr>
              <a:grpSpLocks/>
            </p:cNvGrpSpPr>
            <p:nvPr/>
          </p:nvGrpSpPr>
          <p:grpSpPr bwMode="auto">
            <a:xfrm>
              <a:off x="3957053" y="2454198"/>
              <a:ext cx="2295173" cy="3717830"/>
              <a:chOff x="4376936" y="2454198"/>
              <a:chExt cx="2295173" cy="3717830"/>
            </a:xfrm>
          </p:grpSpPr>
          <p:sp>
            <p:nvSpPr>
              <p:cNvPr id="61468" name="Rectangle 3"/>
              <p:cNvSpPr>
                <a:spLocks noChangeArrowheads="1"/>
              </p:cNvSpPr>
              <p:nvPr/>
            </p:nvSpPr>
            <p:spPr bwMode="auto">
              <a:xfrm>
                <a:off x="4376936" y="3387636"/>
                <a:ext cx="2295173" cy="2784392"/>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de-DE" altLang="de-DE" sz="1900">
                  <a:solidFill>
                    <a:srgbClr val="000000"/>
                  </a:solidFill>
                  <a:latin typeface="Arial" pitchFamily="34" charset="0"/>
                  <a:ea typeface="PFCentroSansPro-Regular"/>
                </a:endParaRPr>
              </a:p>
            </p:txBody>
          </p:sp>
          <p:sp>
            <p:nvSpPr>
              <p:cNvPr id="61469" name="AutoShape 5"/>
              <p:cNvSpPr>
                <a:spLocks noChangeArrowheads="1"/>
              </p:cNvSpPr>
              <p:nvPr/>
            </p:nvSpPr>
            <p:spPr bwMode="gray">
              <a:xfrm>
                <a:off x="4376936" y="2454198"/>
                <a:ext cx="2295173" cy="865705"/>
              </a:xfrm>
              <a:prstGeom prst="triangle">
                <a:avLst>
                  <a:gd name="adj" fmla="val 50000"/>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sz="1900">
                  <a:solidFill>
                    <a:srgbClr val="FFFFFF"/>
                  </a:solidFill>
                  <a:latin typeface="Arial" pitchFamily="34" charset="0"/>
                  <a:ea typeface="PFCentroSansPro-Regular"/>
                </a:endParaRPr>
              </a:p>
            </p:txBody>
          </p:sp>
          <p:sp>
            <p:nvSpPr>
              <p:cNvPr id="61470" name="Rectangle 20"/>
              <p:cNvSpPr>
                <a:spLocks noChangeArrowheads="1"/>
              </p:cNvSpPr>
              <p:nvPr/>
            </p:nvSpPr>
            <p:spPr bwMode="auto">
              <a:xfrm>
                <a:off x="4500878" y="3599377"/>
                <a:ext cx="2047288" cy="7098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a:solidFill>
                      <a:srgbClr val="595959"/>
                    </a:solidFill>
                    <a:latin typeface="Arial" pitchFamily="34" charset="0"/>
                    <a:ea typeface="PFCentroSansPro-Regular"/>
                  </a:rPr>
                  <a:t>Corporates, </a:t>
                </a:r>
                <a:br>
                  <a:rPr lang="de-DE" altLang="de-DE" sz="1400" b="1">
                    <a:solidFill>
                      <a:srgbClr val="595959"/>
                    </a:solidFill>
                    <a:latin typeface="Arial" pitchFamily="34" charset="0"/>
                    <a:ea typeface="PFCentroSansPro-Regular"/>
                  </a:rPr>
                </a:br>
                <a:r>
                  <a:rPr lang="de-DE" altLang="de-DE" sz="1400" b="1">
                    <a:solidFill>
                      <a:srgbClr val="595959"/>
                    </a:solidFill>
                    <a:latin typeface="Arial" pitchFamily="34" charset="0"/>
                    <a:ea typeface="PFCentroSansPro-Regular"/>
                  </a:rPr>
                  <a:t>Self-employed</a:t>
                </a:r>
              </a:p>
            </p:txBody>
          </p:sp>
        </p:grpSp>
        <p:grpSp>
          <p:nvGrpSpPr>
            <p:cNvPr id="61459" name="Gruppieren 4"/>
            <p:cNvGrpSpPr>
              <a:grpSpLocks/>
            </p:cNvGrpSpPr>
            <p:nvPr/>
          </p:nvGrpSpPr>
          <p:grpSpPr bwMode="auto">
            <a:xfrm>
              <a:off x="1496616" y="1991477"/>
              <a:ext cx="2295174" cy="4191050"/>
              <a:chOff x="1555283" y="1991477"/>
              <a:chExt cx="2295174" cy="4191050"/>
            </a:xfrm>
          </p:grpSpPr>
          <p:sp>
            <p:nvSpPr>
              <p:cNvPr id="61460" name="Rectangle 3"/>
              <p:cNvSpPr>
                <a:spLocks noChangeArrowheads="1"/>
              </p:cNvSpPr>
              <p:nvPr/>
            </p:nvSpPr>
            <p:spPr bwMode="auto">
              <a:xfrm>
                <a:off x="1555284" y="3398135"/>
                <a:ext cx="2295173" cy="2784392"/>
              </a:xfrm>
              <a:prstGeom prst="rect">
                <a:avLst/>
              </a:prstGeom>
              <a:solidFill>
                <a:srgbClr val="669FB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de-DE" altLang="de-DE" sz="1900">
                  <a:solidFill>
                    <a:srgbClr val="000000"/>
                  </a:solidFill>
                  <a:latin typeface="Arial" pitchFamily="34" charset="0"/>
                  <a:ea typeface="PFCentroSansPro-Regular"/>
                </a:endParaRPr>
              </a:p>
            </p:txBody>
          </p:sp>
          <p:sp>
            <p:nvSpPr>
              <p:cNvPr id="61461" name="AutoShape 5"/>
              <p:cNvSpPr>
                <a:spLocks noChangeArrowheads="1"/>
              </p:cNvSpPr>
              <p:nvPr/>
            </p:nvSpPr>
            <p:spPr bwMode="gray">
              <a:xfrm>
                <a:off x="1555284" y="2464697"/>
                <a:ext cx="2295173" cy="865705"/>
              </a:xfrm>
              <a:prstGeom prst="triangle">
                <a:avLst>
                  <a:gd name="adj" fmla="val 50000"/>
                </a:avLst>
              </a:prstGeom>
              <a:solidFill>
                <a:srgbClr val="669FB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sz="1900">
                  <a:solidFill>
                    <a:srgbClr val="FFFFFF"/>
                  </a:solidFill>
                  <a:latin typeface="Arial" pitchFamily="34" charset="0"/>
                  <a:ea typeface="PFCentroSansPro-Regular"/>
                </a:endParaRPr>
              </a:p>
            </p:txBody>
          </p:sp>
          <p:sp>
            <p:nvSpPr>
              <p:cNvPr id="61462" name="Text Box 7"/>
              <p:cNvSpPr txBox="1">
                <a:spLocks noChangeArrowheads="1"/>
              </p:cNvSpPr>
              <p:nvPr/>
            </p:nvSpPr>
            <p:spPr bwMode="gray">
              <a:xfrm>
                <a:off x="1555283" y="1991477"/>
                <a:ext cx="2295173" cy="36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889" tIns="38945" rIns="77889" bIns="38945">
                <a:spAutoFit/>
              </a:bodyP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b="1">
                    <a:solidFill>
                      <a:srgbClr val="89B5CD"/>
                    </a:solidFill>
                    <a:latin typeface="Arial" pitchFamily="34" charset="0"/>
                    <a:ea typeface="PFCentroSansPro-Regular"/>
                  </a:rPr>
                  <a:t>Residential Buildings</a:t>
                </a:r>
              </a:p>
            </p:txBody>
          </p:sp>
          <p:grpSp>
            <p:nvGrpSpPr>
              <p:cNvPr id="61463" name="Gruppieren 108"/>
              <p:cNvGrpSpPr>
                <a:grpSpLocks/>
              </p:cNvGrpSpPr>
              <p:nvPr/>
            </p:nvGrpSpPr>
            <p:grpSpPr bwMode="auto">
              <a:xfrm>
                <a:off x="1679225" y="4527738"/>
                <a:ext cx="2047288" cy="802134"/>
                <a:chOff x="6574971" y="4684491"/>
                <a:chExt cx="1889804" cy="802134"/>
              </a:xfrm>
            </p:grpSpPr>
            <p:sp>
              <p:nvSpPr>
                <p:cNvPr id="61466" name="Rectangle 8"/>
                <p:cNvSpPr>
                  <a:spLocks noChangeArrowheads="1"/>
                </p:cNvSpPr>
                <p:nvPr/>
              </p:nvSpPr>
              <p:spPr bwMode="auto">
                <a:xfrm>
                  <a:off x="6574971" y="4684491"/>
                  <a:ext cx="1889804" cy="5874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90000" rIns="77889" bIns="306652"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de-DE" altLang="de-DE" sz="1400" b="1">
                    <a:solidFill>
                      <a:srgbClr val="595959"/>
                    </a:solidFill>
                    <a:latin typeface="Arial" pitchFamily="34" charset="0"/>
                    <a:ea typeface="PFCentroSansPro-Regular"/>
                  </a:endParaRPr>
                </a:p>
                <a:p>
                  <a:pPr algn="ctr">
                    <a:lnSpc>
                      <a:spcPct val="100000"/>
                    </a:lnSpc>
                    <a:spcBef>
                      <a:spcPct val="0"/>
                    </a:spcBef>
                    <a:buSzTx/>
                    <a:buFontTx/>
                    <a:buNone/>
                  </a:pPr>
                  <a:r>
                    <a:rPr lang="de-DE" altLang="de-DE" sz="1200" b="1">
                      <a:solidFill>
                        <a:srgbClr val="595959"/>
                      </a:solidFill>
                      <a:latin typeface="Arial" pitchFamily="34" charset="0"/>
                      <a:ea typeface="PFCentroSansPro-Regular"/>
                    </a:rPr>
                    <a:t>Energy -efficient </a:t>
                  </a:r>
                </a:p>
                <a:p>
                  <a:pPr algn="ctr">
                    <a:lnSpc>
                      <a:spcPct val="100000"/>
                    </a:lnSpc>
                    <a:spcBef>
                      <a:spcPct val="0"/>
                    </a:spcBef>
                    <a:buSzTx/>
                    <a:buFontTx/>
                    <a:buNone/>
                  </a:pPr>
                  <a:r>
                    <a:rPr lang="de-DE" altLang="de-DE" sz="1200" b="1">
                      <a:solidFill>
                        <a:srgbClr val="595959"/>
                      </a:solidFill>
                      <a:latin typeface="Arial" pitchFamily="34" charset="0"/>
                      <a:ea typeface="PFCentroSansPro-Regular"/>
                    </a:rPr>
                    <a:t>Construction &amp; </a:t>
                  </a:r>
                </a:p>
                <a:p>
                  <a:pPr algn="ctr">
                    <a:lnSpc>
                      <a:spcPct val="100000"/>
                    </a:lnSpc>
                    <a:spcBef>
                      <a:spcPct val="0"/>
                    </a:spcBef>
                    <a:buSzTx/>
                    <a:buFontTx/>
                    <a:buNone/>
                  </a:pPr>
                  <a:r>
                    <a:rPr lang="de-DE" altLang="de-DE" sz="1200" b="1">
                      <a:solidFill>
                        <a:srgbClr val="595959"/>
                      </a:solidFill>
                      <a:latin typeface="Arial" pitchFamily="34" charset="0"/>
                      <a:ea typeface="PFCentroSansPro-Regular"/>
                    </a:rPr>
                    <a:t>Refurbishment</a:t>
                  </a:r>
                </a:p>
              </p:txBody>
            </p:sp>
            <p:sp>
              <p:nvSpPr>
                <p:cNvPr id="61467" name="Rectangle 20"/>
                <p:cNvSpPr>
                  <a:spLocks noChangeArrowheads="1"/>
                </p:cNvSpPr>
                <p:nvPr/>
              </p:nvSpPr>
              <p:spPr bwMode="auto">
                <a:xfrm>
                  <a:off x="6574971" y="5265475"/>
                  <a:ext cx="1889804" cy="221150"/>
                </a:xfrm>
                <a:prstGeom prst="rect">
                  <a:avLst/>
                </a:prstGeom>
                <a:solidFill>
                  <a:srgbClr val="E5EAE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a:solidFill>
                        <a:srgbClr val="595959"/>
                      </a:solidFill>
                      <a:latin typeface="Arial" pitchFamily="34" charset="0"/>
                      <a:ea typeface="PFCentroSansPro-Regular"/>
                    </a:rPr>
                    <a:t>loans / grants</a:t>
                  </a:r>
                </a:p>
              </p:txBody>
            </p:sp>
          </p:grpSp>
          <p:sp>
            <p:nvSpPr>
              <p:cNvPr id="61464" name="Rectangle 20"/>
              <p:cNvSpPr>
                <a:spLocks noChangeArrowheads="1"/>
              </p:cNvSpPr>
              <p:nvPr/>
            </p:nvSpPr>
            <p:spPr bwMode="auto">
              <a:xfrm>
                <a:off x="1679225" y="3609876"/>
                <a:ext cx="2047288" cy="7098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38945" rIns="77889" bIns="38945"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a:solidFill>
                      <a:srgbClr val="595959"/>
                    </a:solidFill>
                    <a:latin typeface="Arial" pitchFamily="34" charset="0"/>
                    <a:ea typeface="PFCentroSansPro-Regular"/>
                  </a:rPr>
                  <a:t>„Everyone principle“</a:t>
                </a:r>
              </a:p>
            </p:txBody>
          </p:sp>
          <p:sp>
            <p:nvSpPr>
              <p:cNvPr id="61465" name="Rectangle 8"/>
              <p:cNvSpPr>
                <a:spLocks noChangeArrowheads="1"/>
              </p:cNvSpPr>
              <p:nvPr/>
            </p:nvSpPr>
            <p:spPr bwMode="auto">
              <a:xfrm>
                <a:off x="1679225" y="5537933"/>
                <a:ext cx="2047288" cy="51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7889" tIns="45997" rIns="77889" bIns="306652"/>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400">
                    <a:solidFill>
                      <a:schemeClr val="bg1"/>
                    </a:solidFill>
                    <a:latin typeface="Arial" pitchFamily="34" charset="0"/>
                    <a:ea typeface="PFCentroSansPro-Regular"/>
                  </a:rPr>
                  <a:t>KfW-Efficiency House and </a:t>
                </a:r>
                <a:br>
                  <a:rPr lang="de-DE" altLang="de-DE" sz="1400">
                    <a:solidFill>
                      <a:schemeClr val="bg1"/>
                    </a:solidFill>
                    <a:latin typeface="Arial" pitchFamily="34" charset="0"/>
                    <a:ea typeface="PFCentroSansPro-Regular"/>
                  </a:rPr>
                </a:br>
                <a:r>
                  <a:rPr lang="de-DE" altLang="de-DE" sz="1400">
                    <a:solidFill>
                      <a:schemeClr val="bg1"/>
                    </a:solidFill>
                    <a:latin typeface="Arial" pitchFamily="34" charset="0"/>
                    <a:ea typeface="PFCentroSansPro-Regular"/>
                  </a:rPr>
                  <a:t>Single Measures</a:t>
                </a:r>
              </a:p>
            </p:txBody>
          </p:sp>
        </p:grpSp>
      </p:grpSp>
      <p:sp>
        <p:nvSpPr>
          <p:cNvPr id="37" name="Rectangle 14"/>
          <p:cNvSpPr>
            <a:spLocks noChangeArrowheads="1"/>
          </p:cNvSpPr>
          <p:nvPr/>
        </p:nvSpPr>
        <p:spPr bwMode="gray">
          <a:xfrm>
            <a:off x="981711" y="2543537"/>
            <a:ext cx="1253357" cy="723532"/>
          </a:xfrm>
          <a:prstGeom prst="rect">
            <a:avLst/>
          </a:prstGeom>
          <a:noFill/>
          <a:ln>
            <a:noFill/>
          </a:ln>
          <a:effectLst/>
          <a:extLst>
            <a:ext uri="{909E8E84-426E-40DD-AFC4-6F175D3DCCD1}">
              <a14:hiddenFill xmlns:a14="http://schemas.microsoft.com/office/drawing/2010/main">
                <a:solidFill>
                  <a:schemeClr val="hlink">
                    <a:alpha val="50195"/>
                  </a:schemeClr>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1400">
                <a:solidFill>
                  <a:schemeClr val="bg1"/>
                </a:solidFill>
                <a:latin typeface="Franklin Gothic Book" pitchFamily="34" charset="0"/>
                <a:ea typeface="ＭＳ Ｐゴシック" pitchFamily="34" charset="-128"/>
              </a:defRPr>
            </a:lvl1pPr>
            <a:lvl2pPr marL="742950" indent="-285750" eaLnBrk="0" hangingPunct="0">
              <a:defRPr sz="1400">
                <a:solidFill>
                  <a:schemeClr val="bg1"/>
                </a:solidFill>
                <a:latin typeface="Franklin Gothic Book" pitchFamily="34" charset="0"/>
                <a:ea typeface="ＭＳ Ｐゴシック" pitchFamily="34" charset="-128"/>
              </a:defRPr>
            </a:lvl2pPr>
            <a:lvl3pPr marL="1143000" indent="-228600" eaLnBrk="0" hangingPunct="0">
              <a:defRPr sz="1400">
                <a:solidFill>
                  <a:schemeClr val="bg1"/>
                </a:solidFill>
                <a:latin typeface="Franklin Gothic Book" pitchFamily="34" charset="0"/>
                <a:ea typeface="ＭＳ Ｐゴシック" pitchFamily="34" charset="-128"/>
              </a:defRPr>
            </a:lvl3pPr>
            <a:lvl4pPr marL="1600200" indent="-228600" eaLnBrk="0" hangingPunct="0">
              <a:defRPr sz="1400">
                <a:solidFill>
                  <a:schemeClr val="bg1"/>
                </a:solidFill>
                <a:latin typeface="Franklin Gothic Book" pitchFamily="34" charset="0"/>
                <a:ea typeface="ＭＳ Ｐゴシック" pitchFamily="34" charset="-128"/>
              </a:defRPr>
            </a:lvl4pPr>
            <a:lvl5pPr marL="2057400" indent="-228600" eaLnBrk="0" hangingPunct="0">
              <a:defRPr sz="1400">
                <a:solidFill>
                  <a:schemeClr val="bg1"/>
                </a:solidFill>
                <a:latin typeface="Franklin Gothic Book" pitchFamily="34" charset="0"/>
                <a:ea typeface="ＭＳ Ｐゴシック" pitchFamily="34" charset="-128"/>
              </a:defRPr>
            </a:lvl5pPr>
            <a:lvl6pPr marL="25146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6pPr>
            <a:lvl7pPr marL="29718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7pPr>
            <a:lvl8pPr marL="34290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8pPr>
            <a:lvl9pPr marL="38862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9pPr>
          </a:lstStyle>
          <a:p>
            <a:pPr eaLnBrk="1" hangingPunct="1">
              <a:defRPr/>
            </a:pPr>
            <a:r>
              <a:rPr lang="de-DE" altLang="de-DE" dirty="0" err="1">
                <a:solidFill>
                  <a:schemeClr val="tx1">
                    <a:lumMod val="75000"/>
                    <a:lumOff val="25000"/>
                  </a:schemeClr>
                </a:solidFill>
                <a:latin typeface="+mn-lt"/>
              </a:rPr>
              <a:t>customers</a:t>
            </a:r>
            <a:endParaRPr lang="de-DE" altLang="de-DE" dirty="0">
              <a:solidFill>
                <a:schemeClr val="tx1">
                  <a:lumMod val="75000"/>
                  <a:lumOff val="25000"/>
                </a:schemeClr>
              </a:solidFill>
              <a:latin typeface="+mn-lt"/>
            </a:endParaRPr>
          </a:p>
        </p:txBody>
      </p:sp>
      <p:sp>
        <p:nvSpPr>
          <p:cNvPr id="38" name="Rectangle 15"/>
          <p:cNvSpPr>
            <a:spLocks noChangeArrowheads="1"/>
          </p:cNvSpPr>
          <p:nvPr/>
        </p:nvSpPr>
        <p:spPr bwMode="gray">
          <a:xfrm>
            <a:off x="979991" y="3391381"/>
            <a:ext cx="1253358" cy="726325"/>
          </a:xfrm>
          <a:prstGeom prst="rect">
            <a:avLst/>
          </a:prstGeom>
          <a:noFill/>
          <a:ln>
            <a:noFill/>
          </a:ln>
          <a:effectLst/>
          <a:extLst>
            <a:ext uri="{909E8E84-426E-40DD-AFC4-6F175D3DCCD1}">
              <a14:hiddenFill xmlns:a14="http://schemas.microsoft.com/office/drawing/2010/main">
                <a:solidFill>
                  <a:schemeClr val="hlink">
                    <a:alpha val="50195"/>
                  </a:schemeClr>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1400">
                <a:solidFill>
                  <a:schemeClr val="bg1"/>
                </a:solidFill>
                <a:latin typeface="Franklin Gothic Book" pitchFamily="34" charset="0"/>
                <a:ea typeface="ＭＳ Ｐゴシック" pitchFamily="34" charset="-128"/>
              </a:defRPr>
            </a:lvl1pPr>
            <a:lvl2pPr marL="742950" indent="-285750" eaLnBrk="0" hangingPunct="0">
              <a:defRPr sz="1400">
                <a:solidFill>
                  <a:schemeClr val="bg1"/>
                </a:solidFill>
                <a:latin typeface="Franklin Gothic Book" pitchFamily="34" charset="0"/>
                <a:ea typeface="ＭＳ Ｐゴシック" pitchFamily="34" charset="-128"/>
              </a:defRPr>
            </a:lvl2pPr>
            <a:lvl3pPr marL="1143000" indent="-228600" eaLnBrk="0" hangingPunct="0">
              <a:defRPr sz="1400">
                <a:solidFill>
                  <a:schemeClr val="bg1"/>
                </a:solidFill>
                <a:latin typeface="Franklin Gothic Book" pitchFamily="34" charset="0"/>
                <a:ea typeface="ＭＳ Ｐゴシック" pitchFamily="34" charset="-128"/>
              </a:defRPr>
            </a:lvl3pPr>
            <a:lvl4pPr marL="1600200" indent="-228600" eaLnBrk="0" hangingPunct="0">
              <a:defRPr sz="1400">
                <a:solidFill>
                  <a:schemeClr val="bg1"/>
                </a:solidFill>
                <a:latin typeface="Franklin Gothic Book" pitchFamily="34" charset="0"/>
                <a:ea typeface="ＭＳ Ｐゴシック" pitchFamily="34" charset="-128"/>
              </a:defRPr>
            </a:lvl4pPr>
            <a:lvl5pPr marL="2057400" indent="-228600" eaLnBrk="0" hangingPunct="0">
              <a:defRPr sz="1400">
                <a:solidFill>
                  <a:schemeClr val="bg1"/>
                </a:solidFill>
                <a:latin typeface="Franklin Gothic Book" pitchFamily="34" charset="0"/>
                <a:ea typeface="ＭＳ Ｐゴシック" pitchFamily="34" charset="-128"/>
              </a:defRPr>
            </a:lvl5pPr>
            <a:lvl6pPr marL="25146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6pPr>
            <a:lvl7pPr marL="29718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7pPr>
            <a:lvl8pPr marL="34290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8pPr>
            <a:lvl9pPr marL="3886200" indent="-228600" algn="ctr" eaLnBrk="0" fontAlgn="base" hangingPunct="0">
              <a:spcBef>
                <a:spcPct val="0"/>
              </a:spcBef>
              <a:spcAft>
                <a:spcPct val="0"/>
              </a:spcAft>
              <a:defRPr sz="1400">
                <a:solidFill>
                  <a:schemeClr val="bg1"/>
                </a:solidFill>
                <a:latin typeface="Franklin Gothic Book" pitchFamily="34" charset="0"/>
                <a:ea typeface="ＭＳ Ｐゴシック" pitchFamily="34" charset="-128"/>
              </a:defRPr>
            </a:lvl9pPr>
          </a:lstStyle>
          <a:p>
            <a:pPr eaLnBrk="1" hangingPunct="1">
              <a:defRPr/>
            </a:pPr>
            <a:r>
              <a:rPr lang="de-DE" altLang="de-DE" dirty="0" err="1">
                <a:solidFill>
                  <a:schemeClr val="tx1">
                    <a:lumMod val="75000"/>
                    <a:lumOff val="25000"/>
                  </a:schemeClr>
                </a:solidFill>
                <a:latin typeface="+mn-lt"/>
              </a:rPr>
              <a:t>Program</a:t>
            </a:r>
            <a:endParaRPr lang="de-DE" altLang="de-DE" dirty="0">
              <a:solidFill>
                <a:schemeClr val="tx1">
                  <a:lumMod val="75000"/>
                  <a:lumOff val="25000"/>
                </a:schemeClr>
              </a:solidFill>
              <a:latin typeface="+mn-lt"/>
            </a:endParaRPr>
          </a:p>
        </p:txBody>
      </p:sp>
      <p:sp>
        <p:nvSpPr>
          <p:cNvPr id="39" name="Rectangle 15"/>
          <p:cNvSpPr>
            <a:spLocks noChangeArrowheads="1"/>
          </p:cNvSpPr>
          <p:nvPr/>
        </p:nvSpPr>
        <p:spPr bwMode="gray">
          <a:xfrm>
            <a:off x="892308" y="4296494"/>
            <a:ext cx="1249918" cy="476302"/>
          </a:xfrm>
          <a:prstGeom prst="rect">
            <a:avLst/>
          </a:prstGeom>
          <a:noFill/>
          <a:ln>
            <a:noFill/>
          </a:ln>
          <a:effectLst/>
          <a:extLst>
            <a:ext uri="{909E8E84-426E-40DD-AFC4-6F175D3DCCD1}">
              <a14:hiddenFill xmlns:a14="http://schemas.microsoft.com/office/drawing/2010/main">
                <a:solidFill>
                  <a:schemeClr val="hlink">
                    <a:alpha val="50195"/>
                  </a:schemeClr>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eaLnBrk="0" hangingPunct="0">
              <a:lnSpc>
                <a:spcPct val="110000"/>
              </a:lnSpc>
              <a:spcBef>
                <a:spcPts val="475"/>
              </a:spcBef>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1pPr>
            <a:lvl2pPr marL="742950" indent="-285750" algn="l" eaLnBrk="0" hangingPunct="0">
              <a:lnSpc>
                <a:spcPct val="110000"/>
              </a:lnSpc>
              <a:spcBef>
                <a:spcPts val="475"/>
              </a:spcBef>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2pPr>
            <a:lvl3pPr marL="1143000" indent="-228600" algn="l" eaLnBrk="0" hangingPunct="0">
              <a:lnSpc>
                <a:spcPct val="110000"/>
              </a:lnSpc>
              <a:spcBef>
                <a:spcPts val="475"/>
              </a:spcBef>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3pPr>
            <a:lvl4pPr marL="1600200" indent="-228600" algn="l" eaLnBrk="0" hangingPunct="0">
              <a:lnSpc>
                <a:spcPct val="110000"/>
              </a:lnSpc>
              <a:spcBef>
                <a:spcPts val="475"/>
              </a:spcBef>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4pPr>
            <a:lvl5pPr marL="2057400" indent="-228600" algn="l" eaLnBrk="0" hangingPunct="0">
              <a:lnSpc>
                <a:spcPct val="110000"/>
              </a:lnSpc>
              <a:spcBef>
                <a:spcPts val="475"/>
              </a:spcBef>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5pPr>
            <a:lvl6pPr marL="2514600" indent="-228600" eaLnBrk="0" fontAlgn="base" hangingPunct="0">
              <a:lnSpc>
                <a:spcPct val="110000"/>
              </a:lnSpc>
              <a:spcBef>
                <a:spcPts val="475"/>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6pPr>
            <a:lvl7pPr marL="2971800" indent="-228600" eaLnBrk="0" fontAlgn="base" hangingPunct="0">
              <a:lnSpc>
                <a:spcPct val="110000"/>
              </a:lnSpc>
              <a:spcBef>
                <a:spcPts val="475"/>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7pPr>
            <a:lvl8pPr marL="3429000" indent="-228600" eaLnBrk="0" fontAlgn="base" hangingPunct="0">
              <a:lnSpc>
                <a:spcPct val="110000"/>
              </a:lnSpc>
              <a:spcBef>
                <a:spcPts val="475"/>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8pPr>
            <a:lvl9pPr marL="3886200" indent="-228600" eaLnBrk="0" fontAlgn="base" hangingPunct="0">
              <a:lnSpc>
                <a:spcPct val="110000"/>
              </a:lnSpc>
              <a:spcBef>
                <a:spcPts val="475"/>
              </a:spcBef>
              <a:spcAft>
                <a:spcPct val="0"/>
              </a:spcAft>
              <a:buSzPct val="120000"/>
              <a:buFont typeface="Arial" pitchFamily="34" charset="0"/>
              <a:buChar char="›"/>
              <a:defRPr sz="1600">
                <a:solidFill>
                  <a:schemeClr val="tx1"/>
                </a:solidFill>
                <a:latin typeface="Arial" pitchFamily="34" charset="0"/>
                <a:ea typeface="ＭＳ Ｐゴシック" pitchFamily="34" charset="-128"/>
                <a:cs typeface="Arial" pitchFamily="34" charset="0"/>
              </a:defRPr>
            </a:lvl9pPr>
          </a:lstStyle>
          <a:p>
            <a:pPr eaLnBrk="1" hangingPunct="1">
              <a:lnSpc>
                <a:spcPct val="100000"/>
              </a:lnSpc>
              <a:spcBef>
                <a:spcPct val="0"/>
              </a:spcBef>
              <a:buSzTx/>
              <a:buFontTx/>
              <a:buNone/>
              <a:defRPr/>
            </a:pPr>
            <a:r>
              <a:rPr lang="de-DE" altLang="de-DE" sz="1400" dirty="0" err="1">
                <a:solidFill>
                  <a:schemeClr val="tx1">
                    <a:lumMod val="75000"/>
                    <a:lumOff val="25000"/>
                  </a:schemeClr>
                </a:solidFill>
                <a:latin typeface="+mn-lt"/>
              </a:rPr>
              <a:t>available</a:t>
            </a:r>
            <a:r>
              <a:rPr lang="de-DE" altLang="de-DE" sz="1400" dirty="0">
                <a:solidFill>
                  <a:schemeClr val="tx1">
                    <a:lumMod val="75000"/>
                    <a:lumOff val="25000"/>
                  </a:schemeClr>
                </a:solidFill>
                <a:latin typeface="+mn-lt"/>
              </a:rPr>
              <a:t> </a:t>
            </a:r>
            <a:r>
              <a:rPr lang="de-DE" altLang="de-DE" sz="1400" dirty="0" err="1">
                <a:solidFill>
                  <a:schemeClr val="tx1">
                    <a:lumMod val="75000"/>
                    <a:lumOff val="25000"/>
                  </a:schemeClr>
                </a:solidFill>
                <a:latin typeface="+mn-lt"/>
              </a:rPr>
              <a:t>for</a:t>
            </a:r>
            <a:endParaRPr lang="de-DE" altLang="de-DE" sz="1400" dirty="0">
              <a:solidFill>
                <a:schemeClr val="tx1">
                  <a:lumMod val="75000"/>
                  <a:lumOff val="25000"/>
                </a:schemeClr>
              </a:solidFill>
              <a:latin typeface="+mn-lt"/>
            </a:endParaRPr>
          </a:p>
        </p:txBody>
      </p:sp>
      <p:sp>
        <p:nvSpPr>
          <p:cNvPr id="61448" name="Rectangle 8"/>
          <p:cNvSpPr>
            <a:spLocks noChangeArrowheads="1"/>
          </p:cNvSpPr>
          <p:nvPr/>
        </p:nvSpPr>
        <p:spPr bwMode="auto">
          <a:xfrm>
            <a:off x="7592354" y="3391382"/>
            <a:ext cx="2217875" cy="5168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7889" tIns="90000" rIns="77889" bIns="306652"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de-DE" altLang="de-DE" sz="1400" b="1">
              <a:solidFill>
                <a:srgbClr val="595959"/>
              </a:solidFill>
              <a:latin typeface="Arial" pitchFamily="34" charset="0"/>
              <a:ea typeface="PFCentroSansPro-Regular"/>
            </a:endParaRPr>
          </a:p>
          <a:p>
            <a:pPr algn="ctr">
              <a:lnSpc>
                <a:spcPct val="100000"/>
              </a:lnSpc>
              <a:spcBef>
                <a:spcPct val="0"/>
              </a:spcBef>
              <a:buSzTx/>
              <a:buFontTx/>
              <a:buNone/>
            </a:pPr>
            <a:r>
              <a:rPr lang="de-DE" altLang="de-DE" sz="1200" b="1">
                <a:solidFill>
                  <a:srgbClr val="595959"/>
                </a:solidFill>
                <a:latin typeface="Arial" pitchFamily="34" charset="0"/>
                <a:ea typeface="PFCentroSansPro-Regular"/>
              </a:rPr>
              <a:t>Energy -efficient </a:t>
            </a:r>
          </a:p>
          <a:p>
            <a:pPr algn="ctr">
              <a:lnSpc>
                <a:spcPct val="100000"/>
              </a:lnSpc>
              <a:spcBef>
                <a:spcPct val="0"/>
              </a:spcBef>
              <a:buSzTx/>
              <a:buFontTx/>
              <a:buNone/>
            </a:pPr>
            <a:r>
              <a:rPr lang="de-DE" altLang="de-DE" sz="1200" b="1">
                <a:solidFill>
                  <a:srgbClr val="595959"/>
                </a:solidFill>
                <a:latin typeface="Arial" pitchFamily="34" charset="0"/>
                <a:ea typeface="PFCentroSansPro-Regular"/>
              </a:rPr>
              <a:t>Construction &amp; </a:t>
            </a:r>
          </a:p>
          <a:p>
            <a:pPr algn="ctr">
              <a:lnSpc>
                <a:spcPct val="100000"/>
              </a:lnSpc>
              <a:spcBef>
                <a:spcPct val="0"/>
              </a:spcBef>
              <a:buSzTx/>
              <a:buFontTx/>
              <a:buNone/>
            </a:pPr>
            <a:r>
              <a:rPr lang="de-DE" altLang="de-DE" sz="1200" b="1">
                <a:solidFill>
                  <a:srgbClr val="595959"/>
                </a:solidFill>
                <a:latin typeface="Arial" pitchFamily="34" charset="0"/>
                <a:ea typeface="PFCentroSansPro-Regular"/>
              </a:rPr>
              <a:t>Refurbishment</a:t>
            </a:r>
          </a:p>
        </p:txBody>
      </p:sp>
      <p:sp>
        <p:nvSpPr>
          <p:cNvPr id="61449" name="Rectangle 8"/>
          <p:cNvSpPr>
            <a:spLocks noChangeArrowheads="1"/>
          </p:cNvSpPr>
          <p:nvPr/>
        </p:nvSpPr>
        <p:spPr bwMode="auto">
          <a:xfrm>
            <a:off x="4901676" y="4306272"/>
            <a:ext cx="2217875" cy="45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7889" tIns="45997" rIns="77889" bIns="306652"/>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400">
                <a:solidFill>
                  <a:schemeClr val="bg1"/>
                </a:solidFill>
                <a:latin typeface="Arial" pitchFamily="34" charset="0"/>
                <a:ea typeface="PFCentroSansPro-Regular"/>
              </a:rPr>
              <a:t>KfW-Efficiency House and </a:t>
            </a:r>
            <a:br>
              <a:rPr lang="de-DE" altLang="de-DE" sz="1400">
                <a:solidFill>
                  <a:schemeClr val="bg1"/>
                </a:solidFill>
                <a:latin typeface="Arial" pitchFamily="34" charset="0"/>
                <a:ea typeface="PFCentroSansPro-Regular"/>
              </a:rPr>
            </a:br>
            <a:r>
              <a:rPr lang="de-DE" altLang="de-DE" sz="1400">
                <a:solidFill>
                  <a:schemeClr val="bg1"/>
                </a:solidFill>
                <a:latin typeface="Arial" pitchFamily="34" charset="0"/>
                <a:ea typeface="PFCentroSansPro-Regular"/>
              </a:rPr>
              <a:t>Single Measures</a:t>
            </a:r>
          </a:p>
        </p:txBody>
      </p:sp>
      <p:sp>
        <p:nvSpPr>
          <p:cNvPr id="61450" name="Rectangle 8"/>
          <p:cNvSpPr>
            <a:spLocks noChangeArrowheads="1"/>
          </p:cNvSpPr>
          <p:nvPr/>
        </p:nvSpPr>
        <p:spPr bwMode="auto">
          <a:xfrm>
            <a:off x="7592354" y="4330017"/>
            <a:ext cx="2217875" cy="45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7889" tIns="45997" rIns="77889" bIns="306652"/>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400">
                <a:solidFill>
                  <a:schemeClr val="bg1"/>
                </a:solidFill>
                <a:latin typeface="Arial" pitchFamily="34" charset="0"/>
                <a:ea typeface="PFCentroSansPro-Regular"/>
              </a:rPr>
              <a:t>KfW-Efficiency House and </a:t>
            </a:r>
            <a:br>
              <a:rPr lang="de-DE" altLang="de-DE" sz="1400">
                <a:solidFill>
                  <a:schemeClr val="bg1"/>
                </a:solidFill>
                <a:latin typeface="Arial" pitchFamily="34" charset="0"/>
                <a:ea typeface="PFCentroSansPro-Regular"/>
              </a:rPr>
            </a:br>
            <a:r>
              <a:rPr lang="de-DE" altLang="de-DE" sz="1400">
                <a:solidFill>
                  <a:schemeClr val="bg1"/>
                </a:solidFill>
                <a:latin typeface="Arial" pitchFamily="34" charset="0"/>
                <a:ea typeface="PFCentroSansPro-Regular"/>
              </a:rPr>
              <a:t>Single Measures</a:t>
            </a:r>
          </a:p>
        </p:txBody>
      </p:sp>
      <p:pic>
        <p:nvPicPr>
          <p:cNvPr id="61452" name="Picture 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185" y="3391382"/>
            <a:ext cx="2217875" cy="60620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26F6C"/>
                  </a:outerShdw>
                </a:effectLst>
              </a14:hiddenEffects>
            </a:ext>
          </a:extLst>
        </p:spPr>
      </p:pic>
      <p:pic>
        <p:nvPicPr>
          <p:cNvPr id="61453"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9185" y="3862096"/>
            <a:ext cx="2217875" cy="28494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26F6C"/>
                  </a:outerShdw>
                </a:effectLst>
              </a14:hiddenEffects>
            </a:ext>
          </a:extLst>
        </p:spPr>
      </p:pic>
      <p:sp>
        <p:nvSpPr>
          <p:cNvPr id="61454" name="Textfeld 1"/>
          <p:cNvSpPr txBox="1">
            <a:spLocks noChangeArrowheads="1"/>
          </p:cNvSpPr>
          <p:nvPr/>
        </p:nvSpPr>
        <p:spPr bwMode="auto">
          <a:xfrm>
            <a:off x="979992" y="5113611"/>
            <a:ext cx="91500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marL="0" lvl="1" eaLnBrk="1" hangingPunct="1">
              <a:lnSpc>
                <a:spcPct val="100000"/>
              </a:lnSpc>
              <a:spcBef>
                <a:spcPct val="0"/>
              </a:spcBef>
              <a:buSzTx/>
              <a:buFontTx/>
              <a:buNone/>
            </a:pPr>
            <a:r>
              <a:rPr lang="de-DE" altLang="de-DE" dirty="0">
                <a:solidFill>
                  <a:srgbClr val="000000"/>
                </a:solidFill>
                <a:latin typeface="Arial" pitchFamily="34" charset="0"/>
              </a:rPr>
              <a:t>+ Promotion </a:t>
            </a:r>
            <a:r>
              <a:rPr lang="de-DE" altLang="de-DE" dirty="0" err="1">
                <a:solidFill>
                  <a:srgbClr val="000000"/>
                </a:solidFill>
                <a:latin typeface="Arial" pitchFamily="34" charset="0"/>
              </a:rPr>
              <a:t>of</a:t>
            </a:r>
            <a:r>
              <a:rPr lang="de-DE" altLang="de-DE" dirty="0">
                <a:solidFill>
                  <a:srgbClr val="000000"/>
                </a:solidFill>
                <a:latin typeface="Arial" pitchFamily="34" charset="0"/>
              </a:rPr>
              <a:t> </a:t>
            </a:r>
            <a:r>
              <a:rPr lang="de-DE" altLang="de-DE" dirty="0" err="1">
                <a:solidFill>
                  <a:srgbClr val="000000"/>
                </a:solidFill>
                <a:latin typeface="Arial" pitchFamily="34" charset="0"/>
              </a:rPr>
              <a:t>energy</a:t>
            </a:r>
            <a:r>
              <a:rPr lang="de-DE" altLang="de-DE" dirty="0">
                <a:solidFill>
                  <a:srgbClr val="000000"/>
                </a:solidFill>
                <a:latin typeface="Arial" pitchFamily="34" charset="0"/>
              </a:rPr>
              <a:t> </a:t>
            </a:r>
            <a:r>
              <a:rPr lang="de-DE" altLang="de-DE" dirty="0" err="1">
                <a:solidFill>
                  <a:srgbClr val="000000"/>
                </a:solidFill>
                <a:latin typeface="Arial" pitchFamily="34" charset="0"/>
              </a:rPr>
              <a:t>efficient</a:t>
            </a:r>
            <a:r>
              <a:rPr lang="de-DE" altLang="de-DE" dirty="0">
                <a:solidFill>
                  <a:srgbClr val="000000"/>
                </a:solidFill>
                <a:latin typeface="Arial" pitchFamily="34" charset="0"/>
              </a:rPr>
              <a:t> </a:t>
            </a:r>
            <a:r>
              <a:rPr lang="de-DE" altLang="de-DE" dirty="0" err="1">
                <a:solidFill>
                  <a:srgbClr val="000000"/>
                </a:solidFill>
                <a:latin typeface="Arial" pitchFamily="34" charset="0"/>
              </a:rPr>
              <a:t>production</a:t>
            </a:r>
            <a:r>
              <a:rPr lang="de-DE" altLang="de-DE" dirty="0">
                <a:solidFill>
                  <a:srgbClr val="000000"/>
                </a:solidFill>
                <a:latin typeface="Arial" pitchFamily="34" charset="0"/>
              </a:rPr>
              <a:t> </a:t>
            </a:r>
            <a:r>
              <a:rPr lang="de-DE" altLang="de-DE" dirty="0" err="1">
                <a:solidFill>
                  <a:srgbClr val="000000"/>
                </a:solidFill>
                <a:latin typeface="Arial" pitchFamily="34" charset="0"/>
              </a:rPr>
              <a:t>facilities</a:t>
            </a:r>
            <a:r>
              <a:rPr lang="de-DE" altLang="de-DE" dirty="0">
                <a:solidFill>
                  <a:srgbClr val="000000"/>
                </a:solidFill>
                <a:latin typeface="Arial" pitchFamily="34" charset="0"/>
              </a:rPr>
              <a:t> and </a:t>
            </a:r>
            <a:r>
              <a:rPr lang="de-DE" altLang="de-DE" dirty="0" err="1">
                <a:solidFill>
                  <a:srgbClr val="000000"/>
                </a:solidFill>
                <a:latin typeface="Arial" pitchFamily="34" charset="0"/>
              </a:rPr>
              <a:t>processes</a:t>
            </a:r>
            <a:r>
              <a:rPr lang="de-DE" altLang="de-DE" dirty="0">
                <a:solidFill>
                  <a:srgbClr val="000000"/>
                </a:solidFill>
                <a:latin typeface="Arial" pitchFamily="34" charset="0"/>
              </a:rPr>
              <a:t>, </a:t>
            </a:r>
            <a:r>
              <a:rPr lang="en-US" altLang="de-DE" dirty="0">
                <a:solidFill>
                  <a:srgbClr val="000000"/>
                </a:solidFill>
                <a:latin typeface="Arial" pitchFamily="34" charset="0"/>
              </a:rPr>
              <a:t>promotion of utilization</a:t>
            </a:r>
            <a:br>
              <a:rPr lang="en-US" altLang="de-DE" dirty="0">
                <a:solidFill>
                  <a:srgbClr val="000000"/>
                </a:solidFill>
                <a:latin typeface="Arial" pitchFamily="34" charset="0"/>
              </a:rPr>
            </a:br>
            <a:r>
              <a:rPr lang="en-US" altLang="de-DE" dirty="0">
                <a:solidFill>
                  <a:srgbClr val="000000"/>
                </a:solidFill>
                <a:latin typeface="Arial" pitchFamily="34" charset="0"/>
              </a:rPr>
              <a:t>   of industrial waste heat and of renewable sources of energy combined with storage solutions.</a:t>
            </a:r>
            <a:endParaRPr lang="de-DE" altLang="de-DE" dirty="0"/>
          </a:p>
        </p:txBody>
      </p:sp>
      <p:pic>
        <p:nvPicPr>
          <p:cNvPr id="61455"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5501" y="46095"/>
            <a:ext cx="1569706" cy="97355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26F6C"/>
                  </a:outerShdw>
                </a:effectLst>
              </a14:hiddenEffects>
            </a:ext>
          </a:extLst>
        </p:spPr>
      </p:pic>
      <p:sp>
        <p:nvSpPr>
          <p:cNvPr id="2" name="Fußzeilenplatzhalter 1"/>
          <p:cNvSpPr>
            <a:spLocks noGrp="1"/>
          </p:cNvSpPr>
          <p:nvPr>
            <p:ph type="ftr" sz="quarter" idx="11"/>
          </p:nvPr>
        </p:nvSpPr>
        <p:spPr/>
        <p:txBody>
          <a:bodyPr/>
          <a:lstStyle/>
          <a:p>
            <a:pPr>
              <a:defRPr/>
            </a:pPr>
            <a:r>
              <a:rPr lang="fr-FR" altLang="de-DE">
                <a:solidFill>
                  <a:srgbClr val="000000"/>
                </a:solidFill>
              </a:rPr>
              <a:t>"Agir pour le climat" - Web Conference 8.4.2021</a:t>
            </a:r>
            <a:endParaRPr lang="de-DE" altLang="de-DE">
              <a:solidFill>
                <a:srgbClr val="000000"/>
              </a:solidFill>
            </a:endParaRPr>
          </a:p>
        </p:txBody>
      </p:sp>
      <p:sp>
        <p:nvSpPr>
          <p:cNvPr id="3" name="Foliennummernplatzhalter 2">
            <a:extLst>
              <a:ext uri="{FF2B5EF4-FFF2-40B4-BE49-F238E27FC236}">
                <a16:creationId xmlns:a16="http://schemas.microsoft.com/office/drawing/2014/main" id="{BD742CF2-B6D3-4790-96A8-B32662660637}"/>
              </a:ext>
            </a:extLst>
          </p:cNvPr>
          <p:cNvSpPr>
            <a:spLocks noGrp="1"/>
          </p:cNvSpPr>
          <p:nvPr>
            <p:ph type="sldNum" sz="quarter" idx="10"/>
          </p:nvPr>
        </p:nvSpPr>
        <p:spPr/>
        <p:txBody>
          <a:bodyPr/>
          <a:lstStyle/>
          <a:p>
            <a:pPr>
              <a:defRPr/>
            </a:pPr>
            <a:fld id="{A6384B86-7BE2-4E3D-9BD2-0D3509DB12BC}" type="slidenum">
              <a:rPr lang="de-DE" altLang="de-DE" smtClean="0">
                <a:solidFill>
                  <a:srgbClr val="000000"/>
                </a:solidFill>
              </a:rPr>
              <a:pPr>
                <a:defRPr/>
              </a:pPr>
              <a:t>10</a:t>
            </a:fld>
            <a:endParaRPr lang="de-DE" altLang="de-DE">
              <a:solidFill>
                <a:srgbClr val="000000"/>
              </a:solidFill>
            </a:endParaRPr>
          </a:p>
        </p:txBody>
      </p:sp>
    </p:spTree>
    <p:extLst>
      <p:ext uri="{BB962C8B-B14F-4D97-AF65-F5344CB8AC3E}">
        <p14:creationId xmlns:p14="http://schemas.microsoft.com/office/powerpoint/2010/main" val="283516115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1"/>
          </p:nvPr>
        </p:nvSpPr>
        <p:spPr/>
        <p:txBody>
          <a:bodyPr/>
          <a:lstStyle/>
          <a:p>
            <a:r>
              <a:rPr lang="fr-FR"/>
              <a:t>"Agir pour le climat" - Web Conference 8.4.2021</a:t>
            </a:r>
            <a:endParaRPr lang="de-DE" dirty="0"/>
          </a:p>
        </p:txBody>
      </p:sp>
      <p:sp>
        <p:nvSpPr>
          <p:cNvPr id="6" name="Textplatzhalter 5"/>
          <p:cNvSpPr>
            <a:spLocks noGrp="1"/>
          </p:cNvSpPr>
          <p:nvPr>
            <p:ph type="body" sz="quarter" idx="13"/>
          </p:nvPr>
        </p:nvSpPr>
        <p:spPr/>
        <p:txBody>
          <a:bodyPr/>
          <a:lstStyle/>
          <a:p>
            <a:endParaRPr lang="de-DE"/>
          </a:p>
        </p:txBody>
      </p:sp>
      <p:sp>
        <p:nvSpPr>
          <p:cNvPr id="7" name="Textplatzhalter 6"/>
          <p:cNvSpPr>
            <a:spLocks noGrp="1"/>
          </p:cNvSpPr>
          <p:nvPr>
            <p:ph type="body" sz="quarter" idx="18"/>
          </p:nvPr>
        </p:nvSpPr>
        <p:spPr>
          <a:xfrm>
            <a:off x="897204" y="677577"/>
            <a:ext cx="9867558" cy="332901"/>
          </a:xfrm>
        </p:spPr>
        <p:txBody>
          <a:bodyPr/>
          <a:lstStyle/>
          <a:p>
            <a:r>
              <a:rPr lang="de-DE" dirty="0"/>
              <a:t>The </a:t>
            </a:r>
            <a:r>
              <a:rPr lang="de-DE" dirty="0" err="1"/>
              <a:t>efficiency</a:t>
            </a:r>
            <a:r>
              <a:rPr lang="de-DE" dirty="0"/>
              <a:t> </a:t>
            </a:r>
            <a:r>
              <a:rPr lang="de-DE" dirty="0" err="1"/>
              <a:t>house</a:t>
            </a:r>
            <a:r>
              <a:rPr lang="de-DE" dirty="0"/>
              <a:t> </a:t>
            </a:r>
            <a:r>
              <a:rPr lang="de-DE" dirty="0" err="1"/>
              <a:t>principle</a:t>
            </a:r>
            <a:r>
              <a:rPr lang="de-DE" dirty="0"/>
              <a:t> – </a:t>
            </a:r>
            <a:r>
              <a:rPr lang="de-DE" dirty="0" err="1"/>
              <a:t>simplification</a:t>
            </a:r>
            <a:r>
              <a:rPr lang="de-DE" dirty="0"/>
              <a:t> and </a:t>
            </a:r>
            <a:r>
              <a:rPr lang="de-DE" dirty="0" err="1"/>
              <a:t>standardisation</a:t>
            </a:r>
            <a:r>
              <a:rPr lang="de-DE" dirty="0"/>
              <a:t> </a:t>
            </a:r>
            <a:r>
              <a:rPr lang="de-DE" dirty="0" err="1"/>
              <a:t>as</a:t>
            </a:r>
            <a:r>
              <a:rPr lang="de-DE" dirty="0"/>
              <a:t> a </a:t>
            </a:r>
            <a:r>
              <a:rPr lang="de-DE" dirty="0" err="1"/>
              <a:t>success</a:t>
            </a:r>
            <a:r>
              <a:rPr lang="de-DE" dirty="0"/>
              <a:t> </a:t>
            </a:r>
            <a:r>
              <a:rPr lang="de-DE" dirty="0" err="1"/>
              <a:t>factors</a:t>
            </a:r>
            <a:endParaRPr lang="de-DE" dirty="0"/>
          </a:p>
        </p:txBody>
      </p:sp>
      <p:sp>
        <p:nvSpPr>
          <p:cNvPr id="10" name="Titel 9"/>
          <p:cNvSpPr>
            <a:spLocks noGrp="1"/>
          </p:cNvSpPr>
          <p:nvPr>
            <p:ph type="title"/>
          </p:nvPr>
        </p:nvSpPr>
        <p:spPr/>
        <p:txBody>
          <a:bodyPr/>
          <a:lstStyle/>
          <a:p>
            <a:r>
              <a:rPr lang="de-DE" dirty="0"/>
              <a:t>Energy </a:t>
            </a:r>
            <a:r>
              <a:rPr lang="de-DE" dirty="0" err="1"/>
              <a:t>efficient</a:t>
            </a:r>
            <a:r>
              <a:rPr lang="de-DE" dirty="0"/>
              <a:t> </a:t>
            </a:r>
            <a:r>
              <a:rPr lang="de-DE" dirty="0" err="1"/>
              <a:t>construction</a:t>
            </a:r>
            <a:r>
              <a:rPr lang="de-DE" dirty="0"/>
              <a:t> </a:t>
            </a:r>
            <a:r>
              <a:rPr lang="de-DE" dirty="0" err="1"/>
              <a:t>and</a:t>
            </a:r>
            <a:r>
              <a:rPr lang="de-DE" dirty="0"/>
              <a:t> </a:t>
            </a:r>
            <a:r>
              <a:rPr lang="de-DE" dirty="0" err="1"/>
              <a:t>refurbishment</a:t>
            </a:r>
            <a:endParaRPr lang="de-DE" dirty="0"/>
          </a:p>
        </p:txBody>
      </p:sp>
      <p:graphicFrame>
        <p:nvGraphicFramePr>
          <p:cNvPr id="11" name="Object 2"/>
          <p:cNvGraphicFramePr>
            <a:graphicFrameLocks noChangeAspect="1"/>
          </p:cNvGraphicFramePr>
          <p:nvPr/>
        </p:nvGraphicFramePr>
        <p:xfrm>
          <a:off x="1999528" y="1319959"/>
          <a:ext cx="6547029" cy="2902508"/>
        </p:xfrm>
        <a:graphic>
          <a:graphicData uri="http://schemas.openxmlformats.org/presentationml/2006/ole">
            <mc:AlternateContent xmlns:mc="http://schemas.openxmlformats.org/markup-compatibility/2006">
              <mc:Choice xmlns:v="urn:schemas-microsoft-com:vml" Requires="v">
                <p:oleObj spid="_x0000_s5142" name="Bild" r:id="rId4" imgW="6228571" imgH="3695238" progId="StaticDib">
                  <p:embed/>
                </p:oleObj>
              </mc:Choice>
              <mc:Fallback>
                <p:oleObj name="Bild" r:id="rId4" imgW="6228571" imgH="3695238" progId="StaticDib">
                  <p:embed/>
                  <p:pic>
                    <p:nvPicPr>
                      <p:cNvPr id="11"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9528" y="1319959"/>
                        <a:ext cx="6547029" cy="290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 Box 4"/>
          <p:cNvSpPr txBox="1">
            <a:spLocks noChangeArrowheads="1"/>
          </p:cNvSpPr>
          <p:nvPr/>
        </p:nvSpPr>
        <p:spPr bwMode="auto">
          <a:xfrm>
            <a:off x="7208471" y="1347895"/>
            <a:ext cx="3302742" cy="145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77875" eaLnBrk="0" hangingPunct="0">
              <a:lnSpc>
                <a:spcPct val="120000"/>
              </a:lnSpc>
              <a:spcBef>
                <a:spcPts val="600"/>
              </a:spcBef>
              <a:buSzPct val="120000"/>
              <a:buFont typeface="Franklin Gothic Book" pitchFamily="34" charset="0"/>
              <a:defRPr sz="1600" b="1">
                <a:solidFill>
                  <a:schemeClr val="tx1"/>
                </a:solidFill>
                <a:latin typeface="Arial" pitchFamily="34" charset="0"/>
                <a:ea typeface="ＭＳ Ｐゴシック" pitchFamily="34" charset="-128"/>
              </a:defRPr>
            </a:lvl1pPr>
            <a:lvl2pPr marL="179388"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2pPr>
            <a:lvl3pPr marL="536575"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3pPr>
            <a:lvl4pPr marL="179388"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4pPr>
            <a:lvl5pPr marL="536575"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5pPr>
            <a:lvl6pPr marL="9937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6pPr>
            <a:lvl7pPr marL="14509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7pPr>
            <a:lvl8pPr marL="19081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8pPr>
            <a:lvl9pPr marL="23653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9pPr>
          </a:lstStyle>
          <a:p>
            <a:pPr>
              <a:lnSpc>
                <a:spcPct val="110000"/>
              </a:lnSpc>
              <a:spcBef>
                <a:spcPct val="0"/>
              </a:spcBef>
              <a:buSzTx/>
              <a:buFontTx/>
              <a:buNone/>
            </a:pPr>
            <a:r>
              <a:rPr lang="de-DE" altLang="de-DE" sz="1500" dirty="0" err="1">
                <a:solidFill>
                  <a:srgbClr val="005A8C"/>
                </a:solidFill>
                <a:latin typeface="Franklin Gothic Book" pitchFamily="34" charset="0"/>
                <a:cs typeface="Arial" pitchFamily="34" charset="0"/>
              </a:rPr>
              <a:t>Secondary</a:t>
            </a:r>
            <a:r>
              <a:rPr lang="de-DE" altLang="de-DE" sz="1500" dirty="0">
                <a:solidFill>
                  <a:srgbClr val="005A8C"/>
                </a:solidFill>
                <a:latin typeface="Franklin Gothic Book" pitchFamily="34" charset="0"/>
                <a:cs typeface="Arial" pitchFamily="34" charset="0"/>
              </a:rPr>
              <a:t> </a:t>
            </a:r>
            <a:r>
              <a:rPr lang="de-DE" altLang="de-DE" sz="1500" dirty="0" err="1">
                <a:solidFill>
                  <a:srgbClr val="005A8C"/>
                </a:solidFill>
                <a:latin typeface="Franklin Gothic Book" pitchFamily="34" charset="0"/>
                <a:cs typeface="Arial" pitchFamily="34" charset="0"/>
              </a:rPr>
              <a:t>requirement</a:t>
            </a:r>
            <a:endParaRPr lang="de-DE" altLang="de-DE" sz="1500" dirty="0">
              <a:solidFill>
                <a:srgbClr val="005A8C"/>
              </a:solidFill>
              <a:latin typeface="Franklin Gothic Book" pitchFamily="34" charset="0"/>
              <a:cs typeface="Arial" pitchFamily="34" charset="0"/>
            </a:endParaRPr>
          </a:p>
          <a:p>
            <a:pPr>
              <a:lnSpc>
                <a:spcPct val="110000"/>
              </a:lnSpc>
              <a:spcBef>
                <a:spcPct val="0"/>
              </a:spcBef>
              <a:buSzTx/>
              <a:buFontTx/>
              <a:buNone/>
            </a:pPr>
            <a:r>
              <a:rPr lang="de-DE" altLang="de-DE" sz="1500" dirty="0">
                <a:solidFill>
                  <a:srgbClr val="005A8C"/>
                </a:solidFill>
                <a:latin typeface="Franklin Gothic Book" pitchFamily="34" charset="0"/>
                <a:cs typeface="Arial" pitchFamily="34" charset="0"/>
              </a:rPr>
              <a:t>Building </a:t>
            </a:r>
            <a:r>
              <a:rPr lang="de-DE" altLang="de-DE" sz="1500" dirty="0" err="1">
                <a:solidFill>
                  <a:srgbClr val="005A8C"/>
                </a:solidFill>
                <a:latin typeface="Franklin Gothic Book" pitchFamily="34" charset="0"/>
                <a:cs typeface="Arial" pitchFamily="34" charset="0"/>
              </a:rPr>
              <a:t>envelope</a:t>
            </a:r>
            <a:endParaRPr lang="de-DE" altLang="de-DE" sz="1500" dirty="0">
              <a:solidFill>
                <a:srgbClr val="005A8C"/>
              </a:solidFill>
              <a:latin typeface="Franklin Gothic Book" pitchFamily="34" charset="0"/>
              <a:cs typeface="Arial" pitchFamily="34" charset="0"/>
            </a:endParaRPr>
          </a:p>
          <a:p>
            <a:pPr>
              <a:lnSpc>
                <a:spcPct val="110000"/>
              </a:lnSpc>
              <a:spcBef>
                <a:spcPct val="0"/>
              </a:spcBef>
              <a:buSzTx/>
              <a:buFontTx/>
              <a:buNone/>
            </a:pPr>
            <a:r>
              <a:rPr lang="de-DE" altLang="de-DE" sz="1400" b="0" dirty="0">
                <a:solidFill>
                  <a:srgbClr val="000000"/>
                </a:solidFill>
                <a:latin typeface="Franklin Gothic Book" pitchFamily="34" charset="0"/>
                <a:cs typeface="Arial" pitchFamily="34" charset="0"/>
              </a:rPr>
              <a:t>(</a:t>
            </a:r>
            <a:r>
              <a:rPr lang="de-DE" altLang="de-DE" sz="1400" b="0" dirty="0" err="1">
                <a:solidFill>
                  <a:srgbClr val="000000"/>
                </a:solidFill>
                <a:latin typeface="Franklin Gothic Book" pitchFamily="34" charset="0"/>
                <a:cs typeface="Arial" pitchFamily="34" charset="0"/>
              </a:rPr>
              <a:t>residential</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buildings</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transmission</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heat</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loss</a:t>
            </a:r>
            <a:r>
              <a:rPr lang="de-DE" altLang="de-DE" sz="1400" b="0" dirty="0">
                <a:solidFill>
                  <a:srgbClr val="000000"/>
                </a:solidFill>
                <a:latin typeface="Franklin Gothic Book" pitchFamily="34" charset="0"/>
                <a:cs typeface="Arial" pitchFamily="34" charset="0"/>
              </a:rPr>
              <a:t> HT´, non-</a:t>
            </a:r>
            <a:r>
              <a:rPr lang="de-DE" altLang="de-DE" sz="1400" b="0" dirty="0" err="1">
                <a:solidFill>
                  <a:srgbClr val="000000"/>
                </a:solidFill>
                <a:latin typeface="Franklin Gothic Book" pitchFamily="34" charset="0"/>
                <a:cs typeface="Arial" pitchFamily="34" charset="0"/>
              </a:rPr>
              <a:t>residential</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buildings</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mean</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heat</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transition</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coefficient</a:t>
            </a:r>
            <a:r>
              <a:rPr lang="de-DE" altLang="de-DE" sz="1400" b="0" dirty="0">
                <a:solidFill>
                  <a:srgbClr val="000000"/>
                </a:solidFill>
                <a:latin typeface="Franklin Gothic Book" pitchFamily="34" charset="0"/>
                <a:cs typeface="Arial" pitchFamily="34" charset="0"/>
              </a:rPr>
              <a:t>)</a:t>
            </a:r>
          </a:p>
          <a:p>
            <a:pPr>
              <a:lnSpc>
                <a:spcPct val="110000"/>
              </a:lnSpc>
              <a:spcBef>
                <a:spcPct val="0"/>
              </a:spcBef>
              <a:buSzTx/>
              <a:buFontTx/>
              <a:buNone/>
            </a:pPr>
            <a:endParaRPr lang="de-DE" altLang="de-DE" sz="1400" b="0" dirty="0">
              <a:solidFill>
                <a:srgbClr val="000000"/>
              </a:solidFill>
              <a:latin typeface="Franklin Gothic Book" pitchFamily="34" charset="0"/>
              <a:cs typeface="Arial" pitchFamily="34" charset="0"/>
            </a:endParaRPr>
          </a:p>
        </p:txBody>
      </p:sp>
      <p:sp>
        <p:nvSpPr>
          <p:cNvPr id="13" name="Text Box 5"/>
          <p:cNvSpPr txBox="1">
            <a:spLocks noChangeArrowheads="1"/>
          </p:cNvSpPr>
          <p:nvPr/>
        </p:nvSpPr>
        <p:spPr bwMode="auto">
          <a:xfrm>
            <a:off x="430568" y="1356276"/>
            <a:ext cx="3294146" cy="145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777875" eaLnBrk="0" hangingPunct="0">
              <a:lnSpc>
                <a:spcPct val="120000"/>
              </a:lnSpc>
              <a:spcBef>
                <a:spcPts val="600"/>
              </a:spcBef>
              <a:buSzPct val="120000"/>
              <a:buFont typeface="Franklin Gothic Book" pitchFamily="34" charset="0"/>
              <a:defRPr sz="1600" b="1">
                <a:solidFill>
                  <a:schemeClr val="tx1"/>
                </a:solidFill>
                <a:latin typeface="Arial" pitchFamily="34" charset="0"/>
                <a:ea typeface="ＭＳ Ｐゴシック" pitchFamily="34" charset="-128"/>
              </a:defRPr>
            </a:lvl1pPr>
            <a:lvl2pPr marL="179388"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2pPr>
            <a:lvl3pPr marL="536575"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3pPr>
            <a:lvl4pPr marL="179388"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4pPr>
            <a:lvl5pPr marL="536575"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5pPr>
            <a:lvl6pPr marL="9937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6pPr>
            <a:lvl7pPr marL="14509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7pPr>
            <a:lvl8pPr marL="19081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8pPr>
            <a:lvl9pPr marL="23653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9pPr>
          </a:lstStyle>
          <a:p>
            <a:pPr>
              <a:lnSpc>
                <a:spcPct val="110000"/>
              </a:lnSpc>
              <a:spcBef>
                <a:spcPct val="0"/>
              </a:spcBef>
              <a:buSzTx/>
              <a:buFontTx/>
              <a:buNone/>
            </a:pPr>
            <a:r>
              <a:rPr lang="de-DE" altLang="de-DE" sz="1500" dirty="0">
                <a:solidFill>
                  <a:srgbClr val="005A8C"/>
                </a:solidFill>
                <a:latin typeface="Franklin Gothic Book" pitchFamily="34" charset="0"/>
                <a:cs typeface="Arial" pitchFamily="34" charset="0"/>
              </a:rPr>
              <a:t>Main </a:t>
            </a:r>
            <a:r>
              <a:rPr lang="de-DE" altLang="de-DE" sz="1500" dirty="0" err="1">
                <a:solidFill>
                  <a:srgbClr val="005A8C"/>
                </a:solidFill>
                <a:latin typeface="Franklin Gothic Book" pitchFamily="34" charset="0"/>
                <a:cs typeface="Arial" pitchFamily="34" charset="0"/>
              </a:rPr>
              <a:t>requirement</a:t>
            </a:r>
            <a:r>
              <a:rPr lang="de-DE" altLang="de-DE" sz="1500" dirty="0">
                <a:solidFill>
                  <a:srgbClr val="005A8C"/>
                </a:solidFill>
                <a:latin typeface="Franklin Gothic Book" pitchFamily="34" charset="0"/>
                <a:cs typeface="Arial" pitchFamily="34" charset="0"/>
              </a:rPr>
              <a:t> </a:t>
            </a:r>
          </a:p>
          <a:p>
            <a:pPr>
              <a:lnSpc>
                <a:spcPct val="110000"/>
              </a:lnSpc>
              <a:spcBef>
                <a:spcPct val="0"/>
              </a:spcBef>
              <a:buSzTx/>
              <a:buFontTx/>
              <a:buNone/>
            </a:pPr>
            <a:r>
              <a:rPr lang="de-DE" altLang="de-DE" sz="1500" dirty="0">
                <a:solidFill>
                  <a:srgbClr val="005A8C"/>
                </a:solidFill>
                <a:latin typeface="Franklin Gothic Book" pitchFamily="34" charset="0"/>
                <a:cs typeface="Arial" pitchFamily="34" charset="0"/>
              </a:rPr>
              <a:t>Primary </a:t>
            </a:r>
            <a:r>
              <a:rPr lang="de-DE" altLang="de-DE" sz="1500" dirty="0" err="1">
                <a:solidFill>
                  <a:srgbClr val="005A8C"/>
                </a:solidFill>
                <a:latin typeface="Franklin Gothic Book" pitchFamily="34" charset="0"/>
                <a:cs typeface="Arial" pitchFamily="34" charset="0"/>
              </a:rPr>
              <a:t>energy</a:t>
            </a:r>
            <a:r>
              <a:rPr lang="de-DE" altLang="de-DE" sz="1500" dirty="0">
                <a:solidFill>
                  <a:srgbClr val="005A8C"/>
                </a:solidFill>
                <a:latin typeface="Franklin Gothic Book" pitchFamily="34" charset="0"/>
                <a:cs typeface="Arial" pitchFamily="34" charset="0"/>
              </a:rPr>
              <a:t> </a:t>
            </a:r>
            <a:r>
              <a:rPr lang="de-DE" altLang="de-DE" sz="1500" dirty="0" err="1">
                <a:solidFill>
                  <a:srgbClr val="005A8C"/>
                </a:solidFill>
                <a:latin typeface="Franklin Gothic Book" pitchFamily="34" charset="0"/>
                <a:cs typeface="Arial" pitchFamily="34" charset="0"/>
              </a:rPr>
              <a:t>demand</a:t>
            </a:r>
            <a:r>
              <a:rPr lang="de-DE" altLang="de-DE" sz="1500" dirty="0">
                <a:solidFill>
                  <a:srgbClr val="005A8C"/>
                </a:solidFill>
                <a:latin typeface="Franklin Gothic Book" pitchFamily="34" charset="0"/>
                <a:cs typeface="Arial" pitchFamily="34" charset="0"/>
              </a:rPr>
              <a:t> QP</a:t>
            </a:r>
          </a:p>
          <a:p>
            <a:pPr>
              <a:lnSpc>
                <a:spcPct val="110000"/>
              </a:lnSpc>
              <a:spcBef>
                <a:spcPct val="0"/>
              </a:spcBef>
              <a:buSzTx/>
              <a:buFontTx/>
              <a:buNone/>
            </a:pPr>
            <a:r>
              <a:rPr lang="de-DE" altLang="de-DE" sz="1400" b="0" dirty="0">
                <a:solidFill>
                  <a:srgbClr val="000000"/>
                </a:solidFill>
                <a:latin typeface="Franklin Gothic Book" pitchFamily="34" charset="0"/>
                <a:cs typeface="Arial" pitchFamily="34" charset="0"/>
              </a:rPr>
              <a:t>(</a:t>
            </a:r>
            <a:r>
              <a:rPr lang="de-DE" altLang="de-DE" sz="1400" b="0" dirty="0" err="1">
                <a:solidFill>
                  <a:srgbClr val="000000"/>
                </a:solidFill>
                <a:latin typeface="Franklin Gothic Book" pitchFamily="34" charset="0"/>
                <a:cs typeface="Arial" pitchFamily="34" charset="0"/>
              </a:rPr>
              <a:t>energy</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required</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under</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consideration</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of</a:t>
            </a:r>
            <a:r>
              <a:rPr lang="de-DE" altLang="de-DE" sz="1400" b="0" dirty="0">
                <a:solidFill>
                  <a:srgbClr val="000000"/>
                </a:solidFill>
                <a:latin typeface="Franklin Gothic Book" pitchFamily="34" charset="0"/>
                <a:cs typeface="Arial" pitchFamily="34" charset="0"/>
              </a:rPr>
              <a:t> all </a:t>
            </a:r>
            <a:r>
              <a:rPr lang="de-DE" altLang="de-DE" sz="1400" b="0" dirty="0" err="1">
                <a:solidFill>
                  <a:srgbClr val="000000"/>
                </a:solidFill>
                <a:latin typeface="Franklin Gothic Book" pitchFamily="34" charset="0"/>
                <a:cs typeface="Arial" pitchFamily="34" charset="0"/>
              </a:rPr>
              <a:t>losses</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incurred</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through</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the</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provision</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of</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the</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energy</a:t>
            </a:r>
            <a:r>
              <a:rPr lang="de-DE" altLang="de-DE" sz="1400" b="0" dirty="0">
                <a:solidFill>
                  <a:srgbClr val="000000"/>
                </a:solidFill>
                <a:latin typeface="Franklin Gothic Book" pitchFamily="34" charset="0"/>
                <a:cs typeface="Arial" pitchFamily="34" charset="0"/>
              </a:rPr>
              <a:t> </a:t>
            </a:r>
            <a:r>
              <a:rPr lang="de-DE" altLang="de-DE" sz="1400" b="0" dirty="0" err="1">
                <a:solidFill>
                  <a:srgbClr val="000000"/>
                </a:solidFill>
                <a:latin typeface="Franklin Gothic Book" pitchFamily="34" charset="0"/>
                <a:cs typeface="Arial" pitchFamily="34" charset="0"/>
              </a:rPr>
              <a:t>source</a:t>
            </a:r>
            <a:r>
              <a:rPr lang="de-DE" altLang="de-DE" sz="1400" b="0" dirty="0">
                <a:solidFill>
                  <a:srgbClr val="000000"/>
                </a:solidFill>
                <a:latin typeface="Franklin Gothic Book" pitchFamily="34" charset="0"/>
                <a:cs typeface="Arial" pitchFamily="34" charset="0"/>
              </a:rPr>
              <a:t>  </a:t>
            </a:r>
          </a:p>
          <a:p>
            <a:pPr>
              <a:lnSpc>
                <a:spcPct val="110000"/>
              </a:lnSpc>
              <a:spcBef>
                <a:spcPct val="0"/>
              </a:spcBef>
              <a:buSzTx/>
              <a:buFontTx/>
              <a:buNone/>
            </a:pPr>
            <a:r>
              <a:rPr lang="de-DE" altLang="de-DE" sz="1400" b="0" dirty="0">
                <a:solidFill>
                  <a:srgbClr val="000000"/>
                </a:solidFill>
                <a:latin typeface="Franklin Gothic Book" pitchFamily="34" charset="0"/>
                <a:cs typeface="Arial" pitchFamily="34" charset="0"/>
              </a:rPr>
              <a:t> </a:t>
            </a:r>
          </a:p>
        </p:txBody>
      </p:sp>
      <p:sp>
        <p:nvSpPr>
          <p:cNvPr id="14" name="Rectangle 6"/>
          <p:cNvSpPr>
            <a:spLocks noChangeArrowheads="1"/>
          </p:cNvSpPr>
          <p:nvPr/>
        </p:nvSpPr>
        <p:spPr bwMode="auto">
          <a:xfrm>
            <a:off x="804624" y="4506012"/>
            <a:ext cx="9297882" cy="855243"/>
          </a:xfrm>
          <a:prstGeom prst="rect">
            <a:avLst/>
          </a:prstGeom>
          <a:solidFill>
            <a:srgbClr val="B6C347"/>
          </a:solidFill>
          <a:ln>
            <a:noFill/>
          </a:ln>
        </p:spPr>
        <p:txBody>
          <a:bodyPr wrap="none" lIns="0" tIns="0" rIns="0" bIns="0" anchor="ctr" anchorCtr="1"/>
          <a:lstStyle>
            <a:lvl1pPr defTabSz="777875" eaLnBrk="0" hangingPunct="0">
              <a:lnSpc>
                <a:spcPct val="120000"/>
              </a:lnSpc>
              <a:spcBef>
                <a:spcPts val="600"/>
              </a:spcBef>
              <a:buSzPct val="120000"/>
              <a:buFont typeface="Franklin Gothic Book" pitchFamily="34" charset="0"/>
              <a:defRPr sz="1600" b="1">
                <a:solidFill>
                  <a:schemeClr val="tx1"/>
                </a:solidFill>
                <a:latin typeface="Arial" pitchFamily="34" charset="0"/>
                <a:ea typeface="ＭＳ Ｐゴシック" pitchFamily="34" charset="-128"/>
              </a:defRPr>
            </a:lvl1pPr>
            <a:lvl2pPr marL="179388"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2pPr>
            <a:lvl3pPr marL="536575"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3pPr>
            <a:lvl4pPr marL="179388"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4pPr>
            <a:lvl5pPr marL="536575"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5pPr>
            <a:lvl6pPr marL="9937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6pPr>
            <a:lvl7pPr marL="14509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7pPr>
            <a:lvl8pPr marL="19081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8pPr>
            <a:lvl9pPr marL="23653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9pPr>
          </a:lstStyle>
          <a:p>
            <a:pPr>
              <a:lnSpc>
                <a:spcPct val="100000"/>
              </a:lnSpc>
              <a:spcBef>
                <a:spcPct val="0"/>
              </a:spcBef>
              <a:buSzTx/>
              <a:buFontTx/>
              <a:buNone/>
            </a:pPr>
            <a:r>
              <a:rPr lang="de-DE" altLang="de-DE" sz="1500" b="0" dirty="0">
                <a:latin typeface="Franklin Gothic Book" pitchFamily="34" charset="0"/>
                <a:cs typeface="Arial" pitchFamily="34" charset="0"/>
              </a:rPr>
              <a:t>The KfW </a:t>
            </a:r>
            <a:r>
              <a:rPr lang="de-DE" altLang="de-DE" sz="1500" b="0" dirty="0" err="1">
                <a:latin typeface="Franklin Gothic Book" pitchFamily="34" charset="0"/>
                <a:cs typeface="Arial" pitchFamily="34" charset="0"/>
              </a:rPr>
              <a:t>efficiency</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house</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represents</a:t>
            </a:r>
            <a:r>
              <a:rPr lang="de-DE" altLang="de-DE" sz="1500" b="0" dirty="0">
                <a:latin typeface="Franklin Gothic Book" pitchFamily="34" charset="0"/>
                <a:cs typeface="Arial" pitchFamily="34" charset="0"/>
              </a:rPr>
              <a:t> a </a:t>
            </a:r>
            <a:r>
              <a:rPr lang="de-DE" altLang="de-DE" sz="1500" b="0" dirty="0" err="1">
                <a:latin typeface="Franklin Gothic Book" pitchFamily="34" charset="0"/>
                <a:cs typeface="Arial" pitchFamily="34" charset="0"/>
              </a:rPr>
              <a:t>low</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level</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of</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energy</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consumption</a:t>
            </a:r>
            <a:r>
              <a:rPr lang="de-DE" altLang="de-DE" sz="1500" b="0" dirty="0">
                <a:latin typeface="Franklin Gothic Book" pitchFamily="34" charset="0"/>
                <a:cs typeface="Arial" pitchFamily="34" charset="0"/>
              </a:rPr>
              <a:t> </a:t>
            </a:r>
          </a:p>
          <a:p>
            <a:pPr>
              <a:lnSpc>
                <a:spcPct val="100000"/>
              </a:lnSpc>
              <a:spcBef>
                <a:spcPct val="0"/>
              </a:spcBef>
              <a:buSzTx/>
              <a:buFontTx/>
              <a:buNone/>
            </a:pPr>
            <a:r>
              <a:rPr lang="de-DE" altLang="de-DE" sz="1500" b="0" dirty="0">
                <a:latin typeface="Franklin Gothic Book" pitchFamily="34" charset="0"/>
                <a:cs typeface="Arial" pitchFamily="34" charset="0"/>
              </a:rPr>
              <a:t>and </a:t>
            </a:r>
            <a:r>
              <a:rPr lang="de-DE" altLang="de-DE" sz="1500" b="0" dirty="0" err="1">
                <a:latin typeface="Franklin Gothic Book" pitchFamily="34" charset="0"/>
                <a:cs typeface="Arial" pitchFamily="34" charset="0"/>
              </a:rPr>
              <a:t>is</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based</a:t>
            </a:r>
            <a:r>
              <a:rPr lang="de-DE" altLang="de-DE" sz="1500" b="0" dirty="0">
                <a:latin typeface="Franklin Gothic Book" pitchFamily="34" charset="0"/>
                <a:cs typeface="Arial" pitchFamily="34" charset="0"/>
              </a:rPr>
              <a:t> on </a:t>
            </a:r>
            <a:r>
              <a:rPr lang="de-DE" altLang="de-DE" sz="1500" b="0" dirty="0" err="1">
                <a:latin typeface="Franklin Gothic Book" pitchFamily="34" charset="0"/>
                <a:cs typeface="Arial" pitchFamily="34" charset="0"/>
              </a:rPr>
              <a:t>the</a:t>
            </a:r>
            <a:r>
              <a:rPr lang="de-DE" altLang="de-DE" sz="1500" b="0" dirty="0">
                <a:latin typeface="Franklin Gothic Book" pitchFamily="34" charset="0"/>
                <a:cs typeface="Arial" pitchFamily="34" charset="0"/>
              </a:rPr>
              <a:t> German </a:t>
            </a:r>
            <a:r>
              <a:rPr lang="de-DE" altLang="de-DE" sz="1500" b="0" dirty="0" err="1">
                <a:latin typeface="Franklin Gothic Book" pitchFamily="34" charset="0"/>
                <a:cs typeface="Arial" pitchFamily="34" charset="0"/>
              </a:rPr>
              <a:t>building</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code</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transposition</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of</a:t>
            </a:r>
            <a:r>
              <a:rPr lang="de-DE" altLang="de-DE" sz="1500" b="0" dirty="0">
                <a:latin typeface="Franklin Gothic Book" pitchFamily="34" charset="0"/>
                <a:cs typeface="Arial" pitchFamily="34" charset="0"/>
              </a:rPr>
              <a:t> </a:t>
            </a:r>
            <a:r>
              <a:rPr lang="de-DE" altLang="de-DE" sz="1500" b="0" dirty="0" err="1">
                <a:latin typeface="Franklin Gothic Book" pitchFamily="34" charset="0"/>
                <a:cs typeface="Arial" pitchFamily="34" charset="0"/>
              </a:rPr>
              <a:t>the</a:t>
            </a:r>
            <a:r>
              <a:rPr lang="de-DE" altLang="de-DE" sz="1500" b="0" dirty="0">
                <a:latin typeface="Franklin Gothic Book" pitchFamily="34" charset="0"/>
                <a:cs typeface="Arial" pitchFamily="34" charset="0"/>
              </a:rPr>
              <a:t> EPBD) </a:t>
            </a:r>
          </a:p>
        </p:txBody>
      </p:sp>
      <p:cxnSp>
        <p:nvCxnSpPr>
          <p:cNvPr id="15" name="Gerade Verbindung 15"/>
          <p:cNvCxnSpPr>
            <a:cxnSpLocks noChangeShapeType="1"/>
          </p:cNvCxnSpPr>
          <p:nvPr/>
        </p:nvCxnSpPr>
        <p:spPr bwMode="auto">
          <a:xfrm flipH="1" flipV="1">
            <a:off x="2238507" y="3585535"/>
            <a:ext cx="1774300" cy="596425"/>
          </a:xfrm>
          <a:prstGeom prst="line">
            <a:avLst/>
          </a:prstGeom>
          <a:noFill/>
          <a:ln w="38100">
            <a:solidFill>
              <a:srgbClr val="FF0000"/>
            </a:solidFill>
            <a:round/>
            <a:headEnd/>
            <a:tailEnd type="none" w="lg" len="lg"/>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16" name="Pfeil nach rechts 43"/>
          <p:cNvSpPr>
            <a:spLocks noChangeArrowheads="1"/>
          </p:cNvSpPr>
          <p:nvPr/>
        </p:nvSpPr>
        <p:spPr bwMode="auto">
          <a:xfrm>
            <a:off x="6431838" y="2690198"/>
            <a:ext cx="591433" cy="304498"/>
          </a:xfrm>
          <a:prstGeom prst="rightArrow">
            <a:avLst>
              <a:gd name="adj1" fmla="val 50000"/>
              <a:gd name="adj2" fmla="val 50064"/>
            </a:avLst>
          </a:prstGeom>
          <a:solidFill>
            <a:srgbClr val="0070C0">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defTabSz="777875" eaLnBrk="0" hangingPunct="0">
              <a:lnSpc>
                <a:spcPct val="120000"/>
              </a:lnSpc>
              <a:spcBef>
                <a:spcPts val="600"/>
              </a:spcBef>
              <a:buSzPct val="120000"/>
              <a:buFont typeface="Franklin Gothic Book" pitchFamily="34" charset="0"/>
              <a:defRPr sz="1600" b="1">
                <a:solidFill>
                  <a:schemeClr val="tx1"/>
                </a:solidFill>
                <a:latin typeface="Arial" pitchFamily="34" charset="0"/>
                <a:ea typeface="ＭＳ Ｐゴシック" pitchFamily="34" charset="-128"/>
              </a:defRPr>
            </a:lvl1pPr>
            <a:lvl2pPr marL="179388"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2pPr>
            <a:lvl3pPr marL="536575"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3pPr>
            <a:lvl4pPr marL="179388"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4pPr>
            <a:lvl5pPr marL="536575"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5pPr>
            <a:lvl6pPr marL="9937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6pPr>
            <a:lvl7pPr marL="14509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7pPr>
            <a:lvl8pPr marL="19081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8pPr>
            <a:lvl9pPr marL="23653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9pPr>
          </a:lstStyle>
          <a:p>
            <a:pPr algn="ctr" eaLnBrk="1" hangingPunct="1">
              <a:lnSpc>
                <a:spcPct val="100000"/>
              </a:lnSpc>
              <a:spcBef>
                <a:spcPct val="0"/>
              </a:spcBef>
              <a:buSzTx/>
              <a:buFontTx/>
              <a:buNone/>
            </a:pPr>
            <a:endParaRPr lang="de-DE" altLang="de-DE" sz="1500" b="0">
              <a:solidFill>
                <a:srgbClr val="FFFFFF"/>
              </a:solidFill>
              <a:latin typeface="Franklin Gothic Book" pitchFamily="34" charset="0"/>
              <a:cs typeface="Arial" pitchFamily="34" charset="0"/>
            </a:endParaRPr>
          </a:p>
        </p:txBody>
      </p:sp>
      <p:sp>
        <p:nvSpPr>
          <p:cNvPr id="17" name="Pfeil nach rechts 45"/>
          <p:cNvSpPr>
            <a:spLocks noChangeArrowheads="1"/>
          </p:cNvSpPr>
          <p:nvPr/>
        </p:nvSpPr>
        <p:spPr bwMode="auto">
          <a:xfrm rot="19800000" flipH="1">
            <a:off x="3768669" y="2568679"/>
            <a:ext cx="584556" cy="304498"/>
          </a:xfrm>
          <a:prstGeom prst="rightArrow">
            <a:avLst>
              <a:gd name="adj1" fmla="val 50000"/>
              <a:gd name="adj2" fmla="val 50125"/>
            </a:avLst>
          </a:prstGeom>
          <a:solidFill>
            <a:srgbClr val="0070C0">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defTabSz="777875" eaLnBrk="0" hangingPunct="0">
              <a:lnSpc>
                <a:spcPct val="120000"/>
              </a:lnSpc>
              <a:spcBef>
                <a:spcPts val="600"/>
              </a:spcBef>
              <a:buSzPct val="120000"/>
              <a:buFont typeface="Franklin Gothic Book" pitchFamily="34" charset="0"/>
              <a:defRPr sz="1600" b="1">
                <a:solidFill>
                  <a:schemeClr val="tx1"/>
                </a:solidFill>
                <a:latin typeface="Arial" pitchFamily="34" charset="0"/>
                <a:ea typeface="ＭＳ Ｐゴシック" pitchFamily="34" charset="-128"/>
              </a:defRPr>
            </a:lvl1pPr>
            <a:lvl2pPr marL="179388"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2pPr>
            <a:lvl3pPr marL="536575" indent="-179388" defTabSz="777875" eaLnBrk="0" hangingPunct="0">
              <a:lnSpc>
                <a:spcPct val="120000"/>
              </a:lnSpc>
              <a:spcBef>
                <a:spcPts val="600"/>
              </a:spcBef>
              <a:buSzPct val="120000"/>
              <a:buFont typeface="Arial" pitchFamily="34" charset="0"/>
              <a:buChar char="›"/>
              <a:defRPr sz="1600">
                <a:solidFill>
                  <a:schemeClr val="tx1"/>
                </a:solidFill>
                <a:latin typeface="Arial" pitchFamily="34" charset="0"/>
                <a:ea typeface="ＭＳ Ｐゴシック" pitchFamily="34" charset="-128"/>
              </a:defRPr>
            </a:lvl3pPr>
            <a:lvl4pPr marL="179388"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4pPr>
            <a:lvl5pPr marL="536575" indent="-179388" defTabSz="777875" eaLnBrk="0" hangingPunct="0">
              <a:lnSpc>
                <a:spcPct val="110000"/>
              </a:lnSpc>
              <a:spcBef>
                <a:spcPts val="600"/>
              </a:spcBef>
              <a:buSzPct val="120000"/>
              <a:buFont typeface="Arial" pitchFamily="34" charset="0"/>
              <a:buChar char="›"/>
              <a:defRPr sz="1400">
                <a:solidFill>
                  <a:schemeClr val="tx1"/>
                </a:solidFill>
                <a:latin typeface="Arial" pitchFamily="34" charset="0"/>
                <a:ea typeface="ＭＳ Ｐゴシック" pitchFamily="34" charset="-128"/>
              </a:defRPr>
            </a:lvl5pPr>
            <a:lvl6pPr marL="9937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6pPr>
            <a:lvl7pPr marL="14509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7pPr>
            <a:lvl8pPr marL="19081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8pPr>
            <a:lvl9pPr marL="2365375" indent="-179388" defTabSz="777875" eaLnBrk="0" fontAlgn="base" hangingPunct="0">
              <a:lnSpc>
                <a:spcPct val="110000"/>
              </a:lnSpc>
              <a:spcBef>
                <a:spcPts val="600"/>
              </a:spcBef>
              <a:spcAft>
                <a:spcPct val="0"/>
              </a:spcAft>
              <a:buSzPct val="120000"/>
              <a:buFont typeface="Arial" pitchFamily="34" charset="0"/>
              <a:buChar char="›"/>
              <a:defRPr sz="1400">
                <a:solidFill>
                  <a:schemeClr val="tx1"/>
                </a:solidFill>
                <a:latin typeface="Arial" pitchFamily="34" charset="0"/>
                <a:ea typeface="ＭＳ Ｐゴシック" pitchFamily="34" charset="-128"/>
              </a:defRPr>
            </a:lvl9pPr>
          </a:lstStyle>
          <a:p>
            <a:pPr algn="ctr" eaLnBrk="1" hangingPunct="1">
              <a:lnSpc>
                <a:spcPct val="100000"/>
              </a:lnSpc>
              <a:spcBef>
                <a:spcPct val="0"/>
              </a:spcBef>
              <a:buSzTx/>
              <a:buFontTx/>
              <a:buNone/>
            </a:pPr>
            <a:endParaRPr lang="de-DE" altLang="de-DE" sz="1500" b="0">
              <a:solidFill>
                <a:srgbClr val="FFFFFF"/>
              </a:solidFill>
              <a:latin typeface="Franklin Gothic Book" pitchFamily="34" charset="0"/>
              <a:cs typeface="Arial" pitchFamily="34" charset="0"/>
            </a:endParaRPr>
          </a:p>
        </p:txBody>
      </p:sp>
      <p:sp>
        <p:nvSpPr>
          <p:cNvPr id="18" name="Pfeil nach rechts 17"/>
          <p:cNvSpPr/>
          <p:nvPr/>
        </p:nvSpPr>
        <p:spPr bwMode="auto">
          <a:xfrm rot="20280000">
            <a:off x="4977326" y="1290261"/>
            <a:ext cx="591391" cy="304871"/>
          </a:xfrm>
          <a:prstGeom prst="rightArrow">
            <a:avLst/>
          </a:prstGeom>
          <a:solidFill>
            <a:srgbClr val="0070C0">
              <a:alpha val="80000"/>
            </a:srgbClr>
          </a:solidFill>
          <a:ln>
            <a:noFill/>
          </a:ln>
          <a:effectLst/>
          <a:scene3d>
            <a:camera prst="orthographicFront">
              <a:rot lat="0" lon="0" rev="4200000"/>
            </a:camera>
            <a:lightRig rig="threePt" dir="t"/>
          </a:scene3d>
        </p:spPr>
        <p:txBody>
          <a:bodyPr lIns="91429" tIns="45715" rIns="91429" bIns="45715" anchor="ctr"/>
          <a:lstStyle/>
          <a:p>
            <a:pPr algn="ctr" defTabSz="779164">
              <a:defRPr/>
            </a:pPr>
            <a:endParaRPr lang="de-DE">
              <a:solidFill>
                <a:srgbClr val="FFFFFF"/>
              </a:solidFill>
              <a:ea typeface="ＭＳ Ｐゴシック" charset="0"/>
              <a:cs typeface="ＭＳ Ｐゴシック" charset="0"/>
            </a:endParaRPr>
          </a:p>
        </p:txBody>
      </p:sp>
      <p:cxnSp>
        <p:nvCxnSpPr>
          <p:cNvPr id="19" name="Gerade Verbindung mit Pfeil 10"/>
          <p:cNvCxnSpPr>
            <a:cxnSpLocks noChangeShapeType="1"/>
          </p:cNvCxnSpPr>
          <p:nvPr/>
        </p:nvCxnSpPr>
        <p:spPr bwMode="auto">
          <a:xfrm flipV="1">
            <a:off x="4012808" y="3890033"/>
            <a:ext cx="739292" cy="291927"/>
          </a:xfrm>
          <a:prstGeom prst="straightConnector1">
            <a:avLst/>
          </a:prstGeom>
          <a:noFill/>
          <a:ln w="38100">
            <a:solidFill>
              <a:srgbClr val="FF0000"/>
            </a:solidFill>
            <a:round/>
            <a:headEnd/>
            <a:tailEnd type="triangle" w="lg" len="lg"/>
          </a:ln>
          <a:effectLst>
            <a:outerShdw dist="35921" dir="2700000" algn="ctr" rotWithShape="0">
              <a:schemeClr val="bg2"/>
            </a:outerShdw>
          </a:effectLst>
          <a:extLst>
            <a:ext uri="{909E8E84-426E-40DD-AFC4-6F175D3DCCD1}">
              <a14:hiddenFill xmlns:a14="http://schemas.microsoft.com/office/drawing/2010/main">
                <a:noFill/>
              </a14:hiddenFill>
            </a:ext>
          </a:extLst>
        </p:spPr>
      </p:cxnSp>
      <p:sp>
        <p:nvSpPr>
          <p:cNvPr id="3" name="Foliennummernplatzhalter 2">
            <a:extLst>
              <a:ext uri="{FF2B5EF4-FFF2-40B4-BE49-F238E27FC236}">
                <a16:creationId xmlns:a16="http://schemas.microsoft.com/office/drawing/2014/main" id="{E3FDEB48-A4DD-40B4-A29B-E9C0C8D880D4}"/>
              </a:ext>
            </a:extLst>
          </p:cNvPr>
          <p:cNvSpPr>
            <a:spLocks noGrp="1"/>
          </p:cNvSpPr>
          <p:nvPr>
            <p:ph type="sldNum" sz="quarter" idx="12"/>
          </p:nvPr>
        </p:nvSpPr>
        <p:spPr/>
        <p:txBody>
          <a:bodyPr/>
          <a:lstStyle/>
          <a:p>
            <a:fld id="{5678FFC5-4430-43BC-9807-D0C6EB405569}" type="slidenum">
              <a:rPr lang="de-DE" smtClean="0"/>
              <a:t>11</a:t>
            </a:fld>
            <a:endParaRPr lang="de-DE"/>
          </a:p>
        </p:txBody>
      </p:sp>
    </p:spTree>
    <p:extLst>
      <p:ext uri="{BB962C8B-B14F-4D97-AF65-F5344CB8AC3E}">
        <p14:creationId xmlns:p14="http://schemas.microsoft.com/office/powerpoint/2010/main" val="339884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16"/>
          <p:cNvSpPr>
            <a:spLocks noChangeArrowheads="1"/>
          </p:cNvSpPr>
          <p:nvPr/>
        </p:nvSpPr>
        <p:spPr bwMode="auto">
          <a:xfrm>
            <a:off x="3933720" y="4664327"/>
            <a:ext cx="1387462" cy="633664"/>
          </a:xfrm>
          <a:prstGeom prst="rect">
            <a:avLst/>
          </a:prstGeom>
          <a:solidFill>
            <a:schemeClr val="bg1">
              <a:lumMod val="85000"/>
            </a:schemeClr>
          </a:solidFill>
          <a:ln>
            <a:noFill/>
          </a:ln>
          <a:effectLst/>
        </p:spPr>
        <p:txBody>
          <a:bodyPr wrap="none" lIns="0" tIns="0" rIns="0" bIns="0" anchor="ctr"/>
          <a:lstStyle/>
          <a:p>
            <a:pPr algn="ctr" eaLnBrk="0" hangingPunct="0">
              <a:defRPr/>
            </a:pPr>
            <a:r>
              <a:rPr lang="de-DE" sz="1200" dirty="0">
                <a:solidFill>
                  <a:srgbClr val="000000">
                    <a:lumMod val="65000"/>
                    <a:lumOff val="35000"/>
                  </a:srgbClr>
                </a:solidFill>
                <a:latin typeface="Arial"/>
              </a:rPr>
              <a:t> </a:t>
            </a:r>
            <a:r>
              <a:rPr lang="de-DE" altLang="de-DE" sz="1200" dirty="0">
                <a:solidFill>
                  <a:srgbClr val="000000">
                    <a:lumMod val="65000"/>
                    <a:lumOff val="35000"/>
                  </a:srgbClr>
                </a:solidFill>
              </a:rPr>
              <a:t>50 TEUR</a:t>
            </a:r>
            <a:br>
              <a:rPr lang="de-DE" altLang="de-DE" sz="1200" dirty="0">
                <a:solidFill>
                  <a:srgbClr val="000000">
                    <a:lumMod val="65000"/>
                    <a:lumOff val="35000"/>
                  </a:srgbClr>
                </a:solidFill>
              </a:rPr>
            </a:br>
            <a:r>
              <a:rPr lang="de-DE" altLang="de-DE" sz="1200" dirty="0">
                <a:solidFill>
                  <a:srgbClr val="000000">
                    <a:lumMod val="65000"/>
                    <a:lumOff val="35000"/>
                  </a:srgbClr>
                </a:solidFill>
              </a:rPr>
              <a:t>per </a:t>
            </a:r>
            <a:r>
              <a:rPr lang="de-DE" altLang="de-DE" sz="1200" dirty="0" err="1">
                <a:solidFill>
                  <a:srgbClr val="000000">
                    <a:lumMod val="65000"/>
                    <a:lumOff val="35000"/>
                  </a:srgbClr>
                </a:solidFill>
              </a:rPr>
              <a:t>housing</a:t>
            </a:r>
            <a:r>
              <a:rPr lang="de-DE" altLang="de-DE" sz="1200" dirty="0">
                <a:solidFill>
                  <a:srgbClr val="000000">
                    <a:lumMod val="65000"/>
                    <a:lumOff val="35000"/>
                  </a:srgbClr>
                </a:solidFill>
              </a:rPr>
              <a:t> </a:t>
            </a:r>
            <a:r>
              <a:rPr lang="de-DE" altLang="de-DE" sz="1200" dirty="0" err="1">
                <a:solidFill>
                  <a:srgbClr val="000000">
                    <a:lumMod val="65000"/>
                    <a:lumOff val="35000"/>
                  </a:srgbClr>
                </a:solidFill>
              </a:rPr>
              <a:t>unit</a:t>
            </a:r>
            <a:endParaRPr lang="de-DE" sz="1200" dirty="0">
              <a:solidFill>
                <a:srgbClr val="000000">
                  <a:lumMod val="65000"/>
                  <a:lumOff val="35000"/>
                </a:srgbClr>
              </a:solidFill>
              <a:latin typeface="Arial"/>
            </a:endParaRPr>
          </a:p>
        </p:txBody>
      </p:sp>
      <p:graphicFrame>
        <p:nvGraphicFramePr>
          <p:cNvPr id="63491" name="Object 2" hidden="1"/>
          <p:cNvGraphicFramePr>
            <a:graphicFrameLocks/>
          </p:cNvGraphicFramePr>
          <p:nvPr>
            <p:custDataLst>
              <p:tags r:id="rId2"/>
            </p:custDataLst>
          </p:nvPr>
        </p:nvGraphicFramePr>
        <p:xfrm>
          <a:off x="4" y="6"/>
          <a:ext cx="185684" cy="139679"/>
        </p:xfrm>
        <a:graphic>
          <a:graphicData uri="http://schemas.openxmlformats.org/presentationml/2006/ole">
            <mc:AlternateContent xmlns:mc="http://schemas.openxmlformats.org/markup-compatibility/2006">
              <mc:Choice xmlns:v="urn:schemas-microsoft-com:vml" Requires="v">
                <p:oleObj spid="_x0000_s6167" name="think-cell Folie" r:id="rId20" imgW="360" imgH="360" progId="TCLayout.ActiveDocument.1">
                  <p:embed/>
                </p:oleObj>
              </mc:Choice>
              <mc:Fallback>
                <p:oleObj name="think-cell Folie" r:id="rId20" imgW="360" imgH="360" progId="TCLayout.ActiveDocument.1">
                  <p:embed/>
                  <p:pic>
                    <p:nvPicPr>
                      <p:cNvPr id="63491" name="Object 2" hidden="1"/>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 y="6"/>
                        <a:ext cx="185684" cy="1396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9"/>
          <p:cNvSpPr txBox="1">
            <a:spLocks noChangeArrowheads="1"/>
          </p:cNvSpPr>
          <p:nvPr>
            <p:custDataLst>
              <p:tags r:id="rId3"/>
            </p:custDataLst>
          </p:nvPr>
        </p:nvSpPr>
        <p:spPr bwMode="gray">
          <a:xfrm>
            <a:off x="894028" y="5455824"/>
            <a:ext cx="6366505" cy="369279"/>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7" tIns="45694" rIns="91387" bIns="45694">
            <a:spAutoFit/>
          </a:bodyP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eaLnBrk="1" hangingPunct="1">
              <a:lnSpc>
                <a:spcPct val="100000"/>
              </a:lnSpc>
              <a:spcBef>
                <a:spcPct val="0"/>
              </a:spcBef>
              <a:buSzTx/>
              <a:buFontTx/>
              <a:buNone/>
            </a:pPr>
            <a:r>
              <a:rPr lang="de-DE" altLang="de-DE" sz="900" dirty="0">
                <a:solidFill>
                  <a:srgbClr val="595959"/>
                </a:solidFill>
                <a:latin typeface="Arial" pitchFamily="34" charset="0"/>
              </a:rPr>
              <a:t>*  As per April 2021; ** </a:t>
            </a:r>
            <a:r>
              <a:rPr lang="de-DE" altLang="de-DE" sz="900" dirty="0" err="1">
                <a:solidFill>
                  <a:srgbClr val="595959"/>
                </a:solidFill>
                <a:latin typeface="Arial" pitchFamily="34" charset="0"/>
              </a:rPr>
              <a:t>based</a:t>
            </a:r>
            <a:r>
              <a:rPr lang="de-DE" altLang="de-DE" sz="900" dirty="0">
                <a:solidFill>
                  <a:srgbClr val="595959"/>
                </a:solidFill>
                <a:latin typeface="Arial" pitchFamily="34" charset="0"/>
              </a:rPr>
              <a:t> on maximum </a:t>
            </a:r>
            <a:r>
              <a:rPr lang="de-DE" altLang="de-DE" sz="900" dirty="0" err="1">
                <a:solidFill>
                  <a:srgbClr val="595959"/>
                </a:solidFill>
                <a:latin typeface="Arial" pitchFamily="34" charset="0"/>
              </a:rPr>
              <a:t>corresponding</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loan</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amount</a:t>
            </a:r>
            <a:r>
              <a:rPr lang="de-DE" altLang="de-DE" sz="900" dirty="0">
                <a:solidFill>
                  <a:srgbClr val="595959"/>
                </a:solidFill>
                <a:latin typeface="Arial" pitchFamily="34" charset="0"/>
              </a:rPr>
              <a:t>; ** </a:t>
            </a:r>
            <a:r>
              <a:rPr lang="de-DE" altLang="de-DE" sz="900" dirty="0" err="1">
                <a:solidFill>
                  <a:srgbClr val="595959"/>
                </a:solidFill>
                <a:latin typeface="Arial" pitchFamily="34" charset="0"/>
              </a:rPr>
              <a:t>until</a:t>
            </a:r>
            <a:r>
              <a:rPr lang="de-DE" altLang="de-DE" sz="900" dirty="0">
                <a:solidFill>
                  <a:srgbClr val="595959"/>
                </a:solidFill>
                <a:latin typeface="Arial" pitchFamily="34" charset="0"/>
              </a:rPr>
              <a:t> 30 June 2021; </a:t>
            </a:r>
            <a:r>
              <a:rPr lang="de-DE" altLang="de-DE" sz="900" dirty="0" err="1">
                <a:solidFill>
                  <a:srgbClr val="595959"/>
                </a:solidFill>
                <a:latin typeface="Arial" pitchFamily="34" charset="0"/>
              </a:rPr>
              <a:t>thereafter</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new</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set</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up</a:t>
            </a:r>
            <a:r>
              <a:rPr lang="de-DE" altLang="de-DE" sz="900" dirty="0">
                <a:solidFill>
                  <a:srgbClr val="595959"/>
                </a:solidFill>
                <a:latin typeface="Arial" pitchFamily="34" charset="0"/>
              </a:rPr>
              <a:t> in </a:t>
            </a:r>
            <a:r>
              <a:rPr lang="de-DE" altLang="de-DE" sz="900" dirty="0" err="1">
                <a:solidFill>
                  <a:srgbClr val="595959"/>
                </a:solidFill>
                <a:latin typeface="Arial" pitchFamily="34" charset="0"/>
              </a:rPr>
              <a:t>the</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context</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of</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the</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new</a:t>
            </a:r>
            <a:r>
              <a:rPr lang="de-DE" altLang="de-DE" sz="900" dirty="0">
                <a:solidFill>
                  <a:srgbClr val="595959"/>
                </a:solidFill>
                <a:latin typeface="Arial" pitchFamily="34" charset="0"/>
              </a:rPr>
              <a:t> Federal Promotion </a:t>
            </a:r>
            <a:r>
              <a:rPr lang="de-DE" altLang="de-DE" sz="900" dirty="0" err="1">
                <a:solidFill>
                  <a:srgbClr val="595959"/>
                </a:solidFill>
                <a:latin typeface="Arial" pitchFamily="34" charset="0"/>
              </a:rPr>
              <a:t>for</a:t>
            </a:r>
            <a:r>
              <a:rPr lang="de-DE" altLang="de-DE" sz="900" dirty="0">
                <a:solidFill>
                  <a:srgbClr val="595959"/>
                </a:solidFill>
                <a:latin typeface="Arial" pitchFamily="34" charset="0"/>
              </a:rPr>
              <a:t> </a:t>
            </a:r>
            <a:r>
              <a:rPr lang="de-DE" altLang="de-DE" sz="900" dirty="0" err="1">
                <a:solidFill>
                  <a:srgbClr val="595959"/>
                </a:solidFill>
                <a:latin typeface="Arial" pitchFamily="34" charset="0"/>
              </a:rPr>
              <a:t>Efficient</a:t>
            </a:r>
            <a:r>
              <a:rPr lang="de-DE" altLang="de-DE" sz="900" dirty="0">
                <a:solidFill>
                  <a:srgbClr val="595959"/>
                </a:solidFill>
                <a:latin typeface="Arial" pitchFamily="34" charset="0"/>
              </a:rPr>
              <a:t> Buildings </a:t>
            </a:r>
          </a:p>
        </p:txBody>
      </p:sp>
      <p:sp>
        <p:nvSpPr>
          <p:cNvPr id="25625" name="Rectangle 3"/>
          <p:cNvSpPr>
            <a:spLocks noGrp="1" noChangeArrowheads="1"/>
          </p:cNvSpPr>
          <p:nvPr>
            <p:ph type="title" idx="4294967295"/>
            <p:custDataLst>
              <p:tags r:id="rId4"/>
            </p:custDataLst>
          </p:nvPr>
        </p:nvSpPr>
        <p:spPr>
          <a:xfrm>
            <a:off x="916379" y="229335"/>
            <a:ext cx="9031392" cy="731913"/>
          </a:xfrm>
        </p:spPr>
        <p:txBody>
          <a:bodyPr/>
          <a:lstStyle/>
          <a:p>
            <a:pPr indent="0">
              <a:defRPr/>
            </a:pPr>
            <a:r>
              <a:rPr lang="en-GB" altLang="de-DE" dirty="0">
                <a:latin typeface="Arial" pitchFamily="34" charset="0"/>
              </a:rPr>
              <a:t>P</a:t>
            </a:r>
            <a:r>
              <a:rPr lang="en-US" altLang="de-DE" dirty="0" err="1">
                <a:latin typeface="Arial" pitchFamily="34" charset="0"/>
              </a:rPr>
              <a:t>romotional</a:t>
            </a:r>
            <a:r>
              <a:rPr lang="en-US" altLang="de-DE" dirty="0">
                <a:latin typeface="Arial" pitchFamily="34" charset="0"/>
              </a:rPr>
              <a:t> programs for residential buildings – Set-up**</a:t>
            </a:r>
            <a:r>
              <a:rPr lang="de-DE" altLang="de-DE" sz="2000" dirty="0">
                <a:latin typeface="Arial" pitchFamily="34" charset="0"/>
              </a:rPr>
              <a:t> </a:t>
            </a:r>
            <a:br>
              <a:rPr lang="de-DE" altLang="de-DE" sz="2000" dirty="0">
                <a:latin typeface="Arial" pitchFamily="34" charset="0"/>
              </a:rPr>
            </a:br>
            <a:r>
              <a:rPr lang="en-GB" altLang="de-DE" sz="2000" dirty="0">
                <a:solidFill>
                  <a:schemeClr val="bg2"/>
                </a:solidFill>
                <a:latin typeface="Arial" pitchFamily="34" charset="0"/>
              </a:rPr>
              <a:t>Energy Efficient </a:t>
            </a:r>
            <a:r>
              <a:rPr lang="en-GB" altLang="de-DE" sz="2000" b="1" dirty="0">
                <a:solidFill>
                  <a:schemeClr val="bg2"/>
                </a:solidFill>
                <a:latin typeface="Arial" pitchFamily="34" charset="0"/>
              </a:rPr>
              <a:t>Refurbishment </a:t>
            </a:r>
            <a:r>
              <a:rPr lang="en-GB" altLang="de-DE" sz="2000" dirty="0">
                <a:solidFill>
                  <a:schemeClr val="bg2"/>
                </a:solidFill>
                <a:latin typeface="Arial" pitchFamily="34" charset="0"/>
              </a:rPr>
              <a:t>– incentives as a success factor</a:t>
            </a:r>
            <a:br>
              <a:rPr lang="de-DE" sz="2000" dirty="0"/>
            </a:br>
            <a:endParaRPr lang="de-DE" sz="2000" dirty="0">
              <a:solidFill>
                <a:schemeClr val="bg2"/>
              </a:solidFill>
            </a:endParaRPr>
          </a:p>
        </p:txBody>
      </p:sp>
      <p:sp>
        <p:nvSpPr>
          <p:cNvPr id="63494" name="Rectangle 21"/>
          <p:cNvSpPr>
            <a:spLocks noChangeArrowheads="1"/>
          </p:cNvSpPr>
          <p:nvPr/>
        </p:nvSpPr>
        <p:spPr bwMode="auto">
          <a:xfrm>
            <a:off x="5532658" y="1459636"/>
            <a:ext cx="1033284" cy="298911"/>
          </a:xfrm>
          <a:prstGeom prst="rect">
            <a:avLst/>
          </a:prstGeom>
          <a:solidFill>
            <a:srgbClr val="92D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100">
                <a:solidFill>
                  <a:srgbClr val="595959"/>
                </a:solidFill>
                <a:latin typeface="Arial" pitchFamily="34" charset="0"/>
              </a:rPr>
              <a:t>Interest rate</a:t>
            </a:r>
          </a:p>
        </p:txBody>
      </p:sp>
      <p:sp>
        <p:nvSpPr>
          <p:cNvPr id="63495" name="Rectangle 21"/>
          <p:cNvSpPr>
            <a:spLocks noChangeArrowheads="1"/>
          </p:cNvSpPr>
          <p:nvPr/>
        </p:nvSpPr>
        <p:spPr bwMode="auto">
          <a:xfrm>
            <a:off x="6882297" y="1490366"/>
            <a:ext cx="950763" cy="29891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100" dirty="0">
                <a:solidFill>
                  <a:srgbClr val="595959"/>
                </a:solidFill>
                <a:latin typeface="Arial" pitchFamily="34" charset="0"/>
              </a:rPr>
              <a:t>Partial </a:t>
            </a:r>
            <a:r>
              <a:rPr lang="de-DE" altLang="de-DE" sz="1100" dirty="0" err="1">
                <a:solidFill>
                  <a:srgbClr val="595959"/>
                </a:solidFill>
                <a:latin typeface="Arial" pitchFamily="34" charset="0"/>
              </a:rPr>
              <a:t>debt</a:t>
            </a:r>
            <a:r>
              <a:rPr lang="de-DE" altLang="de-DE" sz="1100" dirty="0">
                <a:solidFill>
                  <a:srgbClr val="595959"/>
                </a:solidFill>
                <a:latin typeface="Arial" pitchFamily="34" charset="0"/>
              </a:rPr>
              <a:t> </a:t>
            </a:r>
          </a:p>
          <a:p>
            <a:pPr algn="ctr">
              <a:lnSpc>
                <a:spcPct val="100000"/>
              </a:lnSpc>
              <a:spcBef>
                <a:spcPct val="0"/>
              </a:spcBef>
              <a:buSzTx/>
              <a:buFontTx/>
              <a:buNone/>
            </a:pPr>
            <a:r>
              <a:rPr lang="de-DE" altLang="de-DE" sz="1100" dirty="0" err="1">
                <a:solidFill>
                  <a:srgbClr val="595959"/>
                </a:solidFill>
                <a:latin typeface="Arial" pitchFamily="34" charset="0"/>
              </a:rPr>
              <a:t>relief</a:t>
            </a:r>
            <a:endParaRPr lang="de-DE" altLang="de-DE" sz="1100" dirty="0">
              <a:solidFill>
                <a:srgbClr val="595959"/>
              </a:solidFill>
              <a:latin typeface="Arial" pitchFamily="34" charset="0"/>
            </a:endParaRPr>
          </a:p>
        </p:txBody>
      </p:sp>
      <p:sp>
        <p:nvSpPr>
          <p:cNvPr id="63496" name="Rectangle 19"/>
          <p:cNvSpPr>
            <a:spLocks noChangeArrowheads="1"/>
          </p:cNvSpPr>
          <p:nvPr>
            <p:custDataLst>
              <p:tags r:id="rId5"/>
            </p:custDataLst>
          </p:nvPr>
        </p:nvSpPr>
        <p:spPr bwMode="auto">
          <a:xfrm>
            <a:off x="935297" y="3112026"/>
            <a:ext cx="2678643"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KfW-Efficiency House 100 </a:t>
            </a:r>
          </a:p>
        </p:txBody>
      </p:sp>
      <p:sp>
        <p:nvSpPr>
          <p:cNvPr id="25634" name="Rectangle 21"/>
          <p:cNvSpPr>
            <a:spLocks noChangeArrowheads="1"/>
          </p:cNvSpPr>
          <p:nvPr/>
        </p:nvSpPr>
        <p:spPr bwMode="auto">
          <a:xfrm>
            <a:off x="3933726" y="1780896"/>
            <a:ext cx="1387461" cy="2596611"/>
          </a:xfrm>
          <a:prstGeom prst="rect">
            <a:avLst/>
          </a:prstGeom>
          <a:solidFill>
            <a:schemeClr val="bg1">
              <a:lumMod val="85000"/>
            </a:schemeClr>
          </a:solidFill>
          <a:ln>
            <a:noFill/>
          </a:ln>
          <a:effectLst/>
        </p:spPr>
        <p:txBody>
          <a:bodyPr wrap="none" lIns="0" tIns="0" rIns="0" bIns="0" anchor="ctr"/>
          <a:lstStyle/>
          <a:p>
            <a:pPr algn="ctr" eaLnBrk="0" hangingPunct="0">
              <a:defRPr/>
            </a:pPr>
            <a:r>
              <a:rPr lang="de-DE" altLang="de-DE" sz="1200" dirty="0">
                <a:solidFill>
                  <a:srgbClr val="000000">
                    <a:lumMod val="65000"/>
                    <a:lumOff val="35000"/>
                  </a:srgbClr>
                </a:solidFill>
              </a:rPr>
              <a:t>120 TEUR</a:t>
            </a:r>
          </a:p>
          <a:p>
            <a:pPr algn="ctr" eaLnBrk="0" hangingPunct="0">
              <a:defRPr/>
            </a:pPr>
            <a:r>
              <a:rPr lang="de-DE" altLang="de-DE" sz="1100" dirty="0">
                <a:solidFill>
                  <a:srgbClr val="000000">
                    <a:lumMod val="65000"/>
                    <a:lumOff val="35000"/>
                  </a:srgbClr>
                </a:solidFill>
              </a:rPr>
              <a:t>per </a:t>
            </a:r>
            <a:r>
              <a:rPr lang="de-DE" altLang="de-DE" sz="1100" dirty="0" err="1">
                <a:solidFill>
                  <a:srgbClr val="000000">
                    <a:lumMod val="65000"/>
                    <a:lumOff val="35000"/>
                  </a:srgbClr>
                </a:solidFill>
              </a:rPr>
              <a:t>housing</a:t>
            </a:r>
            <a:r>
              <a:rPr lang="de-DE" altLang="de-DE" sz="1100" dirty="0">
                <a:solidFill>
                  <a:srgbClr val="000000">
                    <a:lumMod val="65000"/>
                    <a:lumOff val="35000"/>
                  </a:srgbClr>
                </a:solidFill>
              </a:rPr>
              <a:t> </a:t>
            </a:r>
            <a:r>
              <a:rPr lang="de-DE" altLang="de-DE" sz="1100" dirty="0" err="1">
                <a:solidFill>
                  <a:srgbClr val="000000">
                    <a:lumMod val="65000"/>
                    <a:lumOff val="35000"/>
                  </a:srgbClr>
                </a:solidFill>
              </a:rPr>
              <a:t>unit</a:t>
            </a:r>
            <a:endParaRPr lang="en-US" sz="1100" dirty="0">
              <a:solidFill>
                <a:srgbClr val="000000">
                  <a:lumMod val="65000"/>
                  <a:lumOff val="35000"/>
                </a:srgbClr>
              </a:solidFill>
              <a:latin typeface="Arial"/>
            </a:endParaRPr>
          </a:p>
        </p:txBody>
      </p:sp>
      <p:sp>
        <p:nvSpPr>
          <p:cNvPr id="63498" name="Rectangle 24"/>
          <p:cNvSpPr>
            <a:spLocks noChangeArrowheads="1"/>
          </p:cNvSpPr>
          <p:nvPr>
            <p:custDataLst>
              <p:tags r:id="rId6"/>
            </p:custDataLst>
          </p:nvPr>
        </p:nvSpPr>
        <p:spPr bwMode="auto">
          <a:xfrm>
            <a:off x="935297" y="2667850"/>
            <a:ext cx="2678643"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KfW-Efficiency House 85</a:t>
            </a:r>
          </a:p>
        </p:txBody>
      </p:sp>
      <p:sp>
        <p:nvSpPr>
          <p:cNvPr id="63499" name="Rectangle 29"/>
          <p:cNvSpPr>
            <a:spLocks noChangeArrowheads="1"/>
          </p:cNvSpPr>
          <p:nvPr>
            <p:custDataLst>
              <p:tags r:id="rId7"/>
            </p:custDataLst>
          </p:nvPr>
        </p:nvSpPr>
        <p:spPr bwMode="auto">
          <a:xfrm>
            <a:off x="935297" y="2225072"/>
            <a:ext cx="2678643"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KfW-Efficiency House 70 </a:t>
            </a:r>
          </a:p>
        </p:txBody>
      </p:sp>
      <p:sp>
        <p:nvSpPr>
          <p:cNvPr id="63500" name="Rectangle 12"/>
          <p:cNvSpPr>
            <a:spLocks noChangeArrowheads="1"/>
          </p:cNvSpPr>
          <p:nvPr/>
        </p:nvSpPr>
        <p:spPr bwMode="gray">
          <a:xfrm>
            <a:off x="6916675" y="2227866"/>
            <a:ext cx="1038447" cy="317069"/>
          </a:xfrm>
          <a:prstGeom prst="rect">
            <a:avLst/>
          </a:prstGeom>
          <a:solidFill>
            <a:srgbClr val="92D050"/>
          </a:solidFill>
          <a:ln>
            <a:noFill/>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35,0 %</a:t>
            </a:r>
          </a:p>
        </p:txBody>
      </p:sp>
      <p:sp>
        <p:nvSpPr>
          <p:cNvPr id="63501" name="Rectangle 13"/>
          <p:cNvSpPr>
            <a:spLocks noChangeArrowheads="1"/>
          </p:cNvSpPr>
          <p:nvPr>
            <p:custDataLst>
              <p:tags r:id="rId8"/>
            </p:custDataLst>
          </p:nvPr>
        </p:nvSpPr>
        <p:spPr bwMode="gray">
          <a:xfrm>
            <a:off x="6906367" y="2665062"/>
            <a:ext cx="1048763" cy="322657"/>
          </a:xfrm>
          <a:prstGeom prst="rect">
            <a:avLst/>
          </a:prstGeom>
          <a:solidFill>
            <a:srgbClr val="92D050"/>
          </a:solidFill>
          <a:ln>
            <a:noFill/>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 30,0 %</a:t>
            </a:r>
          </a:p>
        </p:txBody>
      </p:sp>
      <p:sp>
        <p:nvSpPr>
          <p:cNvPr id="63502" name="Rectangle 23"/>
          <p:cNvSpPr>
            <a:spLocks noChangeArrowheads="1"/>
          </p:cNvSpPr>
          <p:nvPr>
            <p:custDataLst>
              <p:tags r:id="rId9"/>
            </p:custDataLst>
          </p:nvPr>
        </p:nvSpPr>
        <p:spPr bwMode="gray">
          <a:xfrm>
            <a:off x="5532653" y="1780899"/>
            <a:ext cx="1033290" cy="3517092"/>
          </a:xfrm>
          <a:prstGeom prst="rect">
            <a:avLst/>
          </a:prstGeom>
          <a:solidFill>
            <a:srgbClr val="92D050"/>
          </a:solidFill>
          <a:ln>
            <a:noFill/>
          </a:ln>
        </p:spPr>
        <p:txBody>
          <a:bodyPr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0,75 %</a:t>
            </a:r>
            <a:br>
              <a:rPr lang="de-DE" altLang="de-DE" sz="1200" dirty="0">
                <a:solidFill>
                  <a:srgbClr val="FFFFFF"/>
                </a:solidFill>
                <a:latin typeface="Arial" pitchFamily="34" charset="0"/>
              </a:rPr>
            </a:br>
            <a:r>
              <a:rPr lang="de-DE" altLang="de-DE" sz="1200" dirty="0">
                <a:solidFill>
                  <a:srgbClr val="FFFFFF"/>
                </a:solidFill>
                <a:latin typeface="Arial" pitchFamily="34" charset="0"/>
              </a:rPr>
              <a:t>p.a. </a:t>
            </a:r>
            <a:br>
              <a:rPr lang="de-DE" altLang="de-DE" sz="1200" dirty="0">
                <a:solidFill>
                  <a:srgbClr val="FFFFFF"/>
                </a:solidFill>
                <a:latin typeface="Arial" pitchFamily="34" charset="0"/>
              </a:rPr>
            </a:br>
            <a:r>
              <a:rPr lang="de-DE" altLang="de-DE" sz="1200" dirty="0" err="1">
                <a:solidFill>
                  <a:srgbClr val="FFFFFF"/>
                </a:solidFill>
                <a:latin typeface="Arial" pitchFamily="34" charset="0"/>
              </a:rPr>
              <a:t>effective</a:t>
            </a:r>
            <a:r>
              <a:rPr lang="de-DE" altLang="de-DE" sz="1200" dirty="0">
                <a:solidFill>
                  <a:srgbClr val="FFFFFF"/>
                </a:solidFill>
                <a:latin typeface="Arial" pitchFamily="34" charset="0"/>
              </a:rPr>
              <a:t> *</a:t>
            </a:r>
          </a:p>
        </p:txBody>
      </p:sp>
      <p:sp>
        <p:nvSpPr>
          <p:cNvPr id="63503" name="Text Box 24"/>
          <p:cNvSpPr txBox="1">
            <a:spLocks noChangeArrowheads="1"/>
          </p:cNvSpPr>
          <p:nvPr/>
        </p:nvSpPr>
        <p:spPr bwMode="auto">
          <a:xfrm>
            <a:off x="6371668" y="1789277"/>
            <a:ext cx="739292" cy="341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2800" b="1">
                <a:solidFill>
                  <a:srgbClr val="595959"/>
                </a:solidFill>
                <a:latin typeface="Arial" pitchFamily="34" charset="0"/>
              </a:rPr>
              <a:t>+</a:t>
            </a:r>
          </a:p>
        </p:txBody>
      </p:sp>
      <p:sp>
        <p:nvSpPr>
          <p:cNvPr id="63504" name="Rectangle 34"/>
          <p:cNvSpPr>
            <a:spLocks noChangeArrowheads="1"/>
          </p:cNvSpPr>
          <p:nvPr/>
        </p:nvSpPr>
        <p:spPr bwMode="auto">
          <a:xfrm>
            <a:off x="938728" y="3998981"/>
            <a:ext cx="2675204"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dirty="0">
                <a:solidFill>
                  <a:srgbClr val="595959"/>
                </a:solidFill>
                <a:latin typeface="Arial" pitchFamily="34" charset="0"/>
              </a:rPr>
              <a:t>KfW-Efficiency House Monument</a:t>
            </a:r>
          </a:p>
        </p:txBody>
      </p:sp>
      <p:sp>
        <p:nvSpPr>
          <p:cNvPr id="63505" name="Rectangle 29"/>
          <p:cNvSpPr>
            <a:spLocks noChangeArrowheads="1"/>
          </p:cNvSpPr>
          <p:nvPr>
            <p:custDataLst>
              <p:tags r:id="rId10"/>
            </p:custDataLst>
          </p:nvPr>
        </p:nvSpPr>
        <p:spPr bwMode="auto">
          <a:xfrm>
            <a:off x="935297" y="1780897"/>
            <a:ext cx="2678643"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dirty="0">
                <a:solidFill>
                  <a:srgbClr val="595959"/>
                </a:solidFill>
                <a:latin typeface="Arial" pitchFamily="34" charset="0"/>
              </a:rPr>
              <a:t>KfW-Efficiency House 55 </a:t>
            </a:r>
          </a:p>
        </p:txBody>
      </p:sp>
      <p:sp>
        <p:nvSpPr>
          <p:cNvPr id="63506" name="Rectangle 12"/>
          <p:cNvSpPr>
            <a:spLocks noChangeArrowheads="1"/>
          </p:cNvSpPr>
          <p:nvPr/>
        </p:nvSpPr>
        <p:spPr bwMode="gray">
          <a:xfrm>
            <a:off x="6916675" y="1785085"/>
            <a:ext cx="1038447" cy="317069"/>
          </a:xfrm>
          <a:prstGeom prst="rect">
            <a:avLst/>
          </a:prstGeom>
          <a:solidFill>
            <a:srgbClr val="92D050"/>
          </a:solidFill>
          <a:ln>
            <a:noFill/>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40,0 %</a:t>
            </a:r>
          </a:p>
        </p:txBody>
      </p:sp>
      <p:sp>
        <p:nvSpPr>
          <p:cNvPr id="63507" name="Rectangle 21"/>
          <p:cNvSpPr>
            <a:spLocks noChangeArrowheads="1"/>
          </p:cNvSpPr>
          <p:nvPr/>
        </p:nvSpPr>
        <p:spPr bwMode="auto">
          <a:xfrm>
            <a:off x="5532658" y="1148160"/>
            <a:ext cx="2403557" cy="4120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b="1" dirty="0" err="1">
                <a:solidFill>
                  <a:srgbClr val="595959"/>
                </a:solidFill>
                <a:latin typeface="Arial" pitchFamily="34" charset="0"/>
              </a:rPr>
              <a:t>Loan-scheme</a:t>
            </a:r>
            <a:endParaRPr lang="de-DE" altLang="de-DE" sz="1200" b="1" dirty="0">
              <a:solidFill>
                <a:srgbClr val="595959"/>
              </a:solidFill>
              <a:latin typeface="Arial" pitchFamily="34" charset="0"/>
            </a:endParaRPr>
          </a:p>
        </p:txBody>
      </p:sp>
      <p:sp>
        <p:nvSpPr>
          <p:cNvPr id="63508" name="Rectangle 8"/>
          <p:cNvSpPr>
            <a:spLocks noChangeArrowheads="1"/>
          </p:cNvSpPr>
          <p:nvPr>
            <p:custDataLst>
              <p:tags r:id="rId11"/>
            </p:custDataLst>
          </p:nvPr>
        </p:nvSpPr>
        <p:spPr bwMode="auto">
          <a:xfrm>
            <a:off x="3921691" y="1148153"/>
            <a:ext cx="1399496" cy="48188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b="1" dirty="0">
                <a:solidFill>
                  <a:srgbClr val="595959"/>
                </a:solidFill>
                <a:latin typeface="Arial" pitchFamily="34" charset="0"/>
              </a:rPr>
              <a:t>Maximum </a:t>
            </a:r>
          </a:p>
          <a:p>
            <a:pPr algn="ctr">
              <a:lnSpc>
                <a:spcPct val="100000"/>
              </a:lnSpc>
              <a:spcBef>
                <a:spcPct val="0"/>
              </a:spcBef>
              <a:buSzTx/>
              <a:buFontTx/>
              <a:buNone/>
            </a:pPr>
            <a:r>
              <a:rPr lang="de-DE" altLang="de-DE" sz="1200" b="1" dirty="0" err="1">
                <a:solidFill>
                  <a:srgbClr val="595959"/>
                </a:solidFill>
                <a:latin typeface="Arial" pitchFamily="34" charset="0"/>
              </a:rPr>
              <a:t>promotional</a:t>
            </a:r>
            <a:r>
              <a:rPr lang="de-DE" altLang="de-DE" sz="1200" b="1" dirty="0">
                <a:solidFill>
                  <a:srgbClr val="595959"/>
                </a:solidFill>
                <a:latin typeface="Arial" pitchFamily="34" charset="0"/>
              </a:rPr>
              <a:t> </a:t>
            </a:r>
          </a:p>
          <a:p>
            <a:pPr algn="ctr">
              <a:lnSpc>
                <a:spcPct val="100000"/>
              </a:lnSpc>
              <a:spcBef>
                <a:spcPct val="0"/>
              </a:spcBef>
              <a:buSzTx/>
              <a:buFontTx/>
              <a:buNone/>
            </a:pPr>
            <a:r>
              <a:rPr lang="de-DE" altLang="de-DE" sz="1200" b="1" dirty="0" err="1">
                <a:solidFill>
                  <a:srgbClr val="595959"/>
                </a:solidFill>
                <a:latin typeface="Arial" pitchFamily="34" charset="0"/>
              </a:rPr>
              <a:t>loan</a:t>
            </a:r>
            <a:r>
              <a:rPr lang="de-DE" altLang="de-DE" sz="1200" b="1" dirty="0">
                <a:solidFill>
                  <a:srgbClr val="595959"/>
                </a:solidFill>
                <a:latin typeface="Arial" pitchFamily="34" charset="0"/>
              </a:rPr>
              <a:t> </a:t>
            </a:r>
            <a:r>
              <a:rPr lang="de-DE" altLang="de-DE" sz="1200" b="1" dirty="0" err="1">
                <a:solidFill>
                  <a:srgbClr val="595959"/>
                </a:solidFill>
                <a:latin typeface="Arial" pitchFamily="34" charset="0"/>
              </a:rPr>
              <a:t>amount</a:t>
            </a:r>
            <a:endParaRPr lang="de-DE" altLang="de-DE" sz="1200" b="1" dirty="0">
              <a:solidFill>
                <a:srgbClr val="595959"/>
              </a:solidFill>
              <a:latin typeface="Arial" pitchFamily="34" charset="0"/>
            </a:endParaRPr>
          </a:p>
        </p:txBody>
      </p:sp>
      <p:sp>
        <p:nvSpPr>
          <p:cNvPr id="63509" name="Rectangle 6"/>
          <p:cNvSpPr>
            <a:spLocks noChangeArrowheads="1"/>
          </p:cNvSpPr>
          <p:nvPr>
            <p:custDataLst>
              <p:tags r:id="rId12"/>
            </p:custDataLst>
          </p:nvPr>
        </p:nvSpPr>
        <p:spPr bwMode="auto">
          <a:xfrm>
            <a:off x="938734" y="1148159"/>
            <a:ext cx="2668327" cy="474906"/>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b="1" dirty="0" err="1">
                <a:solidFill>
                  <a:srgbClr val="595959"/>
                </a:solidFill>
                <a:latin typeface="Arial" pitchFamily="34" charset="0"/>
              </a:rPr>
              <a:t>Promotional</a:t>
            </a:r>
            <a:r>
              <a:rPr lang="de-DE" altLang="de-DE" sz="1200" b="1" dirty="0">
                <a:solidFill>
                  <a:srgbClr val="595959"/>
                </a:solidFill>
                <a:latin typeface="Arial" pitchFamily="34" charset="0"/>
              </a:rPr>
              <a:t> Level  </a:t>
            </a:r>
            <a:r>
              <a:rPr lang="de-DE" altLang="de-DE" sz="1200" b="1" dirty="0" err="1">
                <a:solidFill>
                  <a:srgbClr val="595959"/>
                </a:solidFill>
                <a:latin typeface="Arial" pitchFamily="34" charset="0"/>
              </a:rPr>
              <a:t>based</a:t>
            </a:r>
            <a:endParaRPr lang="de-DE" altLang="de-DE" sz="1200" b="1" dirty="0">
              <a:solidFill>
                <a:srgbClr val="595959"/>
              </a:solidFill>
              <a:latin typeface="Arial" pitchFamily="34" charset="0"/>
            </a:endParaRPr>
          </a:p>
          <a:p>
            <a:pPr algn="ctr">
              <a:lnSpc>
                <a:spcPct val="100000"/>
              </a:lnSpc>
              <a:spcBef>
                <a:spcPct val="0"/>
              </a:spcBef>
              <a:buSzTx/>
              <a:buFontTx/>
              <a:buNone/>
            </a:pPr>
            <a:r>
              <a:rPr lang="de-DE" altLang="de-DE" sz="1200" b="1" dirty="0">
                <a:solidFill>
                  <a:srgbClr val="595959"/>
                </a:solidFill>
                <a:latin typeface="Arial" pitchFamily="34" charset="0"/>
              </a:rPr>
              <a:t>on </a:t>
            </a:r>
            <a:r>
              <a:rPr lang="de-DE" altLang="de-DE" sz="1200" b="1" dirty="0" err="1">
                <a:solidFill>
                  <a:srgbClr val="595959"/>
                </a:solidFill>
                <a:latin typeface="Arial" pitchFamily="34" charset="0"/>
              </a:rPr>
              <a:t>the</a:t>
            </a:r>
            <a:r>
              <a:rPr lang="de-DE" altLang="de-DE" sz="1200" b="1" dirty="0">
                <a:solidFill>
                  <a:srgbClr val="595959"/>
                </a:solidFill>
                <a:latin typeface="Arial" pitchFamily="34" charset="0"/>
              </a:rPr>
              <a:t> Energy Efficiency </a:t>
            </a:r>
          </a:p>
          <a:p>
            <a:pPr algn="ctr">
              <a:lnSpc>
                <a:spcPct val="100000"/>
              </a:lnSpc>
              <a:spcBef>
                <a:spcPct val="0"/>
              </a:spcBef>
              <a:buSzTx/>
              <a:buFontTx/>
              <a:buNone/>
            </a:pPr>
            <a:r>
              <a:rPr lang="de-DE" altLang="de-DE" sz="1200" b="1" dirty="0" err="1">
                <a:solidFill>
                  <a:srgbClr val="595959"/>
                </a:solidFill>
                <a:latin typeface="Arial" pitchFamily="34" charset="0"/>
              </a:rPr>
              <a:t>Ordinance</a:t>
            </a:r>
            <a:endParaRPr lang="de-DE" altLang="de-DE" sz="1200" b="1" dirty="0">
              <a:solidFill>
                <a:srgbClr val="595959"/>
              </a:solidFill>
              <a:latin typeface="Arial" pitchFamily="34" charset="0"/>
            </a:endParaRPr>
          </a:p>
        </p:txBody>
      </p:sp>
      <p:sp>
        <p:nvSpPr>
          <p:cNvPr id="63510" name="Rechteck 50"/>
          <p:cNvSpPr>
            <a:spLocks noChangeArrowheads="1"/>
          </p:cNvSpPr>
          <p:nvPr/>
        </p:nvSpPr>
        <p:spPr bwMode="auto">
          <a:xfrm>
            <a:off x="3933720" y="1148158"/>
            <a:ext cx="1387462" cy="414983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595959"/>
              </a:solidFill>
              <a:latin typeface="Arial" pitchFamily="34" charset="0"/>
            </a:endParaRPr>
          </a:p>
        </p:txBody>
      </p:sp>
      <p:sp>
        <p:nvSpPr>
          <p:cNvPr id="63511" name="Rectangle 34"/>
          <p:cNvSpPr>
            <a:spLocks noChangeArrowheads="1"/>
          </p:cNvSpPr>
          <p:nvPr/>
        </p:nvSpPr>
        <p:spPr bwMode="auto">
          <a:xfrm>
            <a:off x="931851" y="3556203"/>
            <a:ext cx="2675204"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KfW-Efficiency House 115</a:t>
            </a:r>
          </a:p>
        </p:txBody>
      </p:sp>
      <p:sp>
        <p:nvSpPr>
          <p:cNvPr id="63513" name="Rectangle 34"/>
          <p:cNvSpPr>
            <a:spLocks noChangeArrowheads="1"/>
          </p:cNvSpPr>
          <p:nvPr/>
        </p:nvSpPr>
        <p:spPr bwMode="auto">
          <a:xfrm>
            <a:off x="931851" y="4664327"/>
            <a:ext cx="2676924" cy="633664"/>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dirty="0">
                <a:solidFill>
                  <a:srgbClr val="595959"/>
                </a:solidFill>
                <a:latin typeface="Arial" pitchFamily="34" charset="0"/>
              </a:rPr>
              <a:t>Single </a:t>
            </a:r>
            <a:r>
              <a:rPr lang="de-DE" altLang="de-DE" sz="1200" dirty="0" err="1">
                <a:solidFill>
                  <a:srgbClr val="595959"/>
                </a:solidFill>
                <a:latin typeface="Arial" pitchFamily="34" charset="0"/>
              </a:rPr>
              <a:t>Measures</a:t>
            </a:r>
            <a:endParaRPr lang="de-DE" altLang="de-DE" sz="1200" dirty="0">
              <a:solidFill>
                <a:srgbClr val="595959"/>
              </a:solidFill>
              <a:latin typeface="Arial" pitchFamily="34" charset="0"/>
            </a:endParaRPr>
          </a:p>
        </p:txBody>
      </p:sp>
      <p:sp>
        <p:nvSpPr>
          <p:cNvPr id="63514" name="Rectangle 12"/>
          <p:cNvSpPr>
            <a:spLocks noChangeArrowheads="1"/>
          </p:cNvSpPr>
          <p:nvPr/>
        </p:nvSpPr>
        <p:spPr bwMode="gray">
          <a:xfrm>
            <a:off x="6899483" y="3558995"/>
            <a:ext cx="1055640" cy="317069"/>
          </a:xfrm>
          <a:prstGeom prst="rect">
            <a:avLst/>
          </a:prstGeom>
          <a:solidFill>
            <a:srgbClr val="92D050"/>
          </a:solidFill>
          <a:ln>
            <a:noFill/>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25,0 %</a:t>
            </a:r>
          </a:p>
        </p:txBody>
      </p:sp>
      <p:sp>
        <p:nvSpPr>
          <p:cNvPr id="63515" name="Rectangle 13"/>
          <p:cNvSpPr>
            <a:spLocks noChangeArrowheads="1"/>
          </p:cNvSpPr>
          <p:nvPr>
            <p:custDataLst>
              <p:tags r:id="rId13"/>
            </p:custDataLst>
          </p:nvPr>
        </p:nvSpPr>
        <p:spPr bwMode="gray">
          <a:xfrm>
            <a:off x="6889167" y="3996188"/>
            <a:ext cx="1065955" cy="322656"/>
          </a:xfrm>
          <a:prstGeom prst="rect">
            <a:avLst/>
          </a:prstGeom>
          <a:solidFill>
            <a:srgbClr val="92D050"/>
          </a:solidFill>
          <a:ln>
            <a:noFill/>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 25,0 %</a:t>
            </a:r>
          </a:p>
        </p:txBody>
      </p:sp>
      <p:sp>
        <p:nvSpPr>
          <p:cNvPr id="63516" name="Rectangle 12"/>
          <p:cNvSpPr>
            <a:spLocks noChangeArrowheads="1"/>
          </p:cNvSpPr>
          <p:nvPr/>
        </p:nvSpPr>
        <p:spPr bwMode="gray">
          <a:xfrm>
            <a:off x="6899483" y="3114819"/>
            <a:ext cx="1055640" cy="317069"/>
          </a:xfrm>
          <a:prstGeom prst="rect">
            <a:avLst/>
          </a:prstGeom>
          <a:solidFill>
            <a:srgbClr val="92D050"/>
          </a:solidFill>
          <a:ln>
            <a:noFill/>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27,5 %</a:t>
            </a:r>
          </a:p>
        </p:txBody>
      </p:sp>
      <p:sp>
        <p:nvSpPr>
          <p:cNvPr id="63518" name="Rectangle 13"/>
          <p:cNvSpPr>
            <a:spLocks noChangeArrowheads="1"/>
          </p:cNvSpPr>
          <p:nvPr>
            <p:custDataLst>
              <p:tags r:id="rId14"/>
            </p:custDataLst>
          </p:nvPr>
        </p:nvSpPr>
        <p:spPr bwMode="gray">
          <a:xfrm>
            <a:off x="6889167" y="4664327"/>
            <a:ext cx="1065955" cy="633664"/>
          </a:xfrm>
          <a:prstGeom prst="rect">
            <a:avLst/>
          </a:prstGeom>
          <a:solidFill>
            <a:srgbClr val="92D050"/>
          </a:solidFill>
          <a:ln>
            <a:noFill/>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 20,0 %</a:t>
            </a:r>
          </a:p>
        </p:txBody>
      </p:sp>
      <p:sp>
        <p:nvSpPr>
          <p:cNvPr id="63519" name="Rechteck 68"/>
          <p:cNvSpPr>
            <a:spLocks noChangeArrowheads="1"/>
          </p:cNvSpPr>
          <p:nvPr/>
        </p:nvSpPr>
        <p:spPr bwMode="auto">
          <a:xfrm>
            <a:off x="8532802" y="1148158"/>
            <a:ext cx="1965735" cy="414983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595959"/>
              </a:solidFill>
              <a:latin typeface="Arial" pitchFamily="34" charset="0"/>
            </a:endParaRPr>
          </a:p>
        </p:txBody>
      </p:sp>
      <p:sp>
        <p:nvSpPr>
          <p:cNvPr id="63520" name="Rectangle 21"/>
          <p:cNvSpPr>
            <a:spLocks noChangeArrowheads="1"/>
          </p:cNvSpPr>
          <p:nvPr/>
        </p:nvSpPr>
        <p:spPr bwMode="auto">
          <a:xfrm>
            <a:off x="8532801" y="1148153"/>
            <a:ext cx="1628160" cy="44696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b="1" dirty="0">
                <a:solidFill>
                  <a:srgbClr val="595959"/>
                </a:solidFill>
                <a:latin typeface="Arial" pitchFamily="34" charset="0"/>
              </a:rPr>
              <a:t>Grant-</a:t>
            </a:r>
            <a:r>
              <a:rPr lang="de-DE" altLang="de-DE" sz="1200" b="1" dirty="0" err="1">
                <a:solidFill>
                  <a:srgbClr val="595959"/>
                </a:solidFill>
                <a:latin typeface="Arial" pitchFamily="34" charset="0"/>
              </a:rPr>
              <a:t>scheme</a:t>
            </a:r>
            <a:endParaRPr lang="de-DE" altLang="de-DE" sz="1200" b="1" dirty="0">
              <a:solidFill>
                <a:srgbClr val="595959"/>
              </a:solidFill>
              <a:latin typeface="Arial" pitchFamily="34" charset="0"/>
            </a:endParaRPr>
          </a:p>
          <a:p>
            <a:pPr algn="ctr">
              <a:lnSpc>
                <a:spcPct val="100000"/>
              </a:lnSpc>
              <a:spcBef>
                <a:spcPct val="0"/>
              </a:spcBef>
              <a:buSzTx/>
              <a:buFontTx/>
              <a:buNone/>
            </a:pPr>
            <a:r>
              <a:rPr lang="de-DE" altLang="de-DE" sz="1200" b="1" dirty="0">
                <a:solidFill>
                  <a:srgbClr val="595959"/>
                </a:solidFill>
                <a:latin typeface="Arial" pitchFamily="34" charset="0"/>
              </a:rPr>
              <a:t>% </a:t>
            </a:r>
            <a:r>
              <a:rPr lang="de-DE" altLang="de-DE" sz="1200" b="1" dirty="0" err="1">
                <a:solidFill>
                  <a:srgbClr val="595959"/>
                </a:solidFill>
                <a:latin typeface="Arial" pitchFamily="34" charset="0"/>
              </a:rPr>
              <a:t>of</a:t>
            </a:r>
            <a:r>
              <a:rPr lang="de-DE" altLang="de-DE" sz="1200" b="1" dirty="0">
                <a:solidFill>
                  <a:srgbClr val="595959"/>
                </a:solidFill>
                <a:latin typeface="Arial" pitchFamily="34" charset="0"/>
              </a:rPr>
              <a:t> </a:t>
            </a:r>
            <a:r>
              <a:rPr lang="de-DE" altLang="de-DE" sz="1200" b="1" dirty="0" err="1">
                <a:solidFill>
                  <a:srgbClr val="595959"/>
                </a:solidFill>
                <a:latin typeface="Arial" pitchFamily="34" charset="0"/>
              </a:rPr>
              <a:t>eligible</a:t>
            </a:r>
            <a:r>
              <a:rPr lang="de-DE" altLang="de-DE" sz="1200" b="1" dirty="0">
                <a:solidFill>
                  <a:srgbClr val="595959"/>
                </a:solidFill>
                <a:latin typeface="Arial" pitchFamily="34" charset="0"/>
              </a:rPr>
              <a:t> </a:t>
            </a:r>
            <a:r>
              <a:rPr lang="de-DE" altLang="de-DE" sz="1200" b="1" dirty="0" err="1">
                <a:solidFill>
                  <a:srgbClr val="595959"/>
                </a:solidFill>
                <a:latin typeface="Arial" pitchFamily="34" charset="0"/>
              </a:rPr>
              <a:t>costs</a:t>
            </a:r>
            <a:r>
              <a:rPr lang="de-DE" altLang="de-DE" sz="1200" b="1" dirty="0">
                <a:solidFill>
                  <a:srgbClr val="595959"/>
                </a:solidFill>
                <a:latin typeface="Arial" pitchFamily="34" charset="0"/>
              </a:rPr>
              <a:t>**</a:t>
            </a:r>
          </a:p>
        </p:txBody>
      </p:sp>
      <p:sp>
        <p:nvSpPr>
          <p:cNvPr id="71" name="Rectangle 12"/>
          <p:cNvSpPr>
            <a:spLocks noChangeArrowheads="1"/>
          </p:cNvSpPr>
          <p:nvPr/>
        </p:nvSpPr>
        <p:spPr bwMode="gray">
          <a:xfrm>
            <a:off x="8536062" y="3572395"/>
            <a:ext cx="1744452" cy="317069"/>
          </a:xfrm>
          <a:prstGeom prst="rect">
            <a:avLst/>
          </a:prstGeom>
          <a:solidFill>
            <a:schemeClr val="bg1">
              <a:lumMod val="75000"/>
              <a:alpha val="50000"/>
            </a:schemeClr>
          </a:solidFill>
          <a:ln>
            <a:noFill/>
          </a:ln>
          <a:effectLst/>
        </p:spPr>
        <p:txBody>
          <a:bodyPr wrap="none" lIns="0" tIns="0" rIns="0" bIns="0" anchor="ctr"/>
          <a:lstStyle/>
          <a:p>
            <a:pPr algn="ctr">
              <a:defRPr/>
            </a:pPr>
            <a:r>
              <a:rPr lang="de-DE" sz="1200" dirty="0">
                <a:solidFill>
                  <a:srgbClr val="000000">
                    <a:lumMod val="65000"/>
                    <a:lumOff val="35000"/>
                  </a:srgbClr>
                </a:solidFill>
                <a:latin typeface="Arial"/>
              </a:rPr>
              <a:t>25 %</a:t>
            </a:r>
          </a:p>
        </p:txBody>
      </p:sp>
      <p:sp>
        <p:nvSpPr>
          <p:cNvPr id="72" name="Rectangle 13"/>
          <p:cNvSpPr>
            <a:spLocks noChangeArrowheads="1"/>
          </p:cNvSpPr>
          <p:nvPr>
            <p:custDataLst>
              <p:tags r:id="rId15"/>
            </p:custDataLst>
          </p:nvPr>
        </p:nvSpPr>
        <p:spPr bwMode="gray">
          <a:xfrm>
            <a:off x="8532801" y="3993393"/>
            <a:ext cx="1744452" cy="322656"/>
          </a:xfrm>
          <a:prstGeom prst="rect">
            <a:avLst/>
          </a:prstGeom>
          <a:solidFill>
            <a:schemeClr val="bg1">
              <a:lumMod val="75000"/>
              <a:alpha val="50000"/>
            </a:schemeClr>
          </a:solidFill>
          <a:ln>
            <a:noFill/>
          </a:ln>
          <a:effectLst/>
        </p:spPr>
        <p:txBody>
          <a:bodyPr wrap="none" lIns="0" tIns="0" rIns="0" bIns="0" anchor="ctr"/>
          <a:lstStyle/>
          <a:p>
            <a:pPr algn="ctr">
              <a:defRPr/>
            </a:pPr>
            <a:r>
              <a:rPr lang="de-DE" sz="1200" dirty="0">
                <a:solidFill>
                  <a:srgbClr val="000000">
                    <a:lumMod val="65000"/>
                    <a:lumOff val="35000"/>
                  </a:srgbClr>
                </a:solidFill>
                <a:latin typeface="Arial"/>
              </a:rPr>
              <a:t> 25 %</a:t>
            </a:r>
          </a:p>
        </p:txBody>
      </p:sp>
      <p:sp>
        <p:nvSpPr>
          <p:cNvPr id="73" name="Rectangle 12"/>
          <p:cNvSpPr>
            <a:spLocks noChangeArrowheads="1"/>
          </p:cNvSpPr>
          <p:nvPr/>
        </p:nvSpPr>
        <p:spPr bwMode="gray">
          <a:xfrm>
            <a:off x="8532801" y="3112026"/>
            <a:ext cx="1744452" cy="317069"/>
          </a:xfrm>
          <a:prstGeom prst="rect">
            <a:avLst/>
          </a:prstGeom>
          <a:solidFill>
            <a:schemeClr val="bg1">
              <a:lumMod val="75000"/>
              <a:alpha val="50000"/>
            </a:schemeClr>
          </a:solidFill>
          <a:ln>
            <a:noFill/>
          </a:ln>
          <a:effectLst/>
        </p:spPr>
        <p:txBody>
          <a:bodyPr wrap="none" lIns="0" tIns="0" rIns="0" bIns="0" anchor="ctr"/>
          <a:lstStyle/>
          <a:p>
            <a:pPr algn="ctr">
              <a:defRPr/>
            </a:pPr>
            <a:r>
              <a:rPr lang="de-DE" sz="1200" dirty="0">
                <a:solidFill>
                  <a:srgbClr val="000000">
                    <a:lumMod val="65000"/>
                    <a:lumOff val="35000"/>
                  </a:srgbClr>
                </a:solidFill>
                <a:latin typeface="Arial"/>
              </a:rPr>
              <a:t>27,5 %</a:t>
            </a:r>
          </a:p>
        </p:txBody>
      </p:sp>
      <p:sp>
        <p:nvSpPr>
          <p:cNvPr id="75" name="Rectangle 13"/>
          <p:cNvSpPr>
            <a:spLocks noChangeArrowheads="1"/>
          </p:cNvSpPr>
          <p:nvPr>
            <p:custDataLst>
              <p:tags r:id="rId16"/>
            </p:custDataLst>
          </p:nvPr>
        </p:nvSpPr>
        <p:spPr bwMode="gray">
          <a:xfrm>
            <a:off x="8510047" y="4664327"/>
            <a:ext cx="1744452" cy="633664"/>
          </a:xfrm>
          <a:prstGeom prst="rect">
            <a:avLst/>
          </a:prstGeom>
          <a:solidFill>
            <a:schemeClr val="bg1">
              <a:lumMod val="75000"/>
              <a:alpha val="50000"/>
            </a:schemeClr>
          </a:solidFill>
          <a:ln>
            <a:noFill/>
          </a:ln>
          <a:effectLst/>
        </p:spPr>
        <p:txBody>
          <a:bodyPr wrap="none" lIns="0" tIns="0" rIns="0" bIns="0" anchor="ctr"/>
          <a:lstStyle/>
          <a:p>
            <a:pPr algn="ctr">
              <a:defRPr/>
            </a:pPr>
            <a:r>
              <a:rPr lang="de-DE" sz="1200" dirty="0">
                <a:solidFill>
                  <a:srgbClr val="000000">
                    <a:lumMod val="65000"/>
                    <a:lumOff val="35000"/>
                  </a:srgbClr>
                </a:solidFill>
                <a:latin typeface="Arial"/>
              </a:rPr>
              <a:t> 20 %</a:t>
            </a:r>
          </a:p>
        </p:txBody>
      </p:sp>
      <p:sp>
        <p:nvSpPr>
          <p:cNvPr id="76" name="Rectangle 12"/>
          <p:cNvSpPr>
            <a:spLocks noChangeArrowheads="1"/>
          </p:cNvSpPr>
          <p:nvPr/>
        </p:nvSpPr>
        <p:spPr bwMode="gray">
          <a:xfrm>
            <a:off x="8532806" y="2240502"/>
            <a:ext cx="1744452" cy="317069"/>
          </a:xfrm>
          <a:prstGeom prst="rect">
            <a:avLst/>
          </a:prstGeom>
          <a:solidFill>
            <a:schemeClr val="bg1">
              <a:lumMod val="75000"/>
              <a:alpha val="50000"/>
            </a:schemeClr>
          </a:solidFill>
          <a:ln>
            <a:noFill/>
          </a:ln>
          <a:effectLst/>
        </p:spPr>
        <p:txBody>
          <a:bodyPr wrap="none" lIns="0" tIns="0" rIns="0" bIns="0" anchor="ctr"/>
          <a:lstStyle/>
          <a:p>
            <a:pPr algn="ctr">
              <a:defRPr/>
            </a:pPr>
            <a:r>
              <a:rPr lang="de-DE" sz="1200" dirty="0">
                <a:solidFill>
                  <a:srgbClr val="000000">
                    <a:lumMod val="65000"/>
                    <a:lumOff val="35000"/>
                  </a:srgbClr>
                </a:solidFill>
                <a:latin typeface="Arial"/>
              </a:rPr>
              <a:t>35 %</a:t>
            </a:r>
          </a:p>
        </p:txBody>
      </p:sp>
      <p:sp>
        <p:nvSpPr>
          <p:cNvPr id="77" name="Rectangle 13"/>
          <p:cNvSpPr>
            <a:spLocks noChangeArrowheads="1"/>
          </p:cNvSpPr>
          <p:nvPr>
            <p:custDataLst>
              <p:tags r:id="rId17"/>
            </p:custDataLst>
          </p:nvPr>
        </p:nvSpPr>
        <p:spPr bwMode="gray">
          <a:xfrm>
            <a:off x="8532801" y="2662268"/>
            <a:ext cx="1744452" cy="322657"/>
          </a:xfrm>
          <a:prstGeom prst="rect">
            <a:avLst/>
          </a:prstGeom>
          <a:solidFill>
            <a:schemeClr val="bg1">
              <a:lumMod val="75000"/>
              <a:alpha val="50000"/>
            </a:schemeClr>
          </a:solidFill>
          <a:ln>
            <a:noFill/>
          </a:ln>
          <a:effectLst/>
        </p:spPr>
        <p:txBody>
          <a:bodyPr wrap="none" lIns="0" tIns="0" rIns="0" bIns="0" anchor="ctr"/>
          <a:lstStyle/>
          <a:p>
            <a:pPr algn="ctr">
              <a:defRPr/>
            </a:pPr>
            <a:r>
              <a:rPr lang="de-DE" sz="1200" dirty="0">
                <a:solidFill>
                  <a:srgbClr val="000000">
                    <a:lumMod val="65000"/>
                    <a:lumOff val="35000"/>
                  </a:srgbClr>
                </a:solidFill>
                <a:latin typeface="Arial"/>
              </a:rPr>
              <a:t> 30 %</a:t>
            </a:r>
          </a:p>
        </p:txBody>
      </p:sp>
      <p:sp>
        <p:nvSpPr>
          <p:cNvPr id="78" name="Rectangle 12"/>
          <p:cNvSpPr>
            <a:spLocks noChangeArrowheads="1"/>
          </p:cNvSpPr>
          <p:nvPr/>
        </p:nvSpPr>
        <p:spPr bwMode="gray">
          <a:xfrm>
            <a:off x="8532805" y="1780897"/>
            <a:ext cx="1744453" cy="317069"/>
          </a:xfrm>
          <a:prstGeom prst="rect">
            <a:avLst/>
          </a:prstGeom>
          <a:solidFill>
            <a:schemeClr val="bg1">
              <a:lumMod val="75000"/>
              <a:alpha val="50000"/>
            </a:schemeClr>
          </a:solidFill>
          <a:ln>
            <a:noFill/>
          </a:ln>
          <a:effectLst/>
        </p:spPr>
        <p:txBody>
          <a:bodyPr wrap="none" lIns="0" tIns="0" rIns="0" bIns="0" anchor="ctr"/>
          <a:lstStyle/>
          <a:p>
            <a:pPr algn="ctr">
              <a:defRPr/>
            </a:pPr>
            <a:r>
              <a:rPr lang="de-DE" sz="1200" dirty="0">
                <a:solidFill>
                  <a:srgbClr val="000000">
                    <a:lumMod val="65000"/>
                    <a:lumOff val="35000"/>
                  </a:srgbClr>
                </a:solidFill>
                <a:latin typeface="Arial"/>
              </a:rPr>
              <a:t>40 %</a:t>
            </a:r>
          </a:p>
        </p:txBody>
      </p:sp>
      <p:sp>
        <p:nvSpPr>
          <p:cNvPr id="63529" name="Rechteck 53"/>
          <p:cNvSpPr>
            <a:spLocks noChangeArrowheads="1"/>
          </p:cNvSpPr>
          <p:nvPr/>
        </p:nvSpPr>
        <p:spPr bwMode="auto">
          <a:xfrm>
            <a:off x="916378" y="1148158"/>
            <a:ext cx="2716467" cy="414983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595959"/>
              </a:solidFill>
              <a:latin typeface="Arial" pitchFamily="34" charset="0"/>
            </a:endParaRPr>
          </a:p>
        </p:txBody>
      </p:sp>
      <p:sp>
        <p:nvSpPr>
          <p:cNvPr id="63530" name="Rechteck 1"/>
          <p:cNvSpPr>
            <a:spLocks noChangeArrowheads="1"/>
          </p:cNvSpPr>
          <p:nvPr/>
        </p:nvSpPr>
        <p:spPr bwMode="auto">
          <a:xfrm>
            <a:off x="5532658" y="1148158"/>
            <a:ext cx="2422470" cy="414983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595959"/>
              </a:solidFill>
              <a:latin typeface="Arial" pitchFamily="34" charset="0"/>
            </a:endParaRPr>
          </a:p>
        </p:txBody>
      </p:sp>
      <p:sp>
        <p:nvSpPr>
          <p:cNvPr id="63531" name="Pfeil nach links und rechts 1"/>
          <p:cNvSpPr>
            <a:spLocks noChangeArrowheads="1"/>
          </p:cNvSpPr>
          <p:nvPr/>
        </p:nvSpPr>
        <p:spPr bwMode="auto">
          <a:xfrm>
            <a:off x="7807701" y="5183451"/>
            <a:ext cx="2303166" cy="747279"/>
          </a:xfrm>
          <a:prstGeom prst="leftRightArrow">
            <a:avLst>
              <a:gd name="adj1" fmla="val 50000"/>
              <a:gd name="adj2" fmla="val 49998"/>
            </a:avLst>
          </a:prstGeom>
          <a:solidFill>
            <a:srgbClr val="CDE1EB"/>
          </a:solidFill>
          <a:ln>
            <a:noFill/>
          </a:ln>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5A2864"/>
                </a:solidFill>
                <a:latin typeface="Arial" pitchFamily="34" charset="0"/>
              </a:rPr>
              <a:t>Private </a:t>
            </a:r>
            <a:r>
              <a:rPr lang="de-DE" altLang="de-DE" sz="1200" dirty="0" err="1">
                <a:solidFill>
                  <a:srgbClr val="5A2864"/>
                </a:solidFill>
                <a:latin typeface="Arial" pitchFamily="34" charset="0"/>
              </a:rPr>
              <a:t>customers</a:t>
            </a:r>
            <a:r>
              <a:rPr lang="de-DE" altLang="de-DE" sz="1200" dirty="0">
                <a:solidFill>
                  <a:srgbClr val="5A2864"/>
                </a:solidFill>
                <a:latin typeface="Arial" pitchFamily="34" charset="0"/>
              </a:rPr>
              <a:t> </a:t>
            </a:r>
            <a:r>
              <a:rPr lang="de-DE" altLang="de-DE" sz="1200" dirty="0" err="1">
                <a:solidFill>
                  <a:srgbClr val="5A2864"/>
                </a:solidFill>
                <a:latin typeface="Arial" pitchFamily="34" charset="0"/>
              </a:rPr>
              <a:t>have</a:t>
            </a:r>
            <a:r>
              <a:rPr lang="de-DE" altLang="de-DE" sz="1200" dirty="0">
                <a:solidFill>
                  <a:srgbClr val="5A2864"/>
                </a:solidFill>
                <a:latin typeface="Arial" pitchFamily="34" charset="0"/>
              </a:rPr>
              <a:t> </a:t>
            </a:r>
            <a:r>
              <a:rPr lang="de-DE" altLang="de-DE" sz="1200" dirty="0" err="1">
                <a:solidFill>
                  <a:srgbClr val="5A2864"/>
                </a:solidFill>
                <a:latin typeface="Arial" pitchFamily="34" charset="0"/>
              </a:rPr>
              <a:t>the</a:t>
            </a:r>
            <a:r>
              <a:rPr lang="de-DE" altLang="de-DE" sz="1200" dirty="0">
                <a:solidFill>
                  <a:srgbClr val="5A2864"/>
                </a:solidFill>
                <a:latin typeface="Arial" pitchFamily="34" charset="0"/>
              </a:rPr>
              <a:t> </a:t>
            </a:r>
            <a:r>
              <a:rPr lang="de-DE" altLang="de-DE" sz="1200" dirty="0" err="1">
                <a:solidFill>
                  <a:srgbClr val="5A2864"/>
                </a:solidFill>
                <a:latin typeface="Arial" pitchFamily="34" charset="0"/>
              </a:rPr>
              <a:t>choice</a:t>
            </a:r>
            <a:endParaRPr lang="de-DE" altLang="de-DE" sz="1200" dirty="0">
              <a:solidFill>
                <a:srgbClr val="5A2864"/>
              </a:solidFill>
              <a:latin typeface="Arial" pitchFamily="34" charset="0"/>
            </a:endParaRPr>
          </a:p>
        </p:txBody>
      </p:sp>
      <p:pic>
        <p:nvPicPr>
          <p:cNvPr id="45" name="Grafik 44"/>
          <p:cNvPicPr/>
          <p:nvPr/>
        </p:nvPicPr>
        <p:blipFill rotWithShape="1">
          <a:blip r:embed="rId22">
            <a:extLst>
              <a:ext uri="{28A0092B-C50C-407E-A947-70E740481C1C}">
                <a14:useLocalDpi xmlns:a14="http://schemas.microsoft.com/office/drawing/2010/main" val="0"/>
              </a:ext>
            </a:extLst>
          </a:blip>
          <a:srcRect b="23716"/>
          <a:stretch/>
        </p:blipFill>
        <p:spPr bwMode="auto">
          <a:xfrm>
            <a:off x="9029492" y="139679"/>
            <a:ext cx="1469052" cy="651034"/>
          </a:xfrm>
          <a:prstGeom prst="rect">
            <a:avLst/>
          </a:prstGeom>
          <a:noFill/>
        </p:spPr>
      </p:pic>
      <p:sp>
        <p:nvSpPr>
          <p:cNvPr id="3" name="Fußzeilenplatzhalter 2">
            <a:extLst>
              <a:ext uri="{FF2B5EF4-FFF2-40B4-BE49-F238E27FC236}">
                <a16:creationId xmlns:a16="http://schemas.microsoft.com/office/drawing/2014/main" id="{C31DD0F2-CBE4-41A7-B5FE-CCA75C0576CA}"/>
              </a:ext>
            </a:extLst>
          </p:cNvPr>
          <p:cNvSpPr>
            <a:spLocks noGrp="1"/>
          </p:cNvSpPr>
          <p:nvPr>
            <p:ph type="ftr" sz="quarter" idx="11"/>
          </p:nvPr>
        </p:nvSpPr>
        <p:spPr/>
        <p:txBody>
          <a:bodyPr/>
          <a:lstStyle/>
          <a:p>
            <a:pPr>
              <a:defRPr/>
            </a:pPr>
            <a:r>
              <a:rPr lang="fr-FR" altLang="de-DE">
                <a:solidFill>
                  <a:srgbClr val="000000"/>
                </a:solidFill>
              </a:rPr>
              <a:t>"Agir pour le climat" - Web Conference 8.4.2021</a:t>
            </a:r>
            <a:endParaRPr lang="de-DE" altLang="de-DE">
              <a:solidFill>
                <a:srgbClr val="000000"/>
              </a:solidFill>
            </a:endParaRPr>
          </a:p>
        </p:txBody>
      </p:sp>
      <p:sp>
        <p:nvSpPr>
          <p:cNvPr id="4" name="Foliennummernplatzhalter 3">
            <a:extLst>
              <a:ext uri="{FF2B5EF4-FFF2-40B4-BE49-F238E27FC236}">
                <a16:creationId xmlns:a16="http://schemas.microsoft.com/office/drawing/2014/main" id="{798A0A99-4FC3-4D1D-981E-CEE7FCB3FCAA}"/>
              </a:ext>
            </a:extLst>
          </p:cNvPr>
          <p:cNvSpPr>
            <a:spLocks noGrp="1"/>
          </p:cNvSpPr>
          <p:nvPr>
            <p:ph type="sldNum" sz="quarter" idx="10"/>
          </p:nvPr>
        </p:nvSpPr>
        <p:spPr/>
        <p:txBody>
          <a:bodyPr/>
          <a:lstStyle/>
          <a:p>
            <a:pPr>
              <a:defRPr/>
            </a:pPr>
            <a:fld id="{A6384B86-7BE2-4E3D-9BD2-0D3509DB12BC}" type="slidenum">
              <a:rPr lang="de-DE" altLang="de-DE" smtClean="0">
                <a:solidFill>
                  <a:srgbClr val="000000"/>
                </a:solidFill>
              </a:rPr>
              <a:pPr>
                <a:defRPr/>
              </a:pPr>
              <a:t>12</a:t>
            </a:fld>
            <a:endParaRPr lang="de-DE" altLang="de-DE">
              <a:solidFill>
                <a:srgbClr val="000000"/>
              </a:solidFill>
            </a:endParaRPr>
          </a:p>
        </p:txBody>
      </p:sp>
    </p:spTree>
    <p:extLst>
      <p:ext uri="{BB962C8B-B14F-4D97-AF65-F5344CB8AC3E}">
        <p14:creationId xmlns:p14="http://schemas.microsoft.com/office/powerpoint/2010/main" val="3313742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5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5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5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4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4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49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50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50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5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35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6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350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5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349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350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350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349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350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51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351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351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35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350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350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353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352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351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3494" grpId="0" animBg="1"/>
      <p:bldP spid="63495" grpId="0"/>
      <p:bldP spid="63496" grpId="0" animBg="1"/>
      <p:bldP spid="25634" grpId="0" animBg="1"/>
      <p:bldP spid="63498" grpId="0" animBg="1"/>
      <p:bldP spid="63499" grpId="0" animBg="1"/>
      <p:bldP spid="63500" grpId="0" animBg="1"/>
      <p:bldP spid="63501" grpId="0" animBg="1"/>
      <p:bldP spid="63502" grpId="0" animBg="1"/>
      <p:bldP spid="63503" grpId="0"/>
      <p:bldP spid="63504" grpId="0" animBg="1"/>
      <p:bldP spid="63505" grpId="0" animBg="1"/>
      <p:bldP spid="63506" grpId="0" animBg="1"/>
      <p:bldP spid="63508" grpId="0"/>
      <p:bldP spid="63509" grpId="0"/>
      <p:bldP spid="63510" grpId="0" animBg="1"/>
      <p:bldP spid="63511" grpId="0" animBg="1"/>
      <p:bldP spid="63513" grpId="0" animBg="1"/>
      <p:bldP spid="63514" grpId="0" animBg="1"/>
      <p:bldP spid="63515" grpId="0" animBg="1"/>
      <p:bldP spid="63516" grpId="0" animBg="1"/>
      <p:bldP spid="63518" grpId="0" animBg="1"/>
      <p:bldP spid="63519" grpId="0" animBg="1"/>
      <p:bldP spid="63520" grpId="0"/>
      <p:bldP spid="71" grpId="0" animBg="1"/>
      <p:bldP spid="72" grpId="0" animBg="1"/>
      <p:bldP spid="73" grpId="0" animBg="1"/>
      <p:bldP spid="75" grpId="0" animBg="1"/>
      <p:bldP spid="76" grpId="0" animBg="1"/>
      <p:bldP spid="77" grpId="0" animBg="1"/>
      <p:bldP spid="78" grpId="0" animBg="1"/>
      <p:bldP spid="63529" grpId="0" animBg="1"/>
      <p:bldP spid="63530" grpId="0" animBg="1"/>
      <p:bldP spid="635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p:txBody>
          <a:bodyPr/>
          <a:lstStyle/>
          <a:p>
            <a:r>
              <a:rPr lang="de-DE" sz="1100" dirty="0"/>
              <a:t>* Per 04/2021, all </a:t>
            </a:r>
            <a:r>
              <a:rPr lang="de-DE" sz="1100" dirty="0" err="1"/>
              <a:t>maturities</a:t>
            </a:r>
            <a:endParaRPr lang="de-DE" sz="1100" dirty="0"/>
          </a:p>
        </p:txBody>
      </p:sp>
      <p:sp>
        <p:nvSpPr>
          <p:cNvPr id="5" name="Textplatzhalter 4"/>
          <p:cNvSpPr>
            <a:spLocks noGrp="1"/>
          </p:cNvSpPr>
          <p:nvPr>
            <p:ph type="body" sz="quarter" idx="14"/>
          </p:nvPr>
        </p:nvSpPr>
        <p:spPr/>
        <p:txBody>
          <a:bodyPr/>
          <a:lstStyle/>
          <a:p>
            <a:r>
              <a:rPr lang="de-DE" dirty="0" err="1"/>
              <a:t>Current</a:t>
            </a:r>
            <a:r>
              <a:rPr lang="de-DE" dirty="0"/>
              <a:t> </a:t>
            </a:r>
            <a:r>
              <a:rPr lang="de-DE" dirty="0" err="1"/>
              <a:t>conditions</a:t>
            </a:r>
            <a:r>
              <a:rPr lang="de-DE" dirty="0"/>
              <a:t> – </a:t>
            </a:r>
            <a:r>
              <a:rPr lang="de-DE" dirty="0" err="1"/>
              <a:t>long</a:t>
            </a:r>
            <a:r>
              <a:rPr lang="de-DE" dirty="0"/>
              <a:t> </a:t>
            </a:r>
            <a:r>
              <a:rPr lang="de-DE" dirty="0" err="1"/>
              <a:t>maturities</a:t>
            </a:r>
            <a:r>
              <a:rPr lang="de-DE" dirty="0"/>
              <a:t> and high </a:t>
            </a:r>
            <a:r>
              <a:rPr lang="de-DE" dirty="0" err="1"/>
              <a:t>flexibility</a:t>
            </a:r>
            <a:r>
              <a:rPr lang="de-DE" dirty="0"/>
              <a:t> </a:t>
            </a:r>
            <a:r>
              <a:rPr lang="de-DE" dirty="0" err="1"/>
              <a:t>as</a:t>
            </a:r>
            <a:r>
              <a:rPr lang="de-DE" dirty="0"/>
              <a:t> </a:t>
            </a:r>
            <a:r>
              <a:rPr lang="de-DE" dirty="0" err="1"/>
              <a:t>succes</a:t>
            </a:r>
            <a:r>
              <a:rPr lang="de-DE" dirty="0"/>
              <a:t> </a:t>
            </a:r>
            <a:r>
              <a:rPr lang="de-DE" dirty="0" err="1"/>
              <a:t>factors</a:t>
            </a:r>
            <a:endParaRPr lang="de-DE" dirty="0"/>
          </a:p>
        </p:txBody>
      </p:sp>
      <p:sp>
        <p:nvSpPr>
          <p:cNvPr id="6" name="Titel 5"/>
          <p:cNvSpPr>
            <a:spLocks noGrp="1"/>
          </p:cNvSpPr>
          <p:nvPr>
            <p:ph type="title"/>
          </p:nvPr>
        </p:nvSpPr>
        <p:spPr/>
        <p:txBody>
          <a:bodyPr/>
          <a:lstStyle/>
          <a:p>
            <a:r>
              <a:rPr lang="de-DE" altLang="de-DE" dirty="0">
                <a:latin typeface="Arial" pitchFamily="34" charset="0"/>
                <a:cs typeface="Arial" pitchFamily="34" charset="0"/>
              </a:rPr>
              <a:t>Energy </a:t>
            </a:r>
            <a:r>
              <a:rPr lang="de-DE" altLang="de-DE" dirty="0" err="1">
                <a:latin typeface="Arial" pitchFamily="34" charset="0"/>
                <a:cs typeface="Arial" pitchFamily="34" charset="0"/>
              </a:rPr>
              <a:t>Efficient</a:t>
            </a:r>
            <a:r>
              <a:rPr lang="de-DE" altLang="de-DE" dirty="0">
                <a:latin typeface="Arial" pitchFamily="34" charset="0"/>
                <a:cs typeface="Arial" pitchFamily="34" charset="0"/>
              </a:rPr>
              <a:t> </a:t>
            </a:r>
            <a:r>
              <a:rPr lang="de-DE" altLang="de-DE" dirty="0" err="1">
                <a:latin typeface="Arial" pitchFamily="34" charset="0"/>
                <a:cs typeface="Arial" pitchFamily="34" charset="0"/>
              </a:rPr>
              <a:t>Refurbishment</a:t>
            </a:r>
            <a:r>
              <a:rPr lang="de-DE" altLang="de-DE" dirty="0">
                <a:latin typeface="Arial" pitchFamily="34" charset="0"/>
                <a:cs typeface="Arial" pitchFamily="34" charset="0"/>
              </a:rPr>
              <a:t> - </a:t>
            </a:r>
            <a:r>
              <a:rPr lang="de-DE" altLang="de-DE" dirty="0" err="1">
                <a:latin typeface="Arial" pitchFamily="34" charset="0"/>
                <a:cs typeface="Arial" pitchFamily="34" charset="0"/>
              </a:rPr>
              <a:t>Loans</a:t>
            </a:r>
            <a:endParaRPr lang="de-DE" dirty="0"/>
          </a:p>
        </p:txBody>
      </p:sp>
      <p:sp>
        <p:nvSpPr>
          <p:cNvPr id="7" name="Rectangle 4"/>
          <p:cNvSpPr>
            <a:spLocks noChangeArrowheads="1"/>
          </p:cNvSpPr>
          <p:nvPr/>
        </p:nvSpPr>
        <p:spPr bwMode="auto">
          <a:xfrm>
            <a:off x="4010785" y="1084656"/>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357148" algn="l"/>
              </a:tabLst>
            </a:pPr>
            <a:r>
              <a:rPr lang="de-DE" altLang="de-DE" sz="1400" dirty="0"/>
              <a:t>5</a:t>
            </a:r>
            <a:r>
              <a:rPr lang="de-DE" altLang="de-DE" sz="1400" dirty="0">
                <a:solidFill>
                  <a:srgbClr val="0B0C0D"/>
                </a:solidFill>
              </a:rPr>
              <a:t>0.000 EUR </a:t>
            </a:r>
            <a:r>
              <a:rPr lang="de-DE" altLang="de-DE" sz="900" dirty="0">
                <a:solidFill>
                  <a:srgbClr val="0B0C0D"/>
                </a:solidFill>
              </a:rPr>
              <a:t>(</a:t>
            </a:r>
            <a:r>
              <a:rPr lang="de-DE" altLang="de-DE" sz="900" dirty="0" err="1">
                <a:solidFill>
                  <a:srgbClr val="0B0C0D"/>
                </a:solidFill>
              </a:rPr>
              <a:t>single</a:t>
            </a:r>
            <a:r>
              <a:rPr lang="de-DE" altLang="de-DE" sz="900" dirty="0">
                <a:solidFill>
                  <a:srgbClr val="0B0C0D"/>
                </a:solidFill>
              </a:rPr>
              <a:t> m.) </a:t>
            </a:r>
            <a:r>
              <a:rPr lang="de-DE" altLang="de-DE" sz="1400" dirty="0">
                <a:solidFill>
                  <a:srgbClr val="0B0C0D"/>
                </a:solidFill>
              </a:rPr>
              <a:t>resp. 120.000 EUR (</a:t>
            </a:r>
            <a:r>
              <a:rPr lang="de-DE" altLang="de-DE" sz="900" dirty="0" err="1">
                <a:solidFill>
                  <a:srgbClr val="0B0C0D"/>
                </a:solidFill>
              </a:rPr>
              <a:t>efficiency</a:t>
            </a:r>
            <a:r>
              <a:rPr lang="de-DE" altLang="de-DE" sz="900" dirty="0">
                <a:solidFill>
                  <a:srgbClr val="0B0C0D"/>
                </a:solidFill>
              </a:rPr>
              <a:t> </a:t>
            </a:r>
            <a:r>
              <a:rPr lang="de-DE" altLang="de-DE" sz="900" dirty="0" err="1">
                <a:solidFill>
                  <a:srgbClr val="0B0C0D"/>
                </a:solidFill>
              </a:rPr>
              <a:t>house</a:t>
            </a:r>
            <a:r>
              <a:rPr lang="de-DE" altLang="de-DE" sz="1400" dirty="0">
                <a:solidFill>
                  <a:srgbClr val="0B0C0D"/>
                </a:solidFill>
              </a:rPr>
              <a:t>) per </a:t>
            </a:r>
            <a:r>
              <a:rPr lang="de-DE" altLang="de-DE" sz="1400" dirty="0" err="1">
                <a:solidFill>
                  <a:srgbClr val="0B0C0D"/>
                </a:solidFill>
              </a:rPr>
              <a:t>housing</a:t>
            </a:r>
            <a:r>
              <a:rPr lang="de-DE" altLang="de-DE" sz="1400" dirty="0">
                <a:solidFill>
                  <a:srgbClr val="0B0C0D"/>
                </a:solidFill>
              </a:rPr>
              <a:t> </a:t>
            </a:r>
            <a:r>
              <a:rPr lang="de-DE" altLang="de-DE" sz="1400" dirty="0" err="1">
                <a:solidFill>
                  <a:srgbClr val="0B0C0D"/>
                </a:solidFill>
              </a:rPr>
              <a:t>unit</a:t>
            </a:r>
            <a:endParaRPr lang="de-DE" altLang="de-DE" sz="1400" dirty="0">
              <a:solidFill>
                <a:srgbClr val="0B0C0D"/>
              </a:solidFill>
            </a:endParaRPr>
          </a:p>
        </p:txBody>
      </p:sp>
      <p:sp>
        <p:nvSpPr>
          <p:cNvPr id="8" name="Rectangle 6"/>
          <p:cNvSpPr>
            <a:spLocks noChangeArrowheads="1"/>
          </p:cNvSpPr>
          <p:nvPr/>
        </p:nvSpPr>
        <p:spPr bwMode="auto">
          <a:xfrm>
            <a:off x="4010785" y="1464798"/>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357148" algn="l"/>
              </a:tabLst>
            </a:pPr>
            <a:r>
              <a:rPr lang="de-DE" altLang="de-DE" sz="1400" dirty="0" err="1"/>
              <a:t>up</a:t>
            </a:r>
            <a:r>
              <a:rPr lang="de-DE" altLang="de-DE" sz="1400" dirty="0"/>
              <a:t> </a:t>
            </a:r>
            <a:r>
              <a:rPr lang="de-DE" altLang="de-DE" sz="1400" dirty="0" err="1"/>
              <a:t>to</a:t>
            </a:r>
            <a:r>
              <a:rPr lang="de-DE" altLang="de-DE" sz="1400" dirty="0"/>
              <a:t> 3</a:t>
            </a:r>
            <a:r>
              <a:rPr lang="de-DE" altLang="de-DE" sz="1400" dirty="0">
                <a:solidFill>
                  <a:srgbClr val="0B0C0D"/>
                </a:solidFill>
              </a:rPr>
              <a:t>0 </a:t>
            </a:r>
            <a:r>
              <a:rPr lang="de-DE" altLang="de-DE" sz="1400" dirty="0" err="1">
                <a:solidFill>
                  <a:srgbClr val="0B0C0D"/>
                </a:solidFill>
              </a:rPr>
              <a:t>years</a:t>
            </a:r>
            <a:endParaRPr lang="de-DE" altLang="de-DE" sz="1400" dirty="0">
              <a:solidFill>
                <a:srgbClr val="0B0C0D"/>
              </a:solidFill>
            </a:endParaRPr>
          </a:p>
        </p:txBody>
      </p:sp>
      <p:sp>
        <p:nvSpPr>
          <p:cNvPr id="9" name="Rectangle 8"/>
          <p:cNvSpPr>
            <a:spLocks noChangeArrowheads="1"/>
          </p:cNvSpPr>
          <p:nvPr/>
        </p:nvSpPr>
        <p:spPr bwMode="auto">
          <a:xfrm>
            <a:off x="4010785" y="1844940"/>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357148" algn="l"/>
              </a:tabLst>
            </a:pPr>
            <a:r>
              <a:rPr lang="de-DE" altLang="de-DE" sz="1400" dirty="0">
                <a:solidFill>
                  <a:srgbClr val="0B0C0D"/>
                </a:solidFill>
              </a:rPr>
              <a:t>10 </a:t>
            </a:r>
            <a:r>
              <a:rPr lang="de-DE" altLang="de-DE" sz="1400" dirty="0" err="1">
                <a:solidFill>
                  <a:srgbClr val="0B0C0D"/>
                </a:solidFill>
              </a:rPr>
              <a:t>years</a:t>
            </a:r>
            <a:endParaRPr lang="de-DE" altLang="de-DE" sz="1400" dirty="0">
              <a:solidFill>
                <a:srgbClr val="0B0C0D"/>
              </a:solidFill>
            </a:endParaRPr>
          </a:p>
        </p:txBody>
      </p:sp>
      <p:sp>
        <p:nvSpPr>
          <p:cNvPr id="10" name="Rectangle 10"/>
          <p:cNvSpPr>
            <a:spLocks noChangeArrowheads="1"/>
          </p:cNvSpPr>
          <p:nvPr/>
        </p:nvSpPr>
        <p:spPr bwMode="auto">
          <a:xfrm>
            <a:off x="4010785" y="2225082"/>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357148" algn="l"/>
              </a:tabLst>
            </a:pPr>
            <a:r>
              <a:rPr lang="de-DE" altLang="de-DE" sz="1400" dirty="0"/>
              <a:t>1 </a:t>
            </a:r>
            <a:r>
              <a:rPr lang="de-DE" altLang="de-DE" sz="1400" dirty="0" err="1">
                <a:solidFill>
                  <a:srgbClr val="0B0C0D"/>
                </a:solidFill>
              </a:rPr>
              <a:t>to</a:t>
            </a:r>
            <a:r>
              <a:rPr lang="de-DE" altLang="de-DE" sz="1400" dirty="0">
                <a:solidFill>
                  <a:srgbClr val="0B0C0D"/>
                </a:solidFill>
              </a:rPr>
              <a:t> max. 5 </a:t>
            </a:r>
            <a:r>
              <a:rPr lang="de-DE" altLang="de-DE" sz="1400" dirty="0" err="1">
                <a:solidFill>
                  <a:srgbClr val="0B0C0D"/>
                </a:solidFill>
              </a:rPr>
              <a:t>years</a:t>
            </a:r>
            <a:endParaRPr lang="de-DE" altLang="de-DE" sz="1400" dirty="0">
              <a:solidFill>
                <a:srgbClr val="0B0C0D"/>
              </a:solidFill>
            </a:endParaRPr>
          </a:p>
        </p:txBody>
      </p:sp>
      <p:sp>
        <p:nvSpPr>
          <p:cNvPr id="11" name="Rectangle 12"/>
          <p:cNvSpPr>
            <a:spLocks noChangeArrowheads="1"/>
          </p:cNvSpPr>
          <p:nvPr/>
        </p:nvSpPr>
        <p:spPr bwMode="auto">
          <a:xfrm>
            <a:off x="4010785" y="2605225"/>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357148" algn="l"/>
              </a:tabLst>
            </a:pPr>
            <a:r>
              <a:rPr lang="de-DE" altLang="de-DE" sz="1400" dirty="0">
                <a:solidFill>
                  <a:srgbClr val="0B0C0D"/>
                </a:solidFill>
              </a:rPr>
              <a:t>12 </a:t>
            </a:r>
            <a:r>
              <a:rPr lang="de-DE" altLang="de-DE" sz="1400" dirty="0" err="1">
                <a:solidFill>
                  <a:srgbClr val="0B0C0D"/>
                </a:solidFill>
              </a:rPr>
              <a:t>months</a:t>
            </a:r>
            <a:r>
              <a:rPr lang="de-DE" altLang="de-DE" sz="1400" dirty="0">
                <a:solidFill>
                  <a:srgbClr val="0B0C0D"/>
                </a:solidFill>
              </a:rPr>
              <a:t>, </a:t>
            </a:r>
            <a:r>
              <a:rPr lang="de-DE" altLang="de-DE" sz="1400" dirty="0" err="1">
                <a:solidFill>
                  <a:srgbClr val="0B0C0D"/>
                </a:solidFill>
              </a:rPr>
              <a:t>extendible</a:t>
            </a:r>
            <a:r>
              <a:rPr lang="de-DE" altLang="de-DE" sz="1400" dirty="0">
                <a:solidFill>
                  <a:srgbClr val="0B0C0D"/>
                </a:solidFill>
              </a:rPr>
              <a:t> </a:t>
            </a:r>
            <a:r>
              <a:rPr lang="de-DE" altLang="de-DE" sz="1400" dirty="0" err="1">
                <a:solidFill>
                  <a:srgbClr val="0B0C0D"/>
                </a:solidFill>
              </a:rPr>
              <a:t>up</a:t>
            </a:r>
            <a:r>
              <a:rPr lang="de-DE" altLang="de-DE" sz="1400" dirty="0">
                <a:solidFill>
                  <a:srgbClr val="0B0C0D"/>
                </a:solidFill>
              </a:rPr>
              <a:t> </a:t>
            </a:r>
            <a:r>
              <a:rPr lang="de-DE" altLang="de-DE" sz="1400" dirty="0" err="1">
                <a:solidFill>
                  <a:srgbClr val="0B0C0D"/>
                </a:solidFill>
              </a:rPr>
              <a:t>to</a:t>
            </a:r>
            <a:r>
              <a:rPr lang="de-DE" altLang="de-DE" sz="1400" dirty="0">
                <a:solidFill>
                  <a:srgbClr val="0B0C0D"/>
                </a:solidFill>
              </a:rPr>
              <a:t> 24 </a:t>
            </a:r>
            <a:r>
              <a:rPr lang="de-DE" altLang="de-DE" sz="1400" dirty="0" err="1">
                <a:solidFill>
                  <a:srgbClr val="0B0C0D"/>
                </a:solidFill>
              </a:rPr>
              <a:t>months</a:t>
            </a:r>
            <a:endParaRPr lang="de-DE" altLang="de-DE" sz="1400" dirty="0">
              <a:solidFill>
                <a:srgbClr val="0B0C0D"/>
              </a:solidFill>
            </a:endParaRPr>
          </a:p>
        </p:txBody>
      </p:sp>
      <p:sp>
        <p:nvSpPr>
          <p:cNvPr id="12" name="Rectangle 14"/>
          <p:cNvSpPr>
            <a:spLocks noChangeArrowheads="1"/>
          </p:cNvSpPr>
          <p:nvPr/>
        </p:nvSpPr>
        <p:spPr bwMode="auto">
          <a:xfrm>
            <a:off x="4010785" y="2985367"/>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357148" algn="l"/>
              </a:tabLst>
            </a:pPr>
            <a:r>
              <a:rPr lang="de-DE" altLang="de-DE" sz="1400" dirty="0">
                <a:solidFill>
                  <a:srgbClr val="0B0C0D"/>
                </a:solidFill>
              </a:rPr>
              <a:t>12 </a:t>
            </a:r>
            <a:r>
              <a:rPr lang="de-DE" altLang="de-DE" sz="1400" dirty="0" err="1">
                <a:solidFill>
                  <a:srgbClr val="0B0C0D"/>
                </a:solidFill>
              </a:rPr>
              <a:t>months</a:t>
            </a:r>
            <a:r>
              <a:rPr lang="de-DE" altLang="de-DE" sz="1400" dirty="0">
                <a:solidFill>
                  <a:srgbClr val="0B0C0D"/>
                </a:solidFill>
              </a:rPr>
              <a:t> </a:t>
            </a:r>
            <a:r>
              <a:rPr lang="de-DE" altLang="de-DE" sz="1400" dirty="0" err="1">
                <a:solidFill>
                  <a:srgbClr val="0B0C0D"/>
                </a:solidFill>
              </a:rPr>
              <a:t>free</a:t>
            </a:r>
            <a:r>
              <a:rPr lang="de-DE" altLang="de-DE" sz="1400" dirty="0">
                <a:solidFill>
                  <a:srgbClr val="0B0C0D"/>
                </a:solidFill>
              </a:rPr>
              <a:t>, 0,15 % p. </a:t>
            </a:r>
            <a:r>
              <a:rPr lang="de-DE" altLang="de-DE" sz="1400" dirty="0" err="1">
                <a:solidFill>
                  <a:srgbClr val="0B0C0D"/>
                </a:solidFill>
              </a:rPr>
              <a:t>month</a:t>
            </a:r>
            <a:r>
              <a:rPr lang="de-DE" altLang="de-DE" sz="1400" dirty="0">
                <a:solidFill>
                  <a:srgbClr val="0B0C0D"/>
                </a:solidFill>
              </a:rPr>
              <a:t> </a:t>
            </a:r>
            <a:r>
              <a:rPr lang="de-DE" altLang="de-DE" sz="1400" dirty="0" err="1">
                <a:solidFill>
                  <a:srgbClr val="0B0C0D"/>
                </a:solidFill>
              </a:rPr>
              <a:t>thereafter</a:t>
            </a:r>
            <a:endParaRPr lang="de-DE" altLang="de-DE" sz="1400" dirty="0">
              <a:solidFill>
                <a:srgbClr val="0B0C0D"/>
              </a:solidFill>
            </a:endParaRPr>
          </a:p>
        </p:txBody>
      </p:sp>
      <p:sp>
        <p:nvSpPr>
          <p:cNvPr id="13" name="Rectangle 16"/>
          <p:cNvSpPr>
            <a:spLocks noChangeArrowheads="1"/>
          </p:cNvSpPr>
          <p:nvPr/>
        </p:nvSpPr>
        <p:spPr bwMode="auto">
          <a:xfrm>
            <a:off x="4010785" y="3365509"/>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357148" algn="l"/>
              </a:tabLst>
            </a:pPr>
            <a:r>
              <a:rPr lang="de-DE" altLang="de-DE" sz="1400" dirty="0" err="1">
                <a:solidFill>
                  <a:srgbClr val="0B0C0D"/>
                </a:solidFill>
              </a:rPr>
              <a:t>possible</a:t>
            </a:r>
            <a:r>
              <a:rPr lang="de-DE" altLang="de-DE" sz="1400" dirty="0">
                <a:solidFill>
                  <a:srgbClr val="0B0C0D"/>
                </a:solidFill>
              </a:rPr>
              <a:t>; </a:t>
            </a:r>
            <a:r>
              <a:rPr lang="de-DE" altLang="de-DE" sz="1400" dirty="0" err="1">
                <a:solidFill>
                  <a:srgbClr val="0B0C0D"/>
                </a:solidFill>
              </a:rPr>
              <a:t>early</a:t>
            </a:r>
            <a:r>
              <a:rPr lang="de-DE" altLang="de-DE" sz="1400" dirty="0">
                <a:solidFill>
                  <a:srgbClr val="0B0C0D"/>
                </a:solidFill>
              </a:rPr>
              <a:t> </a:t>
            </a:r>
            <a:r>
              <a:rPr lang="de-DE" altLang="de-DE" sz="1400" dirty="0" err="1">
                <a:solidFill>
                  <a:srgbClr val="0B0C0D"/>
                </a:solidFill>
              </a:rPr>
              <a:t>repayment</a:t>
            </a:r>
            <a:r>
              <a:rPr lang="de-DE" altLang="de-DE" sz="1400" dirty="0">
                <a:solidFill>
                  <a:srgbClr val="0B0C0D"/>
                </a:solidFill>
              </a:rPr>
              <a:t> </a:t>
            </a:r>
            <a:r>
              <a:rPr lang="de-DE" altLang="de-DE" sz="1400" dirty="0" err="1">
                <a:solidFill>
                  <a:srgbClr val="0B0C0D"/>
                </a:solidFill>
              </a:rPr>
              <a:t>fee</a:t>
            </a:r>
            <a:endParaRPr lang="de-DE" altLang="de-DE" sz="1400" dirty="0">
              <a:solidFill>
                <a:srgbClr val="0B0C0D"/>
              </a:solidFill>
            </a:endParaRPr>
          </a:p>
        </p:txBody>
      </p:sp>
      <p:sp>
        <p:nvSpPr>
          <p:cNvPr id="14" name="Rectangle 18"/>
          <p:cNvSpPr>
            <a:spLocks noChangeArrowheads="1"/>
          </p:cNvSpPr>
          <p:nvPr/>
        </p:nvSpPr>
        <p:spPr bwMode="auto">
          <a:xfrm>
            <a:off x="4008920" y="3745652"/>
            <a:ext cx="6269131" cy="326297"/>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1080965" algn="r"/>
              </a:tabLst>
            </a:pPr>
            <a:r>
              <a:rPr lang="de-DE" altLang="de-DE" sz="1400" dirty="0" err="1">
                <a:solidFill>
                  <a:srgbClr val="0B0C0D"/>
                </a:solidFill>
              </a:rPr>
              <a:t>eligible</a:t>
            </a:r>
            <a:r>
              <a:rPr lang="de-DE" altLang="de-DE" sz="1400" dirty="0">
                <a:solidFill>
                  <a:srgbClr val="0B0C0D"/>
                </a:solidFill>
              </a:rPr>
              <a:t> </a:t>
            </a:r>
            <a:r>
              <a:rPr lang="de-DE" altLang="de-DE" sz="1400" dirty="0" err="1">
                <a:solidFill>
                  <a:srgbClr val="0B0C0D"/>
                </a:solidFill>
              </a:rPr>
              <a:t>to</a:t>
            </a:r>
            <a:r>
              <a:rPr lang="de-DE" altLang="de-DE" sz="1400" dirty="0">
                <a:solidFill>
                  <a:srgbClr val="0B0C0D"/>
                </a:solidFill>
              </a:rPr>
              <a:t> </a:t>
            </a:r>
            <a:r>
              <a:rPr lang="de-DE" altLang="de-DE" sz="1400" dirty="0" err="1">
                <a:solidFill>
                  <a:srgbClr val="0B0C0D"/>
                </a:solidFill>
              </a:rPr>
              <a:t>combine</a:t>
            </a:r>
            <a:r>
              <a:rPr lang="de-DE" altLang="de-DE" sz="1400" dirty="0">
                <a:solidFill>
                  <a:srgbClr val="0B0C0D"/>
                </a:solidFill>
              </a:rPr>
              <a:t> </a:t>
            </a:r>
            <a:r>
              <a:rPr lang="de-DE" altLang="de-DE" sz="1400" dirty="0" err="1">
                <a:solidFill>
                  <a:srgbClr val="0B0C0D"/>
                </a:solidFill>
              </a:rPr>
              <a:t>with</a:t>
            </a:r>
            <a:r>
              <a:rPr lang="de-DE" altLang="de-DE" sz="1400" dirty="0">
                <a:solidFill>
                  <a:srgbClr val="0B0C0D"/>
                </a:solidFill>
              </a:rPr>
              <a:t> </a:t>
            </a:r>
            <a:r>
              <a:rPr lang="de-DE" altLang="de-DE" sz="1400" dirty="0" err="1">
                <a:solidFill>
                  <a:srgbClr val="0B0C0D"/>
                </a:solidFill>
              </a:rPr>
              <a:t>other</a:t>
            </a:r>
            <a:r>
              <a:rPr lang="de-DE" altLang="de-DE" sz="1400" dirty="0">
                <a:solidFill>
                  <a:srgbClr val="0B0C0D"/>
                </a:solidFill>
              </a:rPr>
              <a:t> </a:t>
            </a:r>
            <a:r>
              <a:rPr lang="de-DE" altLang="de-DE" sz="1400" dirty="0" err="1">
                <a:solidFill>
                  <a:srgbClr val="0B0C0D"/>
                </a:solidFill>
              </a:rPr>
              <a:t>promotional</a:t>
            </a:r>
            <a:r>
              <a:rPr lang="de-DE" altLang="de-DE" sz="1400" dirty="0">
                <a:solidFill>
                  <a:srgbClr val="0B0C0D"/>
                </a:solidFill>
              </a:rPr>
              <a:t> </a:t>
            </a:r>
            <a:r>
              <a:rPr lang="de-DE" altLang="de-DE" sz="1400" dirty="0" err="1">
                <a:solidFill>
                  <a:srgbClr val="0B0C0D"/>
                </a:solidFill>
              </a:rPr>
              <a:t>products</a:t>
            </a:r>
            <a:endParaRPr lang="de-DE" altLang="de-DE" sz="1400" dirty="0">
              <a:solidFill>
                <a:srgbClr val="0B0C0D"/>
              </a:solidFill>
            </a:endParaRPr>
          </a:p>
        </p:txBody>
      </p:sp>
      <p:sp>
        <p:nvSpPr>
          <p:cNvPr id="15" name="Rectangle 3"/>
          <p:cNvSpPr>
            <a:spLocks noChangeArrowheads="1"/>
          </p:cNvSpPr>
          <p:nvPr/>
        </p:nvSpPr>
        <p:spPr bwMode="auto">
          <a:xfrm>
            <a:off x="1013217" y="1084656"/>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tabLst>
                <a:tab pos="3579406" algn="l"/>
              </a:tabLst>
            </a:pPr>
            <a:r>
              <a:rPr lang="de-DE" altLang="de-DE" sz="1400" dirty="0" err="1">
                <a:solidFill>
                  <a:srgbClr val="000000"/>
                </a:solidFill>
              </a:rPr>
              <a:t>maximum</a:t>
            </a:r>
            <a:r>
              <a:rPr lang="de-DE" altLang="de-DE" sz="1400" dirty="0">
                <a:solidFill>
                  <a:srgbClr val="000000"/>
                </a:solidFill>
              </a:rPr>
              <a:t> </a:t>
            </a:r>
            <a:r>
              <a:rPr lang="de-DE" altLang="de-DE" sz="1400" dirty="0" err="1">
                <a:solidFill>
                  <a:srgbClr val="000000"/>
                </a:solidFill>
              </a:rPr>
              <a:t>loan</a:t>
            </a:r>
            <a:r>
              <a:rPr lang="de-DE" altLang="de-DE" sz="1400" dirty="0">
                <a:solidFill>
                  <a:srgbClr val="000000"/>
                </a:solidFill>
              </a:rPr>
              <a:t> </a:t>
            </a:r>
            <a:r>
              <a:rPr lang="de-DE" altLang="de-DE" sz="1400" dirty="0" err="1">
                <a:solidFill>
                  <a:srgbClr val="000000"/>
                </a:solidFill>
              </a:rPr>
              <a:t>amount</a:t>
            </a:r>
            <a:r>
              <a:rPr lang="de-DE" altLang="de-DE" sz="1400" dirty="0">
                <a:solidFill>
                  <a:srgbClr val="000000"/>
                </a:solidFill>
              </a:rPr>
              <a:t>:</a:t>
            </a:r>
          </a:p>
        </p:txBody>
      </p:sp>
      <p:sp>
        <p:nvSpPr>
          <p:cNvPr id="16" name="Rectangle 5"/>
          <p:cNvSpPr>
            <a:spLocks noChangeArrowheads="1"/>
          </p:cNvSpPr>
          <p:nvPr/>
        </p:nvSpPr>
        <p:spPr bwMode="auto">
          <a:xfrm>
            <a:off x="1013217" y="1464798"/>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tenor</a:t>
            </a:r>
            <a:r>
              <a:rPr lang="de-DE" altLang="de-DE" sz="1400" dirty="0">
                <a:solidFill>
                  <a:srgbClr val="000000"/>
                </a:solidFill>
              </a:rPr>
              <a:t>:	</a:t>
            </a:r>
          </a:p>
        </p:txBody>
      </p:sp>
      <p:sp>
        <p:nvSpPr>
          <p:cNvPr id="17" name="Rectangle 7"/>
          <p:cNvSpPr>
            <a:spLocks noChangeArrowheads="1"/>
          </p:cNvSpPr>
          <p:nvPr/>
        </p:nvSpPr>
        <p:spPr bwMode="auto">
          <a:xfrm>
            <a:off x="1013217" y="1844940"/>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fixed</a:t>
            </a:r>
            <a:r>
              <a:rPr lang="de-DE" altLang="de-DE" sz="1400" dirty="0">
                <a:solidFill>
                  <a:srgbClr val="000000"/>
                </a:solidFill>
              </a:rPr>
              <a:t> </a:t>
            </a:r>
            <a:r>
              <a:rPr lang="de-DE" altLang="de-DE" sz="1400" dirty="0" err="1">
                <a:solidFill>
                  <a:srgbClr val="000000"/>
                </a:solidFill>
              </a:rPr>
              <a:t>interest</a:t>
            </a:r>
            <a:r>
              <a:rPr lang="de-DE" altLang="de-DE" sz="1400" dirty="0">
                <a:solidFill>
                  <a:srgbClr val="000000"/>
                </a:solidFill>
              </a:rPr>
              <a:t> rate:</a:t>
            </a:r>
          </a:p>
        </p:txBody>
      </p:sp>
      <p:sp>
        <p:nvSpPr>
          <p:cNvPr id="18" name="Rectangle 9"/>
          <p:cNvSpPr>
            <a:spLocks noChangeArrowheads="1"/>
          </p:cNvSpPr>
          <p:nvPr/>
        </p:nvSpPr>
        <p:spPr bwMode="auto">
          <a:xfrm>
            <a:off x="1013217" y="2225082"/>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amortisation</a:t>
            </a:r>
            <a:r>
              <a:rPr lang="de-DE" altLang="de-DE" sz="1400" dirty="0">
                <a:solidFill>
                  <a:srgbClr val="000000"/>
                </a:solidFill>
              </a:rPr>
              <a:t> </a:t>
            </a:r>
            <a:r>
              <a:rPr lang="de-DE" altLang="de-DE" sz="1400" dirty="0" err="1">
                <a:solidFill>
                  <a:srgbClr val="000000"/>
                </a:solidFill>
              </a:rPr>
              <a:t>free</a:t>
            </a:r>
            <a:r>
              <a:rPr lang="de-DE" altLang="de-DE" sz="1400" dirty="0">
                <a:solidFill>
                  <a:srgbClr val="000000"/>
                </a:solidFill>
              </a:rPr>
              <a:t> </a:t>
            </a:r>
            <a:r>
              <a:rPr lang="de-DE" altLang="de-DE" sz="1400" dirty="0" err="1">
                <a:solidFill>
                  <a:srgbClr val="000000"/>
                </a:solidFill>
              </a:rPr>
              <a:t>years</a:t>
            </a:r>
            <a:r>
              <a:rPr lang="de-DE" altLang="de-DE" sz="1400" dirty="0">
                <a:solidFill>
                  <a:srgbClr val="000000"/>
                </a:solidFill>
              </a:rPr>
              <a:t>:</a:t>
            </a:r>
          </a:p>
        </p:txBody>
      </p:sp>
      <p:sp>
        <p:nvSpPr>
          <p:cNvPr id="19" name="Rectangle 11"/>
          <p:cNvSpPr>
            <a:spLocks noChangeArrowheads="1"/>
          </p:cNvSpPr>
          <p:nvPr/>
        </p:nvSpPr>
        <p:spPr bwMode="auto">
          <a:xfrm>
            <a:off x="1013217" y="2605225"/>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call</a:t>
            </a:r>
            <a:r>
              <a:rPr lang="de-DE" altLang="de-DE" sz="1400" dirty="0">
                <a:solidFill>
                  <a:srgbClr val="000000"/>
                </a:solidFill>
              </a:rPr>
              <a:t> </a:t>
            </a:r>
            <a:r>
              <a:rPr lang="de-DE" altLang="de-DE" sz="1400" dirty="0" err="1">
                <a:solidFill>
                  <a:srgbClr val="000000"/>
                </a:solidFill>
              </a:rPr>
              <a:t>period</a:t>
            </a:r>
            <a:r>
              <a:rPr lang="de-DE" altLang="de-DE" sz="1400" dirty="0">
                <a:solidFill>
                  <a:srgbClr val="000000"/>
                </a:solidFill>
              </a:rPr>
              <a:t>:</a:t>
            </a:r>
          </a:p>
        </p:txBody>
      </p:sp>
      <p:sp>
        <p:nvSpPr>
          <p:cNvPr id="20" name="Rectangle 13"/>
          <p:cNvSpPr>
            <a:spLocks noChangeArrowheads="1"/>
          </p:cNvSpPr>
          <p:nvPr/>
        </p:nvSpPr>
        <p:spPr bwMode="auto">
          <a:xfrm>
            <a:off x="1013217" y="2985367"/>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commitment</a:t>
            </a:r>
            <a:r>
              <a:rPr lang="de-DE" altLang="de-DE" sz="1400" dirty="0">
                <a:solidFill>
                  <a:srgbClr val="000000"/>
                </a:solidFill>
              </a:rPr>
              <a:t> </a:t>
            </a:r>
            <a:r>
              <a:rPr lang="de-DE" altLang="de-DE" sz="1400" dirty="0" err="1">
                <a:solidFill>
                  <a:srgbClr val="000000"/>
                </a:solidFill>
              </a:rPr>
              <a:t>fee</a:t>
            </a:r>
            <a:r>
              <a:rPr lang="de-DE" altLang="de-DE" sz="1400" dirty="0">
                <a:solidFill>
                  <a:srgbClr val="000000"/>
                </a:solidFill>
              </a:rPr>
              <a:t>: </a:t>
            </a:r>
          </a:p>
        </p:txBody>
      </p:sp>
      <p:sp>
        <p:nvSpPr>
          <p:cNvPr id="21" name="Rectangle 15"/>
          <p:cNvSpPr>
            <a:spLocks noChangeArrowheads="1"/>
          </p:cNvSpPr>
          <p:nvPr/>
        </p:nvSpPr>
        <p:spPr bwMode="auto">
          <a:xfrm>
            <a:off x="1013217" y="3365509"/>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early</a:t>
            </a:r>
            <a:r>
              <a:rPr lang="de-DE" altLang="de-DE" sz="1400" dirty="0">
                <a:solidFill>
                  <a:srgbClr val="000000"/>
                </a:solidFill>
              </a:rPr>
              <a:t> </a:t>
            </a:r>
            <a:r>
              <a:rPr lang="de-DE" altLang="de-DE" sz="1400" dirty="0" err="1">
                <a:solidFill>
                  <a:srgbClr val="000000"/>
                </a:solidFill>
              </a:rPr>
              <a:t>repayment</a:t>
            </a:r>
            <a:r>
              <a:rPr lang="de-DE" altLang="de-DE" sz="1400" dirty="0">
                <a:solidFill>
                  <a:srgbClr val="000000"/>
                </a:solidFill>
              </a:rPr>
              <a:t>:</a:t>
            </a:r>
          </a:p>
        </p:txBody>
      </p:sp>
      <p:sp>
        <p:nvSpPr>
          <p:cNvPr id="22" name="Rectangle 17"/>
          <p:cNvSpPr>
            <a:spLocks noChangeArrowheads="1"/>
          </p:cNvSpPr>
          <p:nvPr/>
        </p:nvSpPr>
        <p:spPr bwMode="auto">
          <a:xfrm>
            <a:off x="1013217" y="3745652"/>
            <a:ext cx="2830227" cy="326297"/>
          </a:xfrm>
          <a:prstGeom prst="rect">
            <a:avLst/>
          </a:prstGeom>
          <a:solidFill>
            <a:srgbClr val="CDE1EB"/>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combination</a:t>
            </a:r>
            <a:r>
              <a:rPr lang="de-DE" altLang="de-DE" sz="1400" dirty="0">
                <a:solidFill>
                  <a:srgbClr val="000000"/>
                </a:solidFill>
              </a:rPr>
              <a:t>:</a:t>
            </a:r>
          </a:p>
        </p:txBody>
      </p:sp>
      <p:sp>
        <p:nvSpPr>
          <p:cNvPr id="23" name="Rechteck 22"/>
          <p:cNvSpPr/>
          <p:nvPr/>
        </p:nvSpPr>
        <p:spPr>
          <a:xfrm>
            <a:off x="421826" y="1084655"/>
            <a:ext cx="380180" cy="2987293"/>
          </a:xfrm>
          <a:prstGeom prst="rect">
            <a:avLst/>
          </a:prstGeom>
          <a:solidFill>
            <a:schemeClr val="accent3">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107988" tIns="107988" rIns="107988" bIns="107988" numCol="1" spcCol="0" rtlCol="0" fromWordArt="0" anchor="ctr" anchorCtr="0" forceAA="0" compatLnSpc="1">
            <a:prstTxWarp prst="textNoShape">
              <a:avLst/>
            </a:prstTxWarp>
            <a:noAutofit/>
          </a:bodyPr>
          <a:lstStyle/>
          <a:p>
            <a:pPr algn="ctr"/>
            <a:r>
              <a:rPr lang="de-DE" sz="1600" dirty="0" err="1">
                <a:solidFill>
                  <a:schemeClr val="tx1"/>
                </a:solidFill>
              </a:rPr>
              <a:t>loan</a:t>
            </a:r>
            <a:endParaRPr lang="de-DE" sz="1600" dirty="0">
              <a:solidFill>
                <a:schemeClr val="tx1"/>
              </a:solidFill>
            </a:endParaRPr>
          </a:p>
        </p:txBody>
      </p:sp>
      <p:sp>
        <p:nvSpPr>
          <p:cNvPr id="24" name="Rechteck 23"/>
          <p:cNvSpPr/>
          <p:nvPr/>
        </p:nvSpPr>
        <p:spPr>
          <a:xfrm>
            <a:off x="428936" y="4252508"/>
            <a:ext cx="380180" cy="1135510"/>
          </a:xfrm>
          <a:prstGeom prst="rect">
            <a:avLst/>
          </a:prstGeom>
          <a:solidFill>
            <a:srgbClr val="507666">
              <a:alpha val="5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107988" tIns="107988" rIns="107988" bIns="107988" numCol="1" spcCol="0" rtlCol="0" fromWordArt="0" anchor="ctr" anchorCtr="0" forceAA="0" compatLnSpc="1">
            <a:prstTxWarp prst="textNoShape">
              <a:avLst/>
            </a:prstTxWarp>
            <a:noAutofit/>
          </a:bodyPr>
          <a:lstStyle/>
          <a:p>
            <a:pPr algn="ctr"/>
            <a:r>
              <a:rPr lang="de-DE" sz="1600" dirty="0" err="1">
                <a:solidFill>
                  <a:schemeClr val="tx1"/>
                </a:solidFill>
              </a:rPr>
              <a:t>grant</a:t>
            </a:r>
            <a:endParaRPr lang="de-DE" sz="1600" dirty="0">
              <a:solidFill>
                <a:schemeClr val="tx1"/>
              </a:solidFill>
            </a:endParaRPr>
          </a:p>
        </p:txBody>
      </p:sp>
      <p:sp>
        <p:nvSpPr>
          <p:cNvPr id="25" name="Rectangle 17"/>
          <p:cNvSpPr>
            <a:spLocks noChangeArrowheads="1"/>
          </p:cNvSpPr>
          <p:nvPr/>
        </p:nvSpPr>
        <p:spPr bwMode="auto">
          <a:xfrm>
            <a:off x="1013217" y="4259826"/>
            <a:ext cx="2830227" cy="450018"/>
          </a:xfrm>
          <a:prstGeom prst="rect">
            <a:avLst/>
          </a:prstGeom>
          <a:solidFill>
            <a:srgbClr val="507666">
              <a:alpha val="50000"/>
            </a:srgbClr>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efficiency</a:t>
            </a:r>
            <a:r>
              <a:rPr lang="de-DE" altLang="de-DE" sz="1400" dirty="0">
                <a:solidFill>
                  <a:srgbClr val="000000"/>
                </a:solidFill>
              </a:rPr>
              <a:t> House (EH):</a:t>
            </a:r>
          </a:p>
        </p:txBody>
      </p:sp>
      <p:sp>
        <p:nvSpPr>
          <p:cNvPr id="27" name="Rectangle 17"/>
          <p:cNvSpPr>
            <a:spLocks noChangeArrowheads="1"/>
          </p:cNvSpPr>
          <p:nvPr/>
        </p:nvSpPr>
        <p:spPr bwMode="auto">
          <a:xfrm>
            <a:off x="1013217" y="4905495"/>
            <a:ext cx="2830227" cy="450018"/>
          </a:xfrm>
          <a:prstGeom prst="rect">
            <a:avLst/>
          </a:prstGeom>
          <a:solidFill>
            <a:srgbClr val="507666">
              <a:alpha val="50000"/>
            </a:srgbClr>
          </a:solidFill>
          <a:ln w="9525">
            <a:noFill/>
            <a:miter lim="800000"/>
            <a:headEnd/>
            <a:tailEnd/>
          </a:ln>
        </p:spPr>
        <p:txBody>
          <a:bodyPr lIns="91429" tIns="45700" rIns="91429" bIns="45700" anchor="ctr"/>
          <a:lstStyle/>
          <a:p>
            <a:pPr eaLnBrk="0" hangingPunct="0">
              <a:lnSpc>
                <a:spcPct val="120000"/>
              </a:lnSpc>
            </a:pPr>
            <a:r>
              <a:rPr lang="de-DE" altLang="de-DE" sz="1400" dirty="0" err="1">
                <a:solidFill>
                  <a:srgbClr val="000000"/>
                </a:solidFill>
              </a:rPr>
              <a:t>single</a:t>
            </a:r>
            <a:r>
              <a:rPr lang="de-DE" altLang="de-DE" sz="1400" dirty="0">
                <a:solidFill>
                  <a:srgbClr val="000000"/>
                </a:solidFill>
              </a:rPr>
              <a:t> </a:t>
            </a:r>
            <a:r>
              <a:rPr lang="de-DE" altLang="de-DE" sz="1400" dirty="0" err="1">
                <a:solidFill>
                  <a:srgbClr val="000000"/>
                </a:solidFill>
              </a:rPr>
              <a:t>measures</a:t>
            </a:r>
            <a:r>
              <a:rPr lang="de-DE" altLang="de-DE" sz="1400" dirty="0">
                <a:solidFill>
                  <a:srgbClr val="000000"/>
                </a:solidFill>
              </a:rPr>
              <a:t> (EM):</a:t>
            </a:r>
          </a:p>
        </p:txBody>
      </p:sp>
      <p:sp>
        <p:nvSpPr>
          <p:cNvPr id="28" name="Rectangle 18"/>
          <p:cNvSpPr>
            <a:spLocks noChangeArrowheads="1"/>
          </p:cNvSpPr>
          <p:nvPr/>
        </p:nvSpPr>
        <p:spPr bwMode="auto">
          <a:xfrm>
            <a:off x="4025540" y="4252508"/>
            <a:ext cx="6269131" cy="450018"/>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1080965" algn="r"/>
              </a:tabLst>
            </a:pPr>
            <a:r>
              <a:rPr lang="de-DE" altLang="de-DE" sz="1400" dirty="0">
                <a:solidFill>
                  <a:srgbClr val="0B0C0D"/>
                </a:solidFill>
              </a:rPr>
              <a:t>25 bis 40 % </a:t>
            </a:r>
            <a:r>
              <a:rPr lang="de-DE" altLang="de-DE" sz="1400" dirty="0" err="1">
                <a:solidFill>
                  <a:srgbClr val="0B0C0D"/>
                </a:solidFill>
              </a:rPr>
              <a:t>of</a:t>
            </a:r>
            <a:r>
              <a:rPr lang="de-DE" altLang="de-DE" sz="1400" dirty="0">
                <a:solidFill>
                  <a:srgbClr val="0B0C0D"/>
                </a:solidFill>
              </a:rPr>
              <a:t> </a:t>
            </a:r>
            <a:r>
              <a:rPr lang="de-DE" altLang="de-DE" sz="1400" dirty="0" err="1">
                <a:solidFill>
                  <a:srgbClr val="0B0C0D"/>
                </a:solidFill>
              </a:rPr>
              <a:t>eligible</a:t>
            </a:r>
            <a:r>
              <a:rPr lang="de-DE" altLang="de-DE" sz="1400" dirty="0">
                <a:solidFill>
                  <a:srgbClr val="0B0C0D"/>
                </a:solidFill>
              </a:rPr>
              <a:t> </a:t>
            </a:r>
            <a:r>
              <a:rPr lang="de-DE" altLang="de-DE" sz="1400" dirty="0" err="1">
                <a:solidFill>
                  <a:srgbClr val="0B0C0D"/>
                </a:solidFill>
              </a:rPr>
              <a:t>cost</a:t>
            </a:r>
            <a:r>
              <a:rPr lang="de-DE" altLang="de-DE" sz="1400" dirty="0">
                <a:solidFill>
                  <a:srgbClr val="0B0C0D"/>
                </a:solidFill>
              </a:rPr>
              <a:t> (max. 48.000€ / </a:t>
            </a:r>
            <a:r>
              <a:rPr lang="de-DE" altLang="de-DE" sz="1400" dirty="0" err="1">
                <a:solidFill>
                  <a:srgbClr val="0B0C0D"/>
                </a:solidFill>
              </a:rPr>
              <a:t>housing</a:t>
            </a:r>
            <a:r>
              <a:rPr lang="de-DE" altLang="de-DE" sz="1400" dirty="0">
                <a:solidFill>
                  <a:srgbClr val="0B0C0D"/>
                </a:solidFill>
              </a:rPr>
              <a:t> </a:t>
            </a:r>
            <a:r>
              <a:rPr lang="de-DE" altLang="de-DE" sz="1400" dirty="0" err="1">
                <a:solidFill>
                  <a:srgbClr val="0B0C0D"/>
                </a:solidFill>
              </a:rPr>
              <a:t>unit</a:t>
            </a:r>
            <a:r>
              <a:rPr lang="de-DE" altLang="de-DE" sz="1400" dirty="0">
                <a:solidFill>
                  <a:srgbClr val="0B0C0D"/>
                </a:solidFill>
              </a:rPr>
              <a:t>)</a:t>
            </a:r>
          </a:p>
        </p:txBody>
      </p:sp>
      <p:sp>
        <p:nvSpPr>
          <p:cNvPr id="30" name="Rectangle 18"/>
          <p:cNvSpPr>
            <a:spLocks noChangeArrowheads="1"/>
          </p:cNvSpPr>
          <p:nvPr/>
        </p:nvSpPr>
        <p:spPr bwMode="auto">
          <a:xfrm>
            <a:off x="4037370" y="4905495"/>
            <a:ext cx="6269131" cy="450018"/>
          </a:xfrm>
          <a:prstGeom prst="rect">
            <a:avLst/>
          </a:prstGeom>
          <a:solidFill>
            <a:schemeClr val="accent4">
              <a:lumMod val="40000"/>
              <a:lumOff val="60000"/>
            </a:schemeClr>
          </a:solidFill>
          <a:ln w="9525">
            <a:noFill/>
            <a:miter lim="800000"/>
            <a:headEnd/>
            <a:tailEnd/>
          </a:ln>
        </p:spPr>
        <p:txBody>
          <a:bodyPr lIns="107988" tIns="71991" rIns="71991" bIns="71991" anchor="ctr"/>
          <a:lstStyle/>
          <a:p>
            <a:pPr marL="180955" indent="-180955" eaLnBrk="0" hangingPunct="0">
              <a:lnSpc>
                <a:spcPct val="120000"/>
              </a:lnSpc>
              <a:buSzPct val="120000"/>
              <a:buFont typeface="Arial" charset="0"/>
              <a:buChar char="›"/>
              <a:tabLst>
                <a:tab pos="1080965" algn="r"/>
              </a:tabLst>
            </a:pPr>
            <a:r>
              <a:rPr lang="de-DE" altLang="de-DE" sz="1400" dirty="0">
                <a:solidFill>
                  <a:srgbClr val="0B0C0D"/>
                </a:solidFill>
              </a:rPr>
              <a:t>20 % </a:t>
            </a:r>
            <a:r>
              <a:rPr lang="de-DE" altLang="de-DE" sz="1400" dirty="0" err="1">
                <a:solidFill>
                  <a:srgbClr val="0B0C0D"/>
                </a:solidFill>
              </a:rPr>
              <a:t>of</a:t>
            </a:r>
            <a:r>
              <a:rPr lang="de-DE" altLang="de-DE" sz="1400" dirty="0">
                <a:solidFill>
                  <a:srgbClr val="0B0C0D"/>
                </a:solidFill>
              </a:rPr>
              <a:t> </a:t>
            </a:r>
            <a:r>
              <a:rPr lang="de-DE" altLang="de-DE" sz="1400" dirty="0" err="1">
                <a:solidFill>
                  <a:srgbClr val="0B0C0D"/>
                </a:solidFill>
              </a:rPr>
              <a:t>eligible</a:t>
            </a:r>
            <a:r>
              <a:rPr lang="de-DE" altLang="de-DE" sz="1400" dirty="0">
                <a:solidFill>
                  <a:srgbClr val="0B0C0D"/>
                </a:solidFill>
              </a:rPr>
              <a:t> </a:t>
            </a:r>
            <a:r>
              <a:rPr lang="de-DE" altLang="de-DE" sz="1400" dirty="0" err="1">
                <a:solidFill>
                  <a:srgbClr val="0B0C0D"/>
                </a:solidFill>
              </a:rPr>
              <a:t>cost</a:t>
            </a:r>
            <a:r>
              <a:rPr lang="de-DE" altLang="de-DE" sz="1400" dirty="0">
                <a:solidFill>
                  <a:srgbClr val="0B0C0D"/>
                </a:solidFill>
              </a:rPr>
              <a:t> (max. 10.000€ / </a:t>
            </a:r>
            <a:r>
              <a:rPr lang="de-DE" altLang="de-DE" sz="1400" dirty="0" err="1">
                <a:solidFill>
                  <a:srgbClr val="0B0C0D"/>
                </a:solidFill>
              </a:rPr>
              <a:t>housing</a:t>
            </a:r>
            <a:r>
              <a:rPr lang="de-DE" altLang="de-DE" sz="1400" dirty="0">
                <a:solidFill>
                  <a:srgbClr val="0B0C0D"/>
                </a:solidFill>
              </a:rPr>
              <a:t> </a:t>
            </a:r>
            <a:r>
              <a:rPr lang="de-DE" altLang="de-DE" sz="1400" dirty="0" err="1">
                <a:solidFill>
                  <a:srgbClr val="0B0C0D"/>
                </a:solidFill>
              </a:rPr>
              <a:t>unit</a:t>
            </a:r>
            <a:r>
              <a:rPr lang="de-DE" altLang="de-DE" sz="1400" dirty="0">
                <a:solidFill>
                  <a:srgbClr val="0B0C0D"/>
                </a:solidFill>
              </a:rPr>
              <a:t>)</a:t>
            </a:r>
          </a:p>
        </p:txBody>
      </p:sp>
      <p:sp>
        <p:nvSpPr>
          <p:cNvPr id="31" name="Ellipse 30"/>
          <p:cNvSpPr/>
          <p:nvPr/>
        </p:nvSpPr>
        <p:spPr>
          <a:xfrm rot="988816">
            <a:off x="8776485" y="434014"/>
            <a:ext cx="1646878" cy="696927"/>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7988" tIns="107988" rIns="107988" bIns="107988" numCol="1" spcCol="0" rtlCol="0" fromWordArt="0" anchor="ctr" anchorCtr="0" forceAA="0" compatLnSpc="1">
            <a:prstTxWarp prst="textNoShape">
              <a:avLst/>
            </a:prstTxWarp>
            <a:noAutofit/>
          </a:bodyPr>
          <a:lstStyle/>
          <a:p>
            <a:pPr algn="ctr"/>
            <a:r>
              <a:rPr lang="de-DE" sz="1400" dirty="0">
                <a:solidFill>
                  <a:schemeClr val="tx1"/>
                </a:solidFill>
              </a:rPr>
              <a:t>0,75 % p.a. eff.*</a:t>
            </a:r>
          </a:p>
        </p:txBody>
      </p:sp>
      <p:sp>
        <p:nvSpPr>
          <p:cNvPr id="3" name="Fußzeilenplatzhalter 2">
            <a:extLst>
              <a:ext uri="{FF2B5EF4-FFF2-40B4-BE49-F238E27FC236}">
                <a16:creationId xmlns:a16="http://schemas.microsoft.com/office/drawing/2014/main" id="{35A67EFA-3E4A-4080-9C55-C83780CEB22E}"/>
              </a:ext>
            </a:extLst>
          </p:cNvPr>
          <p:cNvSpPr>
            <a:spLocks noGrp="1"/>
          </p:cNvSpPr>
          <p:nvPr>
            <p:ph type="ftr" sz="quarter" idx="11"/>
          </p:nvPr>
        </p:nvSpPr>
        <p:spPr/>
        <p:txBody>
          <a:bodyPr/>
          <a:lstStyle/>
          <a:p>
            <a:r>
              <a:rPr lang="fr-FR"/>
              <a:t>"Agir pour le climat" - Web Conference 8.4.2021</a:t>
            </a:r>
            <a:endParaRPr lang="de-DE"/>
          </a:p>
        </p:txBody>
      </p:sp>
      <p:sp>
        <p:nvSpPr>
          <p:cNvPr id="26" name="Foliennummernplatzhalter 25">
            <a:extLst>
              <a:ext uri="{FF2B5EF4-FFF2-40B4-BE49-F238E27FC236}">
                <a16:creationId xmlns:a16="http://schemas.microsoft.com/office/drawing/2014/main" id="{BAE7DA4B-C4CA-444C-9858-FCD249D04D81}"/>
              </a:ext>
            </a:extLst>
          </p:cNvPr>
          <p:cNvSpPr>
            <a:spLocks noGrp="1"/>
          </p:cNvSpPr>
          <p:nvPr>
            <p:ph type="sldNum" sz="quarter" idx="12"/>
          </p:nvPr>
        </p:nvSpPr>
        <p:spPr/>
        <p:txBody>
          <a:bodyPr/>
          <a:lstStyle/>
          <a:p>
            <a:fld id="{5678FFC5-4430-43BC-9807-D0C6EB405569}" type="slidenum">
              <a:rPr lang="de-DE" smtClean="0"/>
              <a:t>13</a:t>
            </a:fld>
            <a:endParaRPr lang="de-DE"/>
          </a:p>
        </p:txBody>
      </p:sp>
    </p:spTree>
    <p:extLst>
      <p:ext uri="{BB962C8B-B14F-4D97-AF65-F5344CB8AC3E}">
        <p14:creationId xmlns:p14="http://schemas.microsoft.com/office/powerpoint/2010/main" val="2443090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6"/>
          <p:cNvSpPr>
            <a:spLocks noChangeArrowheads="1"/>
          </p:cNvSpPr>
          <p:nvPr/>
        </p:nvSpPr>
        <p:spPr bwMode="auto">
          <a:xfrm>
            <a:off x="3791019" y="3758734"/>
            <a:ext cx="3835720" cy="322656"/>
          </a:xfrm>
          <a:prstGeom prst="rect">
            <a:avLst/>
          </a:prstGeom>
          <a:solidFill>
            <a:srgbClr val="F0EBE6"/>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 </a:t>
            </a:r>
          </a:p>
        </p:txBody>
      </p:sp>
      <p:graphicFrame>
        <p:nvGraphicFramePr>
          <p:cNvPr id="61443" name="Object 2" hidden="1"/>
          <p:cNvGraphicFramePr>
            <a:graphicFrameLocks/>
          </p:cNvGraphicFramePr>
          <p:nvPr>
            <p:custDataLst>
              <p:tags r:id="rId2"/>
            </p:custDataLst>
          </p:nvPr>
        </p:nvGraphicFramePr>
        <p:xfrm>
          <a:off x="4" y="6"/>
          <a:ext cx="185684" cy="139679"/>
        </p:xfrm>
        <a:graphic>
          <a:graphicData uri="http://schemas.openxmlformats.org/presentationml/2006/ole">
            <mc:AlternateContent xmlns:mc="http://schemas.openxmlformats.org/markup-compatibility/2006">
              <mc:Choice xmlns:v="urn:schemas-microsoft-com:vml" Requires="v">
                <p:oleObj spid="_x0000_s8213" name="think-cell Folie" r:id="rId16" imgW="360" imgH="360" progId="TCLayout.ActiveDocument.1">
                  <p:embed/>
                </p:oleObj>
              </mc:Choice>
              <mc:Fallback>
                <p:oleObj name="think-cell Folie" r:id="rId16" imgW="360" imgH="360" progId="TCLayout.ActiveDocument.1">
                  <p:embed/>
                  <p:pic>
                    <p:nvPicPr>
                      <p:cNvPr id="61443" name="Object 2" hidden="1"/>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 y="6"/>
                        <a:ext cx="185684" cy="1396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4" name="Text Box 49"/>
          <p:cNvSpPr txBox="1">
            <a:spLocks noChangeArrowheads="1"/>
          </p:cNvSpPr>
          <p:nvPr>
            <p:custDataLst>
              <p:tags r:id="rId3"/>
            </p:custDataLst>
          </p:nvPr>
        </p:nvSpPr>
        <p:spPr bwMode="gray">
          <a:xfrm>
            <a:off x="7753966" y="4764421"/>
            <a:ext cx="2424189" cy="23078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7" tIns="45694" rIns="91387" bIns="45694">
            <a:spAutoFit/>
          </a:bodyP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eaLnBrk="1" hangingPunct="1">
              <a:lnSpc>
                <a:spcPct val="100000"/>
              </a:lnSpc>
              <a:spcBef>
                <a:spcPct val="0"/>
              </a:spcBef>
              <a:buSzTx/>
              <a:buFontTx/>
              <a:buNone/>
            </a:pPr>
            <a:r>
              <a:rPr lang="de-DE" altLang="de-DE" sz="900" dirty="0">
                <a:solidFill>
                  <a:srgbClr val="595959"/>
                </a:solidFill>
                <a:latin typeface="Arial" pitchFamily="34" charset="0"/>
              </a:rPr>
              <a:t>*  As per 02/200; all </a:t>
            </a:r>
            <a:r>
              <a:rPr lang="de-DE" altLang="de-DE" sz="900" dirty="0" err="1">
                <a:solidFill>
                  <a:srgbClr val="595959"/>
                </a:solidFill>
                <a:latin typeface="Arial" pitchFamily="34" charset="0"/>
              </a:rPr>
              <a:t>maturities</a:t>
            </a:r>
            <a:endParaRPr lang="de-DE" altLang="de-DE" sz="900" dirty="0">
              <a:solidFill>
                <a:srgbClr val="595959"/>
              </a:solidFill>
              <a:latin typeface="Arial" pitchFamily="34" charset="0"/>
            </a:endParaRPr>
          </a:p>
        </p:txBody>
      </p:sp>
      <p:sp>
        <p:nvSpPr>
          <p:cNvPr id="25625" name="Rectangle 3"/>
          <p:cNvSpPr>
            <a:spLocks noGrp="1" noChangeArrowheads="1"/>
          </p:cNvSpPr>
          <p:nvPr>
            <p:ph type="title" idx="4294967295"/>
            <p:custDataLst>
              <p:tags r:id="rId4"/>
            </p:custDataLst>
          </p:nvPr>
        </p:nvSpPr>
        <p:spPr>
          <a:xfrm>
            <a:off x="1296136" y="353385"/>
            <a:ext cx="9828666" cy="731913"/>
          </a:xfrm>
        </p:spPr>
        <p:txBody>
          <a:bodyPr/>
          <a:lstStyle/>
          <a:p>
            <a:pPr indent="0">
              <a:defRPr/>
            </a:pPr>
            <a:r>
              <a:rPr lang="en-US" altLang="de-DE" dirty="0">
                <a:latin typeface="Arial" pitchFamily="34" charset="0"/>
              </a:rPr>
              <a:t>Promotional programs for residential buildings</a:t>
            </a:r>
            <a:r>
              <a:rPr lang="de-DE" altLang="de-DE" sz="2000" dirty="0">
                <a:latin typeface="Arial" pitchFamily="34" charset="0"/>
              </a:rPr>
              <a:t> </a:t>
            </a:r>
            <a:r>
              <a:rPr lang="de-DE" altLang="de-DE" dirty="0">
                <a:latin typeface="Arial" pitchFamily="34" charset="0"/>
              </a:rPr>
              <a:t>– Set-</a:t>
            </a:r>
            <a:r>
              <a:rPr lang="de-DE" altLang="de-DE" dirty="0" err="1">
                <a:latin typeface="Arial" pitchFamily="34" charset="0"/>
              </a:rPr>
              <a:t>up</a:t>
            </a:r>
            <a:br>
              <a:rPr lang="de-DE" altLang="de-DE" dirty="0">
                <a:latin typeface="Arial" pitchFamily="34" charset="0"/>
              </a:rPr>
            </a:br>
            <a:r>
              <a:rPr lang="en-US" altLang="de-DE" sz="2000" dirty="0">
                <a:solidFill>
                  <a:schemeClr val="bg2"/>
                </a:solidFill>
                <a:latin typeface="Arial" pitchFamily="34" charset="0"/>
              </a:rPr>
              <a:t>Energy-efficient </a:t>
            </a:r>
            <a:r>
              <a:rPr lang="en-US" altLang="de-DE" sz="2000" b="1" dirty="0">
                <a:solidFill>
                  <a:schemeClr val="bg2"/>
                </a:solidFill>
                <a:latin typeface="Arial" pitchFamily="34" charset="0"/>
              </a:rPr>
              <a:t>Construction</a:t>
            </a:r>
            <a:br>
              <a:rPr lang="en-US" altLang="de-DE" sz="2000" dirty="0">
                <a:latin typeface="Arial" pitchFamily="34" charset="0"/>
              </a:rPr>
            </a:br>
            <a:br>
              <a:rPr lang="de-DE" dirty="0">
                <a:latin typeface="+mj-lt"/>
              </a:rPr>
            </a:br>
            <a:endParaRPr lang="de-DE" sz="1800" dirty="0">
              <a:solidFill>
                <a:schemeClr val="bg2"/>
              </a:solidFill>
            </a:endParaRPr>
          </a:p>
        </p:txBody>
      </p:sp>
      <p:sp>
        <p:nvSpPr>
          <p:cNvPr id="61446" name="Rectangle 16"/>
          <p:cNvSpPr>
            <a:spLocks noChangeArrowheads="1"/>
          </p:cNvSpPr>
          <p:nvPr/>
        </p:nvSpPr>
        <p:spPr bwMode="auto">
          <a:xfrm>
            <a:off x="3811656" y="4170790"/>
            <a:ext cx="3835720" cy="322657"/>
          </a:xfrm>
          <a:prstGeom prst="rect">
            <a:avLst/>
          </a:prstGeom>
          <a:solidFill>
            <a:srgbClr val="F0EBE6"/>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 </a:t>
            </a:r>
          </a:p>
        </p:txBody>
      </p:sp>
      <p:sp>
        <p:nvSpPr>
          <p:cNvPr id="61447" name="Text Box 5"/>
          <p:cNvSpPr txBox="1">
            <a:spLocks noChangeArrowheads="1"/>
          </p:cNvSpPr>
          <p:nvPr>
            <p:custDataLst>
              <p:tags r:id="rId5"/>
            </p:custDataLst>
          </p:nvPr>
        </p:nvSpPr>
        <p:spPr bwMode="auto">
          <a:xfrm>
            <a:off x="4167542" y="4804928"/>
            <a:ext cx="3362917" cy="13849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900">
                <a:solidFill>
                  <a:srgbClr val="595959"/>
                </a:solidFill>
                <a:latin typeface="Arial" pitchFamily="34" charset="0"/>
              </a:rPr>
              <a:t>(as % of the requirements defined for the Reference Building)</a:t>
            </a:r>
          </a:p>
        </p:txBody>
      </p:sp>
      <p:sp>
        <p:nvSpPr>
          <p:cNvPr id="61448" name="Rectangle 21"/>
          <p:cNvSpPr>
            <a:spLocks noChangeArrowheads="1"/>
          </p:cNvSpPr>
          <p:nvPr/>
        </p:nvSpPr>
        <p:spPr bwMode="auto">
          <a:xfrm>
            <a:off x="7698948" y="2174788"/>
            <a:ext cx="1031570" cy="29891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100">
                <a:solidFill>
                  <a:srgbClr val="595959"/>
                </a:solidFill>
                <a:latin typeface="Arial" pitchFamily="34" charset="0"/>
              </a:rPr>
              <a:t>Interest Rate</a:t>
            </a:r>
          </a:p>
        </p:txBody>
      </p:sp>
      <p:sp>
        <p:nvSpPr>
          <p:cNvPr id="61449" name="Rectangle 21"/>
          <p:cNvSpPr>
            <a:spLocks noChangeArrowheads="1"/>
          </p:cNvSpPr>
          <p:nvPr/>
        </p:nvSpPr>
        <p:spPr bwMode="auto">
          <a:xfrm>
            <a:off x="8990132" y="2138470"/>
            <a:ext cx="1031570" cy="29891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100" dirty="0">
                <a:solidFill>
                  <a:srgbClr val="595959"/>
                </a:solidFill>
                <a:latin typeface="Arial" pitchFamily="34" charset="0"/>
              </a:rPr>
              <a:t>Partial </a:t>
            </a:r>
            <a:r>
              <a:rPr lang="de-DE" altLang="de-DE" sz="1100" dirty="0" err="1">
                <a:solidFill>
                  <a:srgbClr val="595959"/>
                </a:solidFill>
                <a:latin typeface="Arial" pitchFamily="34" charset="0"/>
              </a:rPr>
              <a:t>debt</a:t>
            </a:r>
            <a:r>
              <a:rPr lang="de-DE" altLang="de-DE" sz="1100" dirty="0">
                <a:solidFill>
                  <a:srgbClr val="595959"/>
                </a:solidFill>
                <a:latin typeface="Arial" pitchFamily="34" charset="0"/>
              </a:rPr>
              <a:t> </a:t>
            </a:r>
          </a:p>
          <a:p>
            <a:pPr algn="ctr">
              <a:lnSpc>
                <a:spcPct val="100000"/>
              </a:lnSpc>
              <a:spcBef>
                <a:spcPct val="0"/>
              </a:spcBef>
              <a:buSzTx/>
              <a:buFontTx/>
              <a:buNone/>
            </a:pPr>
            <a:r>
              <a:rPr lang="de-DE" altLang="de-DE" sz="1100" dirty="0" err="1">
                <a:solidFill>
                  <a:srgbClr val="595959"/>
                </a:solidFill>
                <a:latin typeface="Arial" pitchFamily="34" charset="0"/>
              </a:rPr>
              <a:t>relief</a:t>
            </a:r>
            <a:endParaRPr lang="de-DE" altLang="de-DE" sz="1100" dirty="0">
              <a:solidFill>
                <a:srgbClr val="595959"/>
              </a:solidFill>
              <a:latin typeface="Arial" pitchFamily="34" charset="0"/>
            </a:endParaRPr>
          </a:p>
        </p:txBody>
      </p:sp>
      <p:sp>
        <p:nvSpPr>
          <p:cNvPr id="61450" name="Rectangle 17"/>
          <p:cNvSpPr>
            <a:spLocks noChangeArrowheads="1"/>
          </p:cNvSpPr>
          <p:nvPr/>
        </p:nvSpPr>
        <p:spPr bwMode="auto">
          <a:xfrm>
            <a:off x="6347593" y="4179166"/>
            <a:ext cx="1062517" cy="317069"/>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100 %</a:t>
            </a:r>
          </a:p>
        </p:txBody>
      </p:sp>
      <p:sp>
        <p:nvSpPr>
          <p:cNvPr id="61451" name="Rectangle 18"/>
          <p:cNvSpPr>
            <a:spLocks noChangeArrowheads="1"/>
          </p:cNvSpPr>
          <p:nvPr/>
        </p:nvSpPr>
        <p:spPr bwMode="auto">
          <a:xfrm>
            <a:off x="4224284" y="4173584"/>
            <a:ext cx="1060797" cy="322657"/>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100 %</a:t>
            </a:r>
          </a:p>
        </p:txBody>
      </p:sp>
      <p:sp>
        <p:nvSpPr>
          <p:cNvPr id="61452" name="Rectangle 24"/>
          <p:cNvSpPr>
            <a:spLocks noChangeArrowheads="1"/>
          </p:cNvSpPr>
          <p:nvPr>
            <p:custDataLst>
              <p:tags r:id="rId6"/>
            </p:custDataLst>
          </p:nvPr>
        </p:nvSpPr>
        <p:spPr bwMode="auto">
          <a:xfrm>
            <a:off x="1327292" y="3338304"/>
            <a:ext cx="2357137"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KfW-Efficiency House 55 </a:t>
            </a:r>
          </a:p>
        </p:txBody>
      </p:sp>
      <p:sp>
        <p:nvSpPr>
          <p:cNvPr id="61453" name="Rectangle 26"/>
          <p:cNvSpPr>
            <a:spLocks noChangeArrowheads="1"/>
          </p:cNvSpPr>
          <p:nvPr/>
        </p:nvSpPr>
        <p:spPr bwMode="auto">
          <a:xfrm>
            <a:off x="3811656" y="3338304"/>
            <a:ext cx="3835720" cy="317069"/>
          </a:xfrm>
          <a:prstGeom prst="rect">
            <a:avLst/>
          </a:prstGeom>
          <a:solidFill>
            <a:srgbClr val="F0EBE6"/>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en-US" altLang="de-DE" sz="1200">
              <a:solidFill>
                <a:srgbClr val="595959"/>
              </a:solidFill>
              <a:latin typeface="Arial" pitchFamily="34" charset="0"/>
            </a:endParaRPr>
          </a:p>
        </p:txBody>
      </p:sp>
      <p:sp>
        <p:nvSpPr>
          <p:cNvPr id="61454" name="Rectangle 27"/>
          <p:cNvSpPr>
            <a:spLocks noChangeArrowheads="1"/>
          </p:cNvSpPr>
          <p:nvPr/>
        </p:nvSpPr>
        <p:spPr bwMode="auto">
          <a:xfrm>
            <a:off x="6347593" y="3346689"/>
            <a:ext cx="1062517" cy="308690"/>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70 %</a:t>
            </a:r>
          </a:p>
        </p:txBody>
      </p:sp>
      <p:sp>
        <p:nvSpPr>
          <p:cNvPr id="61455" name="Rectangle 28"/>
          <p:cNvSpPr>
            <a:spLocks noChangeArrowheads="1"/>
          </p:cNvSpPr>
          <p:nvPr/>
        </p:nvSpPr>
        <p:spPr bwMode="auto">
          <a:xfrm>
            <a:off x="4270699" y="3338304"/>
            <a:ext cx="1060798" cy="317069"/>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55 %</a:t>
            </a:r>
          </a:p>
        </p:txBody>
      </p:sp>
      <p:sp>
        <p:nvSpPr>
          <p:cNvPr id="61456" name="Rectangle 29"/>
          <p:cNvSpPr>
            <a:spLocks noChangeArrowheads="1"/>
          </p:cNvSpPr>
          <p:nvPr>
            <p:custDataLst>
              <p:tags r:id="rId7"/>
            </p:custDataLst>
          </p:nvPr>
        </p:nvSpPr>
        <p:spPr bwMode="auto">
          <a:xfrm>
            <a:off x="1313538" y="2905303"/>
            <a:ext cx="2357137"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KfW-Efficiency House 40 </a:t>
            </a:r>
          </a:p>
        </p:txBody>
      </p:sp>
      <p:sp>
        <p:nvSpPr>
          <p:cNvPr id="61457" name="Rectangle 31"/>
          <p:cNvSpPr>
            <a:spLocks noChangeArrowheads="1"/>
          </p:cNvSpPr>
          <p:nvPr/>
        </p:nvSpPr>
        <p:spPr bwMode="auto">
          <a:xfrm>
            <a:off x="3811656" y="2895527"/>
            <a:ext cx="3835720" cy="324053"/>
          </a:xfrm>
          <a:prstGeom prst="rect">
            <a:avLst/>
          </a:prstGeom>
          <a:solidFill>
            <a:srgbClr val="F0EBE6"/>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en-US" altLang="de-DE" sz="1200">
              <a:solidFill>
                <a:srgbClr val="595959"/>
              </a:solidFill>
              <a:latin typeface="Arial" pitchFamily="34" charset="0"/>
            </a:endParaRPr>
          </a:p>
        </p:txBody>
      </p:sp>
      <p:sp>
        <p:nvSpPr>
          <p:cNvPr id="61458" name="Rectangle 32"/>
          <p:cNvSpPr>
            <a:spLocks noChangeArrowheads="1"/>
          </p:cNvSpPr>
          <p:nvPr/>
        </p:nvSpPr>
        <p:spPr bwMode="auto">
          <a:xfrm>
            <a:off x="6347593" y="2903908"/>
            <a:ext cx="1062517" cy="308688"/>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55 %</a:t>
            </a:r>
          </a:p>
        </p:txBody>
      </p:sp>
      <p:sp>
        <p:nvSpPr>
          <p:cNvPr id="61459" name="Rectangle 33"/>
          <p:cNvSpPr>
            <a:spLocks noChangeArrowheads="1"/>
          </p:cNvSpPr>
          <p:nvPr/>
        </p:nvSpPr>
        <p:spPr bwMode="auto">
          <a:xfrm>
            <a:off x="4270702" y="2895526"/>
            <a:ext cx="1062517" cy="317069"/>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40 %</a:t>
            </a:r>
          </a:p>
        </p:txBody>
      </p:sp>
      <p:sp>
        <p:nvSpPr>
          <p:cNvPr id="61460" name="Rectangle 12"/>
          <p:cNvSpPr>
            <a:spLocks noChangeArrowheads="1"/>
          </p:cNvSpPr>
          <p:nvPr/>
        </p:nvSpPr>
        <p:spPr bwMode="gray">
          <a:xfrm>
            <a:off x="9058903" y="2905303"/>
            <a:ext cx="883711" cy="317069"/>
          </a:xfrm>
          <a:prstGeom prst="rect">
            <a:avLst/>
          </a:prstGeom>
          <a:solidFill>
            <a:srgbClr val="92D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20 % </a:t>
            </a:r>
          </a:p>
        </p:txBody>
      </p:sp>
      <p:sp>
        <p:nvSpPr>
          <p:cNvPr id="61461" name="Rectangle 13"/>
          <p:cNvSpPr>
            <a:spLocks noChangeArrowheads="1"/>
          </p:cNvSpPr>
          <p:nvPr>
            <p:custDataLst>
              <p:tags r:id="rId8"/>
            </p:custDataLst>
          </p:nvPr>
        </p:nvSpPr>
        <p:spPr bwMode="gray">
          <a:xfrm>
            <a:off x="9050311" y="3342494"/>
            <a:ext cx="892308" cy="322656"/>
          </a:xfrm>
          <a:prstGeom prst="rect">
            <a:avLst/>
          </a:prstGeom>
          <a:solidFill>
            <a:srgbClr val="92D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 15 %</a:t>
            </a:r>
          </a:p>
        </p:txBody>
      </p:sp>
      <p:sp>
        <p:nvSpPr>
          <p:cNvPr id="61462" name="Rectangle 23"/>
          <p:cNvSpPr>
            <a:spLocks noChangeArrowheads="1"/>
          </p:cNvSpPr>
          <p:nvPr>
            <p:custDataLst>
              <p:tags r:id="rId9"/>
            </p:custDataLst>
          </p:nvPr>
        </p:nvSpPr>
        <p:spPr bwMode="gray">
          <a:xfrm>
            <a:off x="7771158" y="2461125"/>
            <a:ext cx="887150" cy="1258500"/>
          </a:xfrm>
          <a:prstGeom prst="rect">
            <a:avLst/>
          </a:prstGeom>
          <a:solidFill>
            <a:srgbClr val="92D050"/>
          </a:solidFill>
          <a:ln>
            <a:noFill/>
          </a:ln>
          <a:effectLst/>
        </p:spPr>
        <p:txBody>
          <a:bodyPr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0,75% </a:t>
            </a:r>
            <a:br>
              <a:rPr lang="de-DE" altLang="de-DE" sz="1200" dirty="0">
                <a:solidFill>
                  <a:srgbClr val="FFFFFF"/>
                </a:solidFill>
                <a:latin typeface="Arial" pitchFamily="34" charset="0"/>
              </a:rPr>
            </a:br>
            <a:r>
              <a:rPr lang="de-DE" altLang="de-DE" sz="1200" dirty="0">
                <a:solidFill>
                  <a:srgbClr val="FFFFFF"/>
                </a:solidFill>
                <a:latin typeface="Arial" pitchFamily="34" charset="0"/>
              </a:rPr>
              <a:t>p.a. </a:t>
            </a:r>
            <a:br>
              <a:rPr lang="de-DE" altLang="de-DE" sz="1200" dirty="0">
                <a:solidFill>
                  <a:srgbClr val="FFFFFF"/>
                </a:solidFill>
                <a:latin typeface="Arial" pitchFamily="34" charset="0"/>
              </a:rPr>
            </a:br>
            <a:r>
              <a:rPr lang="de-DE" altLang="de-DE" sz="1200" dirty="0">
                <a:solidFill>
                  <a:srgbClr val="FFFFFF"/>
                </a:solidFill>
                <a:latin typeface="Arial" pitchFamily="34" charset="0"/>
              </a:rPr>
              <a:t>effektiv *</a:t>
            </a:r>
          </a:p>
        </p:txBody>
      </p:sp>
      <p:sp>
        <p:nvSpPr>
          <p:cNvPr id="61463" name="Text Box 24"/>
          <p:cNvSpPr txBox="1">
            <a:spLocks noChangeArrowheads="1"/>
          </p:cNvSpPr>
          <p:nvPr/>
        </p:nvSpPr>
        <p:spPr bwMode="auto">
          <a:xfrm>
            <a:off x="8489826" y="3042187"/>
            <a:ext cx="739292" cy="439986"/>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2800" b="1">
                <a:solidFill>
                  <a:srgbClr val="7DA514"/>
                </a:solidFill>
                <a:latin typeface="Arial" pitchFamily="34" charset="0"/>
              </a:rPr>
              <a:t>+</a:t>
            </a:r>
          </a:p>
        </p:txBody>
      </p:sp>
      <p:sp>
        <p:nvSpPr>
          <p:cNvPr id="61464" name="Rectangle 34"/>
          <p:cNvSpPr>
            <a:spLocks noChangeArrowheads="1"/>
          </p:cNvSpPr>
          <p:nvPr/>
        </p:nvSpPr>
        <p:spPr bwMode="auto">
          <a:xfrm>
            <a:off x="1330731" y="4179166"/>
            <a:ext cx="2355418" cy="317069"/>
          </a:xfrm>
          <a:prstGeom prst="rect">
            <a:avLst/>
          </a:prstGeom>
          <a:noFill/>
          <a:ln w="28575">
            <a:solidFill>
              <a:srgbClr val="CCDFEA"/>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dirty="0">
                <a:solidFill>
                  <a:srgbClr val="005A8C"/>
                </a:solidFill>
                <a:latin typeface="Arial" pitchFamily="34" charset="0"/>
              </a:rPr>
              <a:t>Reference Building EnEV </a:t>
            </a:r>
            <a:r>
              <a:rPr lang="de-DE" altLang="de-DE" sz="1200" baseline="-25000" dirty="0">
                <a:solidFill>
                  <a:srgbClr val="005A8C"/>
                </a:solidFill>
                <a:latin typeface="Arial" pitchFamily="34" charset="0"/>
              </a:rPr>
              <a:t>2014</a:t>
            </a:r>
          </a:p>
        </p:txBody>
      </p:sp>
      <p:sp>
        <p:nvSpPr>
          <p:cNvPr id="61465" name="Rectangle 29"/>
          <p:cNvSpPr>
            <a:spLocks noChangeArrowheads="1"/>
          </p:cNvSpPr>
          <p:nvPr>
            <p:custDataLst>
              <p:tags r:id="rId10"/>
            </p:custDataLst>
          </p:nvPr>
        </p:nvSpPr>
        <p:spPr bwMode="auto">
          <a:xfrm>
            <a:off x="1327292" y="2452748"/>
            <a:ext cx="2357137" cy="317069"/>
          </a:xfrm>
          <a:prstGeom prst="rect">
            <a:avLst/>
          </a:prstGeom>
          <a:solidFill>
            <a:srgbClr val="CCDFEA"/>
          </a:solidFill>
          <a:ln w="28575">
            <a:solidFill>
              <a:srgbClr val="CCDFEA"/>
            </a:solidFill>
            <a:miter lim="800000"/>
            <a:headEnd/>
            <a:tailEnd/>
          </a:ln>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dirty="0">
                <a:solidFill>
                  <a:srgbClr val="595959"/>
                </a:solidFill>
                <a:latin typeface="Arial" pitchFamily="34" charset="0"/>
              </a:rPr>
              <a:t>KfW-Efficiency House 40 Plus </a:t>
            </a:r>
          </a:p>
        </p:txBody>
      </p:sp>
      <p:sp>
        <p:nvSpPr>
          <p:cNvPr id="61466" name="Rectangle 31"/>
          <p:cNvSpPr>
            <a:spLocks noChangeArrowheads="1"/>
          </p:cNvSpPr>
          <p:nvPr/>
        </p:nvSpPr>
        <p:spPr bwMode="auto">
          <a:xfrm>
            <a:off x="3811656" y="2452746"/>
            <a:ext cx="3835720" cy="324053"/>
          </a:xfrm>
          <a:prstGeom prst="rect">
            <a:avLst/>
          </a:prstGeom>
          <a:solidFill>
            <a:srgbClr val="F0EBE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endParaRPr lang="en-US" altLang="de-DE" sz="1200">
              <a:solidFill>
                <a:srgbClr val="595959"/>
              </a:solidFill>
              <a:latin typeface="Arial" pitchFamily="34" charset="0"/>
            </a:endParaRPr>
          </a:p>
        </p:txBody>
      </p:sp>
      <p:sp>
        <p:nvSpPr>
          <p:cNvPr id="61467" name="Rectangle 32"/>
          <p:cNvSpPr>
            <a:spLocks noChangeArrowheads="1"/>
          </p:cNvSpPr>
          <p:nvPr/>
        </p:nvSpPr>
        <p:spPr bwMode="auto">
          <a:xfrm>
            <a:off x="6347593" y="2461131"/>
            <a:ext cx="1062517" cy="308690"/>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55 %</a:t>
            </a:r>
          </a:p>
        </p:txBody>
      </p:sp>
      <p:sp>
        <p:nvSpPr>
          <p:cNvPr id="61468" name="Rectangle 33"/>
          <p:cNvSpPr>
            <a:spLocks noChangeArrowheads="1"/>
          </p:cNvSpPr>
          <p:nvPr/>
        </p:nvSpPr>
        <p:spPr bwMode="auto">
          <a:xfrm>
            <a:off x="4270702" y="2452748"/>
            <a:ext cx="1062517" cy="317069"/>
          </a:xfrm>
          <a:prstGeom prst="rect">
            <a:avLst/>
          </a:prstGeom>
          <a:solidFill>
            <a:srgbClr val="F0EBE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40 %</a:t>
            </a:r>
          </a:p>
        </p:txBody>
      </p:sp>
      <p:sp>
        <p:nvSpPr>
          <p:cNvPr id="61469" name="Rectangle 12"/>
          <p:cNvSpPr>
            <a:spLocks noChangeArrowheads="1"/>
          </p:cNvSpPr>
          <p:nvPr/>
        </p:nvSpPr>
        <p:spPr bwMode="gray">
          <a:xfrm>
            <a:off x="9058903" y="2461128"/>
            <a:ext cx="883711" cy="317069"/>
          </a:xfrm>
          <a:prstGeom prst="rect">
            <a:avLst/>
          </a:prstGeom>
          <a:solidFill>
            <a:srgbClr val="92D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dirty="0">
                <a:solidFill>
                  <a:srgbClr val="FFFFFF"/>
                </a:solidFill>
                <a:latin typeface="Arial" pitchFamily="34" charset="0"/>
              </a:rPr>
              <a:t>25 % </a:t>
            </a:r>
          </a:p>
        </p:txBody>
      </p:sp>
      <p:sp>
        <p:nvSpPr>
          <p:cNvPr id="61470" name="Rectangle 21"/>
          <p:cNvSpPr>
            <a:spLocks noChangeArrowheads="1"/>
          </p:cNvSpPr>
          <p:nvPr/>
        </p:nvSpPr>
        <p:spPr bwMode="auto">
          <a:xfrm>
            <a:off x="7702387" y="1590933"/>
            <a:ext cx="2235068" cy="456746"/>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b="1">
                <a:solidFill>
                  <a:srgbClr val="595959"/>
                </a:solidFill>
                <a:latin typeface="Arial" pitchFamily="34" charset="0"/>
              </a:rPr>
              <a:t>Loan-scheme</a:t>
            </a:r>
          </a:p>
        </p:txBody>
      </p:sp>
      <p:sp>
        <p:nvSpPr>
          <p:cNvPr id="61471" name="Rechteck 1"/>
          <p:cNvSpPr>
            <a:spLocks noChangeArrowheads="1"/>
          </p:cNvSpPr>
          <p:nvPr/>
        </p:nvSpPr>
        <p:spPr bwMode="auto">
          <a:xfrm>
            <a:off x="7771164" y="1572774"/>
            <a:ext cx="2171455" cy="311342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FFFFFF"/>
              </a:solidFill>
              <a:latin typeface="Arial" pitchFamily="34" charset="0"/>
            </a:endParaRPr>
          </a:p>
        </p:txBody>
      </p:sp>
      <p:sp>
        <p:nvSpPr>
          <p:cNvPr id="61472" name="Rectangle 8"/>
          <p:cNvSpPr>
            <a:spLocks noChangeArrowheads="1"/>
          </p:cNvSpPr>
          <p:nvPr>
            <p:custDataLst>
              <p:tags r:id="rId11"/>
            </p:custDataLst>
          </p:nvPr>
        </p:nvSpPr>
        <p:spPr bwMode="auto">
          <a:xfrm>
            <a:off x="3811651" y="1572774"/>
            <a:ext cx="1927316" cy="48188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b="1">
                <a:solidFill>
                  <a:srgbClr val="595959"/>
                </a:solidFill>
                <a:latin typeface="Arial" pitchFamily="34" charset="0"/>
              </a:rPr>
              <a:t>Annual Primary </a:t>
            </a:r>
          </a:p>
          <a:p>
            <a:pPr algn="ctr">
              <a:lnSpc>
                <a:spcPct val="100000"/>
              </a:lnSpc>
              <a:spcBef>
                <a:spcPct val="0"/>
              </a:spcBef>
              <a:buSzTx/>
              <a:buFontTx/>
              <a:buNone/>
            </a:pPr>
            <a:r>
              <a:rPr lang="de-DE" altLang="de-DE" sz="1200" b="1">
                <a:solidFill>
                  <a:srgbClr val="595959"/>
                </a:solidFill>
                <a:latin typeface="Arial" pitchFamily="34" charset="0"/>
              </a:rPr>
              <a:t>Energy Demand (Q</a:t>
            </a:r>
            <a:r>
              <a:rPr lang="de-DE" altLang="de-DE" sz="1200" b="1" baseline="-25000">
                <a:solidFill>
                  <a:srgbClr val="595959"/>
                </a:solidFill>
                <a:latin typeface="Arial" pitchFamily="34" charset="0"/>
              </a:rPr>
              <a:t>P</a:t>
            </a:r>
            <a:r>
              <a:rPr lang="de-DE" altLang="de-DE" sz="1200" b="1">
                <a:solidFill>
                  <a:srgbClr val="595959"/>
                </a:solidFill>
                <a:latin typeface="Arial" pitchFamily="34" charset="0"/>
              </a:rPr>
              <a:t>)</a:t>
            </a:r>
          </a:p>
        </p:txBody>
      </p:sp>
      <p:sp>
        <p:nvSpPr>
          <p:cNvPr id="61473" name="Rechteck 50"/>
          <p:cNvSpPr>
            <a:spLocks noChangeArrowheads="1"/>
          </p:cNvSpPr>
          <p:nvPr/>
        </p:nvSpPr>
        <p:spPr bwMode="auto">
          <a:xfrm>
            <a:off x="3825405" y="1572774"/>
            <a:ext cx="1929036" cy="311342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FFFFFF"/>
              </a:solidFill>
              <a:latin typeface="Arial" pitchFamily="34" charset="0"/>
            </a:endParaRPr>
          </a:p>
        </p:txBody>
      </p:sp>
      <p:sp>
        <p:nvSpPr>
          <p:cNvPr id="61474" name="Rectangle 6"/>
          <p:cNvSpPr>
            <a:spLocks noChangeArrowheads="1"/>
          </p:cNvSpPr>
          <p:nvPr>
            <p:custDataLst>
              <p:tags r:id="rId12"/>
            </p:custDataLst>
          </p:nvPr>
        </p:nvSpPr>
        <p:spPr bwMode="auto">
          <a:xfrm>
            <a:off x="1330731" y="1597922"/>
            <a:ext cx="2355418" cy="57687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b="1">
                <a:solidFill>
                  <a:srgbClr val="595959"/>
                </a:solidFill>
                <a:latin typeface="Arial" pitchFamily="34" charset="0"/>
              </a:rPr>
              <a:t>Promotional Level  based</a:t>
            </a:r>
          </a:p>
          <a:p>
            <a:pPr algn="ctr">
              <a:lnSpc>
                <a:spcPct val="100000"/>
              </a:lnSpc>
              <a:spcBef>
                <a:spcPct val="0"/>
              </a:spcBef>
              <a:buSzTx/>
              <a:buFontTx/>
              <a:buNone/>
            </a:pPr>
            <a:r>
              <a:rPr lang="de-DE" altLang="de-DE" sz="1200" b="1">
                <a:solidFill>
                  <a:srgbClr val="595959"/>
                </a:solidFill>
                <a:latin typeface="Arial" pitchFamily="34" charset="0"/>
              </a:rPr>
              <a:t>on the Energy-efficiency </a:t>
            </a:r>
          </a:p>
          <a:p>
            <a:pPr algn="ctr">
              <a:lnSpc>
                <a:spcPct val="100000"/>
              </a:lnSpc>
              <a:spcBef>
                <a:spcPct val="0"/>
              </a:spcBef>
              <a:buSzTx/>
              <a:buFontTx/>
              <a:buNone/>
            </a:pPr>
            <a:r>
              <a:rPr lang="de-DE" altLang="de-DE" sz="1200" b="1">
                <a:solidFill>
                  <a:srgbClr val="595959"/>
                </a:solidFill>
                <a:latin typeface="Arial" pitchFamily="34" charset="0"/>
              </a:rPr>
              <a:t>regulation</a:t>
            </a:r>
          </a:p>
        </p:txBody>
      </p:sp>
      <p:sp>
        <p:nvSpPr>
          <p:cNvPr id="57" name="Rectangle 8"/>
          <p:cNvSpPr>
            <a:spLocks noChangeArrowheads="1"/>
          </p:cNvSpPr>
          <p:nvPr>
            <p:custDataLst>
              <p:tags r:id="rId13"/>
            </p:custDataLst>
          </p:nvPr>
        </p:nvSpPr>
        <p:spPr bwMode="auto">
          <a:xfrm>
            <a:off x="5859321" y="1586742"/>
            <a:ext cx="1796651" cy="467922"/>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p>
            <a:pPr eaLnBrk="0" hangingPunct="0">
              <a:defRPr/>
            </a:pPr>
            <a:r>
              <a:rPr lang="de-DE" sz="1200" b="1" dirty="0">
                <a:solidFill>
                  <a:srgbClr val="000000">
                    <a:lumMod val="65000"/>
                    <a:lumOff val="35000"/>
                  </a:srgbClr>
                </a:solidFill>
              </a:rPr>
              <a:t>Transmission </a:t>
            </a:r>
          </a:p>
          <a:p>
            <a:pPr eaLnBrk="0" hangingPunct="0">
              <a:defRPr/>
            </a:pPr>
            <a:r>
              <a:rPr lang="de-DE" sz="1200" b="1" dirty="0" err="1">
                <a:solidFill>
                  <a:srgbClr val="000000">
                    <a:lumMod val="65000"/>
                    <a:lumOff val="35000"/>
                  </a:srgbClr>
                </a:solidFill>
              </a:rPr>
              <a:t>Heat</a:t>
            </a:r>
            <a:r>
              <a:rPr lang="de-DE" sz="1200" b="1" dirty="0">
                <a:solidFill>
                  <a:srgbClr val="000000">
                    <a:lumMod val="65000"/>
                    <a:lumOff val="35000"/>
                  </a:srgbClr>
                </a:solidFill>
              </a:rPr>
              <a:t> Loss (H</a:t>
            </a:r>
            <a:r>
              <a:rPr lang="de-DE" sz="1200" b="1" baseline="-25000" dirty="0">
                <a:solidFill>
                  <a:srgbClr val="000000">
                    <a:lumMod val="65000"/>
                    <a:lumOff val="35000"/>
                  </a:srgbClr>
                </a:solidFill>
              </a:rPr>
              <a:t>T</a:t>
            </a:r>
            <a:r>
              <a:rPr lang="de-DE" sz="1200" b="1" dirty="0">
                <a:solidFill>
                  <a:srgbClr val="000000">
                    <a:lumMod val="65000"/>
                    <a:lumOff val="35000"/>
                  </a:srgbClr>
                </a:solidFill>
              </a:rPr>
              <a:t>´)</a:t>
            </a:r>
          </a:p>
        </p:txBody>
      </p:sp>
      <p:sp>
        <p:nvSpPr>
          <p:cNvPr id="61476" name="Rechteck 57"/>
          <p:cNvSpPr>
            <a:spLocks noChangeArrowheads="1"/>
          </p:cNvSpPr>
          <p:nvPr/>
        </p:nvSpPr>
        <p:spPr bwMode="auto">
          <a:xfrm>
            <a:off x="5866193" y="1572774"/>
            <a:ext cx="1789774" cy="311342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FFFFFF"/>
              </a:solidFill>
              <a:latin typeface="Arial" pitchFamily="34" charset="0"/>
            </a:endParaRPr>
          </a:p>
        </p:txBody>
      </p:sp>
      <p:sp>
        <p:nvSpPr>
          <p:cNvPr id="61477" name="Rectangle 34"/>
          <p:cNvSpPr>
            <a:spLocks noChangeArrowheads="1"/>
          </p:cNvSpPr>
          <p:nvPr/>
        </p:nvSpPr>
        <p:spPr bwMode="auto">
          <a:xfrm>
            <a:off x="1308382" y="3767117"/>
            <a:ext cx="2355418" cy="317069"/>
          </a:xfrm>
          <a:prstGeom prst="rect">
            <a:avLst/>
          </a:prstGeom>
          <a:noFill/>
          <a:ln w="28575">
            <a:solidFill>
              <a:srgbClr val="CCDFEA"/>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dirty="0">
                <a:solidFill>
                  <a:srgbClr val="005A8C"/>
                </a:solidFill>
                <a:latin typeface="Arial" pitchFamily="34" charset="0"/>
              </a:rPr>
              <a:t>EnEV  </a:t>
            </a:r>
            <a:r>
              <a:rPr lang="de-DE" altLang="de-DE" sz="1200" baseline="-25000" dirty="0">
                <a:solidFill>
                  <a:srgbClr val="005A8C"/>
                </a:solidFill>
                <a:latin typeface="Arial" pitchFamily="34" charset="0"/>
              </a:rPr>
              <a:t>2014</a:t>
            </a:r>
            <a:r>
              <a:rPr lang="de-DE" altLang="de-DE" sz="1200" dirty="0">
                <a:solidFill>
                  <a:srgbClr val="005A8C"/>
                </a:solidFill>
                <a:latin typeface="Arial" pitchFamily="34" charset="0"/>
              </a:rPr>
              <a:t> </a:t>
            </a:r>
            <a:r>
              <a:rPr lang="de-DE" altLang="de-DE" sz="900" dirty="0">
                <a:solidFill>
                  <a:srgbClr val="005A8C"/>
                </a:solidFill>
                <a:latin typeface="Arial" pitchFamily="34" charset="0"/>
              </a:rPr>
              <a:t>(1.1.2016)</a:t>
            </a:r>
            <a:endParaRPr lang="de-DE" altLang="de-DE" sz="900" baseline="-25000" dirty="0">
              <a:solidFill>
                <a:srgbClr val="005A8C"/>
              </a:solidFill>
              <a:latin typeface="Arial" pitchFamily="34" charset="0"/>
            </a:endParaRPr>
          </a:p>
        </p:txBody>
      </p:sp>
      <p:sp>
        <p:nvSpPr>
          <p:cNvPr id="61478" name="Rectangle 23"/>
          <p:cNvSpPr>
            <a:spLocks noChangeArrowheads="1"/>
          </p:cNvSpPr>
          <p:nvPr/>
        </p:nvSpPr>
        <p:spPr bwMode="auto">
          <a:xfrm>
            <a:off x="4272421" y="3757340"/>
            <a:ext cx="1060797" cy="317069"/>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75 %</a:t>
            </a:r>
          </a:p>
        </p:txBody>
      </p:sp>
      <p:sp>
        <p:nvSpPr>
          <p:cNvPr id="61479" name="Rectangle 22"/>
          <p:cNvSpPr>
            <a:spLocks noChangeArrowheads="1"/>
          </p:cNvSpPr>
          <p:nvPr/>
        </p:nvSpPr>
        <p:spPr bwMode="auto">
          <a:xfrm>
            <a:off x="6328682" y="3767121"/>
            <a:ext cx="1062517" cy="297514"/>
          </a:xfrm>
          <a:prstGeom prst="rect">
            <a:avLst/>
          </a:prstGeom>
          <a:solidFill>
            <a:srgbClr val="F0EBE6"/>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a:lnSpc>
                <a:spcPct val="100000"/>
              </a:lnSpc>
              <a:spcBef>
                <a:spcPct val="0"/>
              </a:spcBef>
              <a:buSzTx/>
              <a:buFontTx/>
              <a:buNone/>
            </a:pPr>
            <a:r>
              <a:rPr lang="de-DE" altLang="de-DE" sz="1200">
                <a:solidFill>
                  <a:srgbClr val="595959"/>
                </a:solidFill>
                <a:latin typeface="Arial" pitchFamily="34" charset="0"/>
              </a:rPr>
              <a:t>100 %</a:t>
            </a:r>
          </a:p>
        </p:txBody>
      </p:sp>
      <p:sp>
        <p:nvSpPr>
          <p:cNvPr id="61480" name="Rechteck 53"/>
          <p:cNvSpPr>
            <a:spLocks noChangeArrowheads="1"/>
          </p:cNvSpPr>
          <p:nvPr/>
        </p:nvSpPr>
        <p:spPr bwMode="auto">
          <a:xfrm>
            <a:off x="1308381" y="1572774"/>
            <a:ext cx="2389803" cy="3113423"/>
          </a:xfrm>
          <a:prstGeom prst="rect">
            <a:avLst/>
          </a:prstGeom>
          <a:noFill/>
          <a:ln w="19050">
            <a:solidFill>
              <a:srgbClr val="595959"/>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rgbClr val="FFFFFF"/>
              </a:solidFill>
              <a:latin typeface="Arial" pitchFamily="34" charset="0"/>
            </a:endParaRPr>
          </a:p>
        </p:txBody>
      </p:sp>
      <p:sp>
        <p:nvSpPr>
          <p:cNvPr id="4" name="Textfeld 3"/>
          <p:cNvSpPr txBox="1"/>
          <p:nvPr/>
        </p:nvSpPr>
        <p:spPr>
          <a:xfrm rot="398679">
            <a:off x="4580175" y="2977721"/>
            <a:ext cx="2572047" cy="307724"/>
          </a:xfrm>
          <a:prstGeom prst="rect">
            <a:avLst/>
          </a:prstGeom>
          <a:noFill/>
          <a:ln>
            <a:solidFill>
              <a:schemeClr val="tx2"/>
            </a:solidFill>
          </a:ln>
        </p:spPr>
        <p:style>
          <a:lnRef idx="2">
            <a:schemeClr val="accent4"/>
          </a:lnRef>
          <a:fillRef idx="1">
            <a:schemeClr val="lt1"/>
          </a:fillRef>
          <a:effectRef idx="0">
            <a:schemeClr val="accent4"/>
          </a:effectRef>
          <a:fontRef idx="minor">
            <a:schemeClr val="dk1"/>
          </a:fontRef>
        </p:style>
        <p:txBody>
          <a:bodyPr lIns="91387" tIns="45694" rIns="91387" bIns="45694">
            <a:spAutoFit/>
          </a:bodyPr>
          <a:lstStyle/>
          <a:p>
            <a:pPr>
              <a:defRPr/>
            </a:pPr>
            <a:r>
              <a:rPr lang="de-DE" sz="1400" b="1" dirty="0">
                <a:solidFill>
                  <a:srgbClr val="5A2864"/>
                </a:solidFill>
              </a:rPr>
              <a:t>Technical </a:t>
            </a:r>
            <a:r>
              <a:rPr lang="de-DE" sz="1400" b="1" dirty="0" err="1">
                <a:solidFill>
                  <a:srgbClr val="5A2864"/>
                </a:solidFill>
              </a:rPr>
              <a:t>requirements</a:t>
            </a:r>
            <a:endParaRPr lang="de-DE" sz="1400" b="1" dirty="0">
              <a:solidFill>
                <a:srgbClr val="5A2864"/>
              </a:solidFill>
            </a:endParaRPr>
          </a:p>
        </p:txBody>
      </p:sp>
      <p:sp>
        <p:nvSpPr>
          <p:cNvPr id="61482" name="Pfeil nach unten 1"/>
          <p:cNvSpPr>
            <a:spLocks noChangeArrowheads="1"/>
          </p:cNvSpPr>
          <p:nvPr/>
        </p:nvSpPr>
        <p:spPr bwMode="auto">
          <a:xfrm rot="1654332">
            <a:off x="8938557" y="941431"/>
            <a:ext cx="706625" cy="812926"/>
          </a:xfrm>
          <a:prstGeom prst="downArrow">
            <a:avLst>
              <a:gd name="adj1" fmla="val 50000"/>
              <a:gd name="adj2" fmla="val 49903"/>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87" tIns="45694" rIns="91387" bIns="45694"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tx2"/>
              </a:solidFill>
              <a:latin typeface="Arial" pitchFamily="34" charset="0"/>
            </a:endParaRPr>
          </a:p>
        </p:txBody>
      </p:sp>
      <p:pic>
        <p:nvPicPr>
          <p:cNvPr id="44" name="Grafik 43"/>
          <p:cNvPicPr/>
          <p:nvPr/>
        </p:nvPicPr>
        <p:blipFill rotWithShape="1">
          <a:blip r:embed="rId18">
            <a:extLst>
              <a:ext uri="{28A0092B-C50C-407E-A947-70E740481C1C}">
                <a14:useLocalDpi xmlns:a14="http://schemas.microsoft.com/office/drawing/2010/main" val="0"/>
              </a:ext>
            </a:extLst>
          </a:blip>
          <a:srcRect b="23716"/>
          <a:stretch/>
        </p:blipFill>
        <p:spPr bwMode="auto">
          <a:xfrm>
            <a:off x="1374830" y="5105276"/>
            <a:ext cx="1469052" cy="651034"/>
          </a:xfrm>
          <a:prstGeom prst="rect">
            <a:avLst/>
          </a:prstGeom>
          <a:noFill/>
        </p:spPr>
      </p:pic>
      <p:sp>
        <p:nvSpPr>
          <p:cNvPr id="45" name="Ellipse 44"/>
          <p:cNvSpPr/>
          <p:nvPr/>
        </p:nvSpPr>
        <p:spPr>
          <a:xfrm>
            <a:off x="8174264" y="3872364"/>
            <a:ext cx="2080924" cy="696927"/>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7988" tIns="107988" rIns="107988" bIns="107988" numCol="1" spcCol="0" rtlCol="0" fromWordArt="0" anchor="ctr" anchorCtr="0" forceAA="0" compatLnSpc="1">
            <a:prstTxWarp prst="textNoShape">
              <a:avLst/>
            </a:prstTxWarp>
            <a:noAutofit/>
          </a:bodyPr>
          <a:lstStyle/>
          <a:p>
            <a:pPr algn="ctr"/>
            <a:r>
              <a:rPr lang="de-DE" sz="900" dirty="0">
                <a:solidFill>
                  <a:schemeClr val="tx1"/>
                </a:solidFill>
              </a:rPr>
              <a:t>Maximum </a:t>
            </a:r>
            <a:r>
              <a:rPr lang="de-DE" sz="900" dirty="0" err="1">
                <a:solidFill>
                  <a:schemeClr val="tx1"/>
                </a:solidFill>
              </a:rPr>
              <a:t>promotionalamount</a:t>
            </a:r>
            <a:r>
              <a:rPr lang="de-DE" sz="900" dirty="0">
                <a:solidFill>
                  <a:schemeClr val="tx1"/>
                </a:solidFill>
              </a:rPr>
              <a:t> EUR 120´p </a:t>
            </a:r>
            <a:r>
              <a:rPr lang="de-DE" sz="900" dirty="0" err="1">
                <a:solidFill>
                  <a:schemeClr val="tx1"/>
                </a:solidFill>
              </a:rPr>
              <a:t>housing</a:t>
            </a:r>
            <a:r>
              <a:rPr lang="de-DE" sz="900" dirty="0">
                <a:solidFill>
                  <a:schemeClr val="tx1"/>
                </a:solidFill>
              </a:rPr>
              <a:t> </a:t>
            </a:r>
            <a:r>
              <a:rPr lang="de-DE" sz="900" dirty="0" err="1">
                <a:solidFill>
                  <a:schemeClr val="tx1"/>
                </a:solidFill>
              </a:rPr>
              <a:t>unit</a:t>
            </a:r>
            <a:r>
              <a:rPr lang="de-DE" sz="900" dirty="0">
                <a:solidFill>
                  <a:schemeClr val="tx1"/>
                </a:solidFill>
              </a:rPr>
              <a:t> </a:t>
            </a:r>
          </a:p>
        </p:txBody>
      </p:sp>
      <p:sp>
        <p:nvSpPr>
          <p:cNvPr id="2" name="Fußzeilenplatzhalter 1"/>
          <p:cNvSpPr>
            <a:spLocks noGrp="1"/>
          </p:cNvSpPr>
          <p:nvPr>
            <p:ph type="ftr" sz="quarter" idx="11"/>
          </p:nvPr>
        </p:nvSpPr>
        <p:spPr/>
        <p:txBody>
          <a:bodyPr/>
          <a:lstStyle/>
          <a:p>
            <a:pPr>
              <a:defRPr/>
            </a:pPr>
            <a:r>
              <a:rPr lang="fr-FR" altLang="de-DE">
                <a:solidFill>
                  <a:srgbClr val="000000"/>
                </a:solidFill>
              </a:rPr>
              <a:t>"Agir pour le climat" - Web Conference 8.4.2021</a:t>
            </a:r>
            <a:endParaRPr lang="de-DE" altLang="de-DE">
              <a:solidFill>
                <a:srgbClr val="000000"/>
              </a:solidFill>
            </a:endParaRPr>
          </a:p>
        </p:txBody>
      </p:sp>
      <p:sp>
        <p:nvSpPr>
          <p:cNvPr id="3" name="Foliennummernplatzhalter 2">
            <a:extLst>
              <a:ext uri="{FF2B5EF4-FFF2-40B4-BE49-F238E27FC236}">
                <a16:creationId xmlns:a16="http://schemas.microsoft.com/office/drawing/2014/main" id="{6D417F24-ACB1-4C43-913C-ED7CB28893B2}"/>
              </a:ext>
            </a:extLst>
          </p:cNvPr>
          <p:cNvSpPr>
            <a:spLocks noGrp="1"/>
          </p:cNvSpPr>
          <p:nvPr>
            <p:ph type="sldNum" sz="quarter" idx="10"/>
          </p:nvPr>
        </p:nvSpPr>
        <p:spPr/>
        <p:txBody>
          <a:bodyPr/>
          <a:lstStyle/>
          <a:p>
            <a:pPr>
              <a:defRPr/>
            </a:pPr>
            <a:fld id="{A6384B86-7BE2-4E3D-9BD2-0D3509DB12BC}" type="slidenum">
              <a:rPr lang="de-DE" altLang="de-DE" smtClean="0">
                <a:solidFill>
                  <a:srgbClr val="000000"/>
                </a:solidFill>
              </a:rPr>
              <a:pPr>
                <a:defRPr/>
              </a:pPr>
              <a:t>14</a:t>
            </a:fld>
            <a:endParaRPr lang="de-DE" altLang="de-DE">
              <a:solidFill>
                <a:srgbClr val="000000"/>
              </a:solidFill>
            </a:endParaRPr>
          </a:p>
        </p:txBody>
      </p:sp>
    </p:spTree>
    <p:extLst>
      <p:ext uri="{BB962C8B-B14F-4D97-AF65-F5344CB8AC3E}">
        <p14:creationId xmlns:p14="http://schemas.microsoft.com/office/powerpoint/2010/main" val="218051025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97184" y="229072"/>
            <a:ext cx="8501854" cy="778007"/>
          </a:xfrm>
        </p:spPr>
        <p:txBody>
          <a:bodyPr/>
          <a:lstStyle/>
          <a:p>
            <a:pPr indent="0">
              <a:tabLst>
                <a:tab pos="0" algn="l"/>
                <a:tab pos="542925" algn="l"/>
              </a:tabLst>
            </a:pPr>
            <a:r>
              <a:rPr lang="de-DE" altLang="de-DE" dirty="0" err="1">
                <a:latin typeface="Arial" pitchFamily="34" charset="0"/>
              </a:rPr>
              <a:t>How</a:t>
            </a:r>
            <a:r>
              <a:rPr lang="de-DE" altLang="de-DE" dirty="0">
                <a:latin typeface="Arial" pitchFamily="34" charset="0"/>
              </a:rPr>
              <a:t> </a:t>
            </a:r>
            <a:r>
              <a:rPr lang="de-DE" altLang="de-DE" dirty="0" err="1">
                <a:latin typeface="Arial" pitchFamily="34" charset="0"/>
              </a:rPr>
              <a:t>does</a:t>
            </a:r>
            <a:r>
              <a:rPr lang="de-DE" altLang="de-DE" dirty="0">
                <a:latin typeface="Arial" pitchFamily="34" charset="0"/>
              </a:rPr>
              <a:t> </a:t>
            </a:r>
            <a:r>
              <a:rPr lang="de-DE" altLang="de-DE" dirty="0" err="1">
                <a:latin typeface="Arial" pitchFamily="34" charset="0"/>
              </a:rPr>
              <a:t>the</a:t>
            </a:r>
            <a:r>
              <a:rPr lang="de-DE" altLang="de-DE" dirty="0">
                <a:latin typeface="Arial" pitchFamily="34" charset="0"/>
              </a:rPr>
              <a:t> </a:t>
            </a:r>
            <a:r>
              <a:rPr lang="de-DE" altLang="de-DE" dirty="0" err="1">
                <a:latin typeface="Arial" pitchFamily="34" charset="0"/>
              </a:rPr>
              <a:t>promotional</a:t>
            </a:r>
            <a:r>
              <a:rPr lang="de-DE" altLang="de-DE" dirty="0">
                <a:latin typeface="Arial" pitchFamily="34" charset="0"/>
              </a:rPr>
              <a:t> </a:t>
            </a:r>
            <a:r>
              <a:rPr lang="de-DE" altLang="de-DE" dirty="0" err="1">
                <a:latin typeface="Arial" pitchFamily="34" charset="0"/>
              </a:rPr>
              <a:t>scheme</a:t>
            </a:r>
            <a:r>
              <a:rPr lang="de-DE" altLang="de-DE" dirty="0">
                <a:latin typeface="Arial" pitchFamily="34" charset="0"/>
              </a:rPr>
              <a:t> </a:t>
            </a:r>
            <a:r>
              <a:rPr lang="de-DE" altLang="de-DE" dirty="0" err="1">
                <a:latin typeface="Arial" pitchFamily="34" charset="0"/>
              </a:rPr>
              <a:t>work</a:t>
            </a:r>
            <a:r>
              <a:rPr lang="de-DE" altLang="de-DE" dirty="0">
                <a:latin typeface="Arial" pitchFamily="34" charset="0"/>
              </a:rPr>
              <a:t> in </a:t>
            </a:r>
            <a:r>
              <a:rPr lang="de-DE" altLang="de-DE" dirty="0" err="1">
                <a:latin typeface="Arial" pitchFamily="34" charset="0"/>
              </a:rPr>
              <a:t>detail</a:t>
            </a:r>
            <a:r>
              <a:rPr lang="de-DE" altLang="de-DE" dirty="0">
                <a:latin typeface="Arial" pitchFamily="34" charset="0"/>
              </a:rPr>
              <a:t> </a:t>
            </a:r>
            <a:br>
              <a:rPr lang="de-DE" altLang="de-DE" sz="1800" dirty="0">
                <a:solidFill>
                  <a:schemeClr val="bg2"/>
                </a:solidFill>
                <a:latin typeface="Arial" pitchFamily="34" charset="0"/>
              </a:rPr>
            </a:br>
            <a:r>
              <a:rPr lang="de-DE" altLang="de-DE" sz="1800" dirty="0">
                <a:solidFill>
                  <a:schemeClr val="bg2"/>
                </a:solidFill>
                <a:latin typeface="Arial" pitchFamily="34" charset="0"/>
              </a:rPr>
              <a:t>	</a:t>
            </a:r>
            <a:r>
              <a:rPr lang="de-DE" altLang="de-DE" sz="1800" dirty="0">
                <a:solidFill>
                  <a:schemeClr val="accent3">
                    <a:lumMod val="50000"/>
                  </a:schemeClr>
                </a:solidFill>
                <a:latin typeface="Arial" pitchFamily="34" charset="0"/>
              </a:rPr>
              <a:t>Energy </a:t>
            </a:r>
            <a:r>
              <a:rPr lang="de-DE" altLang="de-DE" sz="1800" dirty="0" err="1">
                <a:solidFill>
                  <a:schemeClr val="accent3">
                    <a:lumMod val="50000"/>
                  </a:schemeClr>
                </a:solidFill>
                <a:latin typeface="Arial" pitchFamily="34" charset="0"/>
              </a:rPr>
              <a:t>efficient</a:t>
            </a:r>
            <a:r>
              <a:rPr lang="de-DE" altLang="de-DE" sz="1800" dirty="0">
                <a:solidFill>
                  <a:schemeClr val="accent3">
                    <a:lumMod val="50000"/>
                  </a:schemeClr>
                </a:solidFill>
                <a:latin typeface="Arial" pitchFamily="34" charset="0"/>
              </a:rPr>
              <a:t> </a:t>
            </a:r>
            <a:r>
              <a:rPr lang="de-DE" altLang="de-DE" sz="1800" dirty="0" err="1">
                <a:solidFill>
                  <a:schemeClr val="accent3">
                    <a:lumMod val="50000"/>
                  </a:schemeClr>
                </a:solidFill>
                <a:latin typeface="Arial" pitchFamily="34" charset="0"/>
              </a:rPr>
              <a:t>refurbishment</a:t>
            </a:r>
            <a:r>
              <a:rPr lang="de-DE" altLang="de-DE" sz="1800" dirty="0">
                <a:solidFill>
                  <a:schemeClr val="accent3">
                    <a:lumMod val="50000"/>
                  </a:schemeClr>
                </a:solidFill>
                <a:latin typeface="Arial" pitchFamily="34" charset="0"/>
              </a:rPr>
              <a:t> – </a:t>
            </a:r>
            <a:r>
              <a:rPr lang="de-DE" altLang="de-DE" sz="1800" dirty="0" err="1">
                <a:solidFill>
                  <a:schemeClr val="accent3">
                    <a:lumMod val="50000"/>
                  </a:schemeClr>
                </a:solidFill>
                <a:latin typeface="Arial" pitchFamily="34" charset="0"/>
              </a:rPr>
              <a:t>loan</a:t>
            </a:r>
            <a:r>
              <a:rPr lang="de-DE" altLang="de-DE" sz="1800" dirty="0">
                <a:solidFill>
                  <a:schemeClr val="accent3">
                    <a:lumMod val="50000"/>
                  </a:schemeClr>
                </a:solidFill>
                <a:latin typeface="Arial" pitchFamily="34" charset="0"/>
              </a:rPr>
              <a:t> – </a:t>
            </a:r>
            <a:r>
              <a:rPr lang="de-DE" altLang="de-DE" sz="1800" dirty="0" err="1">
                <a:solidFill>
                  <a:schemeClr val="accent3">
                    <a:lumMod val="50000"/>
                  </a:schemeClr>
                </a:solidFill>
                <a:latin typeface="Arial" pitchFamily="34" charset="0"/>
              </a:rPr>
              <a:t>digitalisation</a:t>
            </a:r>
            <a:r>
              <a:rPr lang="de-DE" altLang="de-DE" sz="1800" dirty="0">
                <a:solidFill>
                  <a:schemeClr val="accent3">
                    <a:lumMod val="50000"/>
                  </a:schemeClr>
                </a:solidFill>
                <a:latin typeface="Arial" pitchFamily="34" charset="0"/>
              </a:rPr>
              <a:t> and expert </a:t>
            </a:r>
            <a:r>
              <a:rPr lang="de-DE" altLang="de-DE" sz="1800" dirty="0" err="1">
                <a:solidFill>
                  <a:schemeClr val="accent3">
                    <a:lumMod val="50000"/>
                  </a:schemeClr>
                </a:solidFill>
                <a:latin typeface="Arial" pitchFamily="34" charset="0"/>
              </a:rPr>
              <a:t>support</a:t>
            </a:r>
            <a:r>
              <a:rPr lang="de-DE" altLang="de-DE" sz="1800" dirty="0">
                <a:solidFill>
                  <a:schemeClr val="accent3">
                    <a:lumMod val="50000"/>
                  </a:schemeClr>
                </a:solidFill>
                <a:latin typeface="Arial" pitchFamily="34" charset="0"/>
              </a:rPr>
              <a:t> </a:t>
            </a:r>
            <a:r>
              <a:rPr lang="de-DE" altLang="de-DE" sz="1800" dirty="0" err="1">
                <a:solidFill>
                  <a:schemeClr val="accent3">
                    <a:lumMod val="50000"/>
                  </a:schemeClr>
                </a:solidFill>
                <a:latin typeface="Arial" pitchFamily="34" charset="0"/>
              </a:rPr>
              <a:t>as</a:t>
            </a:r>
            <a:r>
              <a:rPr lang="de-DE" altLang="de-DE" sz="1800" dirty="0">
                <a:solidFill>
                  <a:schemeClr val="accent3">
                    <a:lumMod val="50000"/>
                  </a:schemeClr>
                </a:solidFill>
                <a:latin typeface="Arial" pitchFamily="34" charset="0"/>
              </a:rPr>
              <a:t> </a:t>
            </a:r>
            <a:r>
              <a:rPr lang="de-DE" altLang="de-DE" sz="1800" dirty="0" err="1">
                <a:solidFill>
                  <a:schemeClr val="accent3">
                    <a:lumMod val="50000"/>
                  </a:schemeClr>
                </a:solidFill>
                <a:latin typeface="Arial" pitchFamily="34" charset="0"/>
              </a:rPr>
              <a:t>success</a:t>
            </a:r>
            <a:r>
              <a:rPr lang="de-DE" altLang="de-DE" sz="1800" dirty="0">
                <a:solidFill>
                  <a:schemeClr val="accent3">
                    <a:lumMod val="50000"/>
                  </a:schemeClr>
                </a:solidFill>
                <a:latin typeface="Arial" pitchFamily="34" charset="0"/>
              </a:rPr>
              <a:t> </a:t>
            </a:r>
            <a:r>
              <a:rPr lang="de-DE" altLang="de-DE" sz="1800" dirty="0" err="1">
                <a:solidFill>
                  <a:schemeClr val="accent3">
                    <a:lumMod val="50000"/>
                  </a:schemeClr>
                </a:solidFill>
                <a:latin typeface="Arial" pitchFamily="34" charset="0"/>
              </a:rPr>
              <a:t>factors</a:t>
            </a:r>
            <a:endParaRPr lang="de-DE" altLang="de-DE" sz="1800" dirty="0">
              <a:solidFill>
                <a:schemeClr val="accent3">
                  <a:lumMod val="50000"/>
                </a:schemeClr>
              </a:solidFill>
              <a:latin typeface="Arial" pitchFamily="34" charset="0"/>
            </a:endParaRPr>
          </a:p>
        </p:txBody>
      </p:sp>
      <p:sp>
        <p:nvSpPr>
          <p:cNvPr id="29699" name="Rectangle 3"/>
          <p:cNvSpPr>
            <a:spLocks noChangeArrowheads="1"/>
          </p:cNvSpPr>
          <p:nvPr/>
        </p:nvSpPr>
        <p:spPr bwMode="auto">
          <a:xfrm>
            <a:off x="1621286" y="2385700"/>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00" name="Rectangle 4"/>
          <p:cNvSpPr>
            <a:spLocks noChangeArrowheads="1"/>
          </p:cNvSpPr>
          <p:nvPr/>
        </p:nvSpPr>
        <p:spPr bwMode="auto">
          <a:xfrm>
            <a:off x="1621286" y="3431888"/>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01" name="Rectangle 5"/>
          <p:cNvSpPr>
            <a:spLocks noChangeArrowheads="1"/>
          </p:cNvSpPr>
          <p:nvPr/>
        </p:nvSpPr>
        <p:spPr bwMode="auto">
          <a:xfrm>
            <a:off x="1621286" y="1339512"/>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02" name="Rectangle 6"/>
          <p:cNvSpPr>
            <a:spLocks noChangeArrowheads="1"/>
          </p:cNvSpPr>
          <p:nvPr/>
        </p:nvSpPr>
        <p:spPr bwMode="auto">
          <a:xfrm>
            <a:off x="1621286" y="4476679"/>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03" name="Textfeld 8"/>
          <p:cNvSpPr txBox="1">
            <a:spLocks noChangeArrowheads="1"/>
          </p:cNvSpPr>
          <p:nvPr/>
        </p:nvSpPr>
        <p:spPr bwMode="auto">
          <a:xfrm>
            <a:off x="295716" y="1403764"/>
            <a:ext cx="1246481" cy="18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dirty="0" err="1">
                <a:solidFill>
                  <a:srgbClr val="002060"/>
                </a:solidFill>
                <a:latin typeface="Arial" panose="020B0604020202020204" pitchFamily="34" charset="0"/>
                <a:cs typeface="Arial" panose="020B0604020202020204" pitchFamily="34" charset="0"/>
              </a:rPr>
              <a:t>Owne</a:t>
            </a:r>
            <a:r>
              <a:rPr lang="de-DE" altLang="de-DE" sz="1400" b="1" dirty="0" err="1">
                <a:solidFill>
                  <a:srgbClr val="002060"/>
                </a:solidFill>
              </a:rPr>
              <a:t>r</a:t>
            </a:r>
            <a:endParaRPr lang="de-DE" altLang="de-DE" sz="1400" b="1" dirty="0">
              <a:solidFill>
                <a:srgbClr val="002060"/>
              </a:solidFill>
            </a:endParaRPr>
          </a:p>
        </p:txBody>
      </p:sp>
      <p:grpSp>
        <p:nvGrpSpPr>
          <p:cNvPr id="94" name="Group 87"/>
          <p:cNvGrpSpPr>
            <a:grpSpLocks/>
          </p:cNvGrpSpPr>
          <p:nvPr>
            <p:custDataLst>
              <p:tags r:id="rId1"/>
            </p:custDataLst>
          </p:nvPr>
        </p:nvGrpSpPr>
        <p:grpSpPr bwMode="gray">
          <a:xfrm>
            <a:off x="831493" y="1749041"/>
            <a:ext cx="163370" cy="312218"/>
            <a:chOff x="3473" y="2713"/>
            <a:chExt cx="167" cy="421"/>
          </a:xfrm>
          <a:solidFill>
            <a:schemeClr val="tx1"/>
          </a:solidFill>
        </p:grpSpPr>
        <p:sp>
          <p:nvSpPr>
            <p:cNvPr id="95" name="Freeform 88"/>
            <p:cNvSpPr>
              <a:spLocks/>
            </p:cNvSpPr>
            <p:nvPr/>
          </p:nvSpPr>
          <p:spPr bwMode="gray">
            <a:xfrm>
              <a:off x="3473" y="2789"/>
              <a:ext cx="167" cy="345"/>
            </a:xfrm>
            <a:custGeom>
              <a:avLst/>
              <a:gdLst/>
              <a:ahLst/>
              <a:cxnLst>
                <a:cxn ang="0">
                  <a:pos x="77" y="643"/>
                </a:cxn>
                <a:cxn ang="0">
                  <a:pos x="83" y="669"/>
                </a:cxn>
                <a:cxn ang="0">
                  <a:pos x="91" y="680"/>
                </a:cxn>
                <a:cxn ang="0">
                  <a:pos x="104" y="688"/>
                </a:cxn>
                <a:cxn ang="0">
                  <a:pos x="124" y="691"/>
                </a:cxn>
                <a:cxn ang="0">
                  <a:pos x="140" y="685"/>
                </a:cxn>
                <a:cxn ang="0">
                  <a:pos x="155" y="669"/>
                </a:cxn>
                <a:cxn ang="0">
                  <a:pos x="161" y="643"/>
                </a:cxn>
                <a:cxn ang="0">
                  <a:pos x="173" y="339"/>
                </a:cxn>
                <a:cxn ang="0">
                  <a:pos x="173" y="652"/>
                </a:cxn>
                <a:cxn ang="0">
                  <a:pos x="182" y="672"/>
                </a:cxn>
                <a:cxn ang="0">
                  <a:pos x="190" y="681"/>
                </a:cxn>
                <a:cxn ang="0">
                  <a:pos x="205" y="689"/>
                </a:cxn>
                <a:cxn ang="0">
                  <a:pos x="233" y="686"/>
                </a:cxn>
                <a:cxn ang="0">
                  <a:pos x="247" y="677"/>
                </a:cxn>
                <a:cxn ang="0">
                  <a:pos x="258" y="652"/>
                </a:cxn>
                <a:cxn ang="0">
                  <a:pos x="258" y="114"/>
                </a:cxn>
                <a:cxn ang="0">
                  <a:pos x="268" y="297"/>
                </a:cxn>
                <a:cxn ang="0">
                  <a:pos x="274" y="319"/>
                </a:cxn>
                <a:cxn ang="0">
                  <a:pos x="282" y="328"/>
                </a:cxn>
                <a:cxn ang="0">
                  <a:pos x="300" y="334"/>
                </a:cxn>
                <a:cxn ang="0">
                  <a:pos x="317" y="329"/>
                </a:cxn>
                <a:cxn ang="0">
                  <a:pos x="326" y="319"/>
                </a:cxn>
                <a:cxn ang="0">
                  <a:pos x="334" y="297"/>
                </a:cxn>
                <a:cxn ang="0">
                  <a:pos x="334" y="103"/>
                </a:cxn>
                <a:cxn ang="0">
                  <a:pos x="328" y="71"/>
                </a:cxn>
                <a:cxn ang="0">
                  <a:pos x="317" y="43"/>
                </a:cxn>
                <a:cxn ang="0">
                  <a:pos x="299" y="20"/>
                </a:cxn>
                <a:cxn ang="0">
                  <a:pos x="273" y="5"/>
                </a:cxn>
                <a:cxn ang="0">
                  <a:pos x="241" y="0"/>
                </a:cxn>
                <a:cxn ang="0">
                  <a:pos x="71" y="2"/>
                </a:cxn>
                <a:cxn ang="0">
                  <a:pos x="43" y="14"/>
                </a:cxn>
                <a:cxn ang="0">
                  <a:pos x="23" y="34"/>
                </a:cxn>
                <a:cxn ang="0">
                  <a:pos x="10" y="61"/>
                </a:cxn>
                <a:cxn ang="0">
                  <a:pos x="2" y="92"/>
                </a:cxn>
                <a:cxn ang="0">
                  <a:pos x="0" y="290"/>
                </a:cxn>
                <a:cxn ang="0">
                  <a:pos x="5" y="313"/>
                </a:cxn>
                <a:cxn ang="0">
                  <a:pos x="13" y="325"/>
                </a:cxn>
                <a:cxn ang="0">
                  <a:pos x="25" y="332"/>
                </a:cxn>
                <a:cxn ang="0">
                  <a:pos x="46" y="331"/>
                </a:cxn>
                <a:cxn ang="0">
                  <a:pos x="55" y="325"/>
                </a:cxn>
                <a:cxn ang="0">
                  <a:pos x="66" y="305"/>
                </a:cxn>
                <a:cxn ang="0">
                  <a:pos x="68" y="114"/>
                </a:cxn>
              </a:cxnLst>
              <a:rect l="0" t="0" r="r" b="b"/>
              <a:pathLst>
                <a:path w="334" h="691">
                  <a:moveTo>
                    <a:pt x="77" y="114"/>
                  </a:moveTo>
                  <a:lnTo>
                    <a:pt x="77" y="634"/>
                  </a:lnTo>
                  <a:lnTo>
                    <a:pt x="77" y="643"/>
                  </a:lnTo>
                  <a:lnTo>
                    <a:pt x="77" y="652"/>
                  </a:lnTo>
                  <a:lnTo>
                    <a:pt x="80" y="662"/>
                  </a:lnTo>
                  <a:lnTo>
                    <a:pt x="83" y="669"/>
                  </a:lnTo>
                  <a:lnTo>
                    <a:pt x="85" y="672"/>
                  </a:lnTo>
                  <a:lnTo>
                    <a:pt x="88" y="677"/>
                  </a:lnTo>
                  <a:lnTo>
                    <a:pt x="91" y="680"/>
                  </a:lnTo>
                  <a:lnTo>
                    <a:pt x="94" y="681"/>
                  </a:lnTo>
                  <a:lnTo>
                    <a:pt x="101" y="686"/>
                  </a:lnTo>
                  <a:lnTo>
                    <a:pt x="104" y="688"/>
                  </a:lnTo>
                  <a:lnTo>
                    <a:pt x="109" y="689"/>
                  </a:lnTo>
                  <a:lnTo>
                    <a:pt x="118" y="691"/>
                  </a:lnTo>
                  <a:lnTo>
                    <a:pt x="124" y="691"/>
                  </a:lnTo>
                  <a:lnTo>
                    <a:pt x="129" y="689"/>
                  </a:lnTo>
                  <a:lnTo>
                    <a:pt x="137" y="686"/>
                  </a:lnTo>
                  <a:lnTo>
                    <a:pt x="140" y="685"/>
                  </a:lnTo>
                  <a:lnTo>
                    <a:pt x="144" y="681"/>
                  </a:lnTo>
                  <a:lnTo>
                    <a:pt x="150" y="677"/>
                  </a:lnTo>
                  <a:lnTo>
                    <a:pt x="155" y="669"/>
                  </a:lnTo>
                  <a:lnTo>
                    <a:pt x="158" y="662"/>
                  </a:lnTo>
                  <a:lnTo>
                    <a:pt x="160" y="652"/>
                  </a:lnTo>
                  <a:lnTo>
                    <a:pt x="161" y="643"/>
                  </a:lnTo>
                  <a:lnTo>
                    <a:pt x="161" y="634"/>
                  </a:lnTo>
                  <a:lnTo>
                    <a:pt x="161" y="339"/>
                  </a:lnTo>
                  <a:lnTo>
                    <a:pt x="173" y="339"/>
                  </a:lnTo>
                  <a:lnTo>
                    <a:pt x="173" y="634"/>
                  </a:lnTo>
                  <a:lnTo>
                    <a:pt x="173" y="643"/>
                  </a:lnTo>
                  <a:lnTo>
                    <a:pt x="173" y="652"/>
                  </a:lnTo>
                  <a:lnTo>
                    <a:pt x="176" y="662"/>
                  </a:lnTo>
                  <a:lnTo>
                    <a:pt x="179" y="669"/>
                  </a:lnTo>
                  <a:lnTo>
                    <a:pt x="182" y="672"/>
                  </a:lnTo>
                  <a:lnTo>
                    <a:pt x="184" y="677"/>
                  </a:lnTo>
                  <a:lnTo>
                    <a:pt x="187" y="680"/>
                  </a:lnTo>
                  <a:lnTo>
                    <a:pt x="190" y="681"/>
                  </a:lnTo>
                  <a:lnTo>
                    <a:pt x="198" y="686"/>
                  </a:lnTo>
                  <a:lnTo>
                    <a:pt x="202" y="688"/>
                  </a:lnTo>
                  <a:lnTo>
                    <a:pt x="205" y="689"/>
                  </a:lnTo>
                  <a:lnTo>
                    <a:pt x="216" y="691"/>
                  </a:lnTo>
                  <a:lnTo>
                    <a:pt x="225" y="689"/>
                  </a:lnTo>
                  <a:lnTo>
                    <a:pt x="233" y="686"/>
                  </a:lnTo>
                  <a:lnTo>
                    <a:pt x="238" y="685"/>
                  </a:lnTo>
                  <a:lnTo>
                    <a:pt x="241" y="681"/>
                  </a:lnTo>
                  <a:lnTo>
                    <a:pt x="247" y="677"/>
                  </a:lnTo>
                  <a:lnTo>
                    <a:pt x="251" y="669"/>
                  </a:lnTo>
                  <a:lnTo>
                    <a:pt x="256" y="662"/>
                  </a:lnTo>
                  <a:lnTo>
                    <a:pt x="258" y="652"/>
                  </a:lnTo>
                  <a:lnTo>
                    <a:pt x="258" y="643"/>
                  </a:lnTo>
                  <a:lnTo>
                    <a:pt x="258" y="634"/>
                  </a:lnTo>
                  <a:lnTo>
                    <a:pt x="258" y="114"/>
                  </a:lnTo>
                  <a:lnTo>
                    <a:pt x="267" y="114"/>
                  </a:lnTo>
                  <a:lnTo>
                    <a:pt x="267" y="290"/>
                  </a:lnTo>
                  <a:lnTo>
                    <a:pt x="268" y="297"/>
                  </a:lnTo>
                  <a:lnTo>
                    <a:pt x="270" y="305"/>
                  </a:lnTo>
                  <a:lnTo>
                    <a:pt x="271" y="313"/>
                  </a:lnTo>
                  <a:lnTo>
                    <a:pt x="274" y="319"/>
                  </a:lnTo>
                  <a:lnTo>
                    <a:pt x="276" y="322"/>
                  </a:lnTo>
                  <a:lnTo>
                    <a:pt x="279" y="325"/>
                  </a:lnTo>
                  <a:lnTo>
                    <a:pt x="282" y="328"/>
                  </a:lnTo>
                  <a:lnTo>
                    <a:pt x="285" y="329"/>
                  </a:lnTo>
                  <a:lnTo>
                    <a:pt x="291" y="332"/>
                  </a:lnTo>
                  <a:lnTo>
                    <a:pt x="300" y="334"/>
                  </a:lnTo>
                  <a:lnTo>
                    <a:pt x="310" y="332"/>
                  </a:lnTo>
                  <a:lnTo>
                    <a:pt x="313" y="331"/>
                  </a:lnTo>
                  <a:lnTo>
                    <a:pt x="317" y="329"/>
                  </a:lnTo>
                  <a:lnTo>
                    <a:pt x="320" y="328"/>
                  </a:lnTo>
                  <a:lnTo>
                    <a:pt x="322" y="325"/>
                  </a:lnTo>
                  <a:lnTo>
                    <a:pt x="326" y="319"/>
                  </a:lnTo>
                  <a:lnTo>
                    <a:pt x="329" y="313"/>
                  </a:lnTo>
                  <a:lnTo>
                    <a:pt x="333" y="305"/>
                  </a:lnTo>
                  <a:lnTo>
                    <a:pt x="334" y="297"/>
                  </a:lnTo>
                  <a:lnTo>
                    <a:pt x="334" y="290"/>
                  </a:lnTo>
                  <a:lnTo>
                    <a:pt x="334" y="114"/>
                  </a:lnTo>
                  <a:lnTo>
                    <a:pt x="334" y="103"/>
                  </a:lnTo>
                  <a:lnTo>
                    <a:pt x="333" y="92"/>
                  </a:lnTo>
                  <a:lnTo>
                    <a:pt x="331" y="81"/>
                  </a:lnTo>
                  <a:lnTo>
                    <a:pt x="328" y="71"/>
                  </a:lnTo>
                  <a:lnTo>
                    <a:pt x="325" y="61"/>
                  </a:lnTo>
                  <a:lnTo>
                    <a:pt x="322" y="52"/>
                  </a:lnTo>
                  <a:lnTo>
                    <a:pt x="317" y="43"/>
                  </a:lnTo>
                  <a:lnTo>
                    <a:pt x="311" y="34"/>
                  </a:lnTo>
                  <a:lnTo>
                    <a:pt x="305" y="26"/>
                  </a:lnTo>
                  <a:lnTo>
                    <a:pt x="299" y="20"/>
                  </a:lnTo>
                  <a:lnTo>
                    <a:pt x="291" y="14"/>
                  </a:lnTo>
                  <a:lnTo>
                    <a:pt x="282" y="9"/>
                  </a:lnTo>
                  <a:lnTo>
                    <a:pt x="273" y="5"/>
                  </a:lnTo>
                  <a:lnTo>
                    <a:pt x="264" y="2"/>
                  </a:lnTo>
                  <a:lnTo>
                    <a:pt x="251" y="0"/>
                  </a:lnTo>
                  <a:lnTo>
                    <a:pt x="241" y="0"/>
                  </a:lnTo>
                  <a:lnTo>
                    <a:pt x="94" y="0"/>
                  </a:lnTo>
                  <a:lnTo>
                    <a:pt x="81" y="0"/>
                  </a:lnTo>
                  <a:lnTo>
                    <a:pt x="71" y="2"/>
                  </a:lnTo>
                  <a:lnTo>
                    <a:pt x="62" y="5"/>
                  </a:lnTo>
                  <a:lnTo>
                    <a:pt x="52" y="9"/>
                  </a:lnTo>
                  <a:lnTo>
                    <a:pt x="43" y="14"/>
                  </a:lnTo>
                  <a:lnTo>
                    <a:pt x="36" y="20"/>
                  </a:lnTo>
                  <a:lnTo>
                    <a:pt x="29" y="26"/>
                  </a:lnTo>
                  <a:lnTo>
                    <a:pt x="23" y="34"/>
                  </a:lnTo>
                  <a:lnTo>
                    <a:pt x="17" y="43"/>
                  </a:lnTo>
                  <a:lnTo>
                    <a:pt x="13" y="52"/>
                  </a:lnTo>
                  <a:lnTo>
                    <a:pt x="10" y="61"/>
                  </a:lnTo>
                  <a:lnTo>
                    <a:pt x="6" y="71"/>
                  </a:lnTo>
                  <a:lnTo>
                    <a:pt x="3" y="81"/>
                  </a:lnTo>
                  <a:lnTo>
                    <a:pt x="2" y="92"/>
                  </a:lnTo>
                  <a:lnTo>
                    <a:pt x="0" y="103"/>
                  </a:lnTo>
                  <a:lnTo>
                    <a:pt x="0" y="114"/>
                  </a:lnTo>
                  <a:lnTo>
                    <a:pt x="0" y="290"/>
                  </a:lnTo>
                  <a:lnTo>
                    <a:pt x="0" y="297"/>
                  </a:lnTo>
                  <a:lnTo>
                    <a:pt x="2" y="305"/>
                  </a:lnTo>
                  <a:lnTo>
                    <a:pt x="5" y="313"/>
                  </a:lnTo>
                  <a:lnTo>
                    <a:pt x="8" y="319"/>
                  </a:lnTo>
                  <a:lnTo>
                    <a:pt x="10" y="322"/>
                  </a:lnTo>
                  <a:lnTo>
                    <a:pt x="13" y="325"/>
                  </a:lnTo>
                  <a:lnTo>
                    <a:pt x="14" y="328"/>
                  </a:lnTo>
                  <a:lnTo>
                    <a:pt x="17" y="329"/>
                  </a:lnTo>
                  <a:lnTo>
                    <a:pt x="25" y="332"/>
                  </a:lnTo>
                  <a:lnTo>
                    <a:pt x="34" y="334"/>
                  </a:lnTo>
                  <a:lnTo>
                    <a:pt x="43" y="332"/>
                  </a:lnTo>
                  <a:lnTo>
                    <a:pt x="46" y="331"/>
                  </a:lnTo>
                  <a:lnTo>
                    <a:pt x="49" y="329"/>
                  </a:lnTo>
                  <a:lnTo>
                    <a:pt x="52" y="328"/>
                  </a:lnTo>
                  <a:lnTo>
                    <a:pt x="55" y="325"/>
                  </a:lnTo>
                  <a:lnTo>
                    <a:pt x="60" y="319"/>
                  </a:lnTo>
                  <a:lnTo>
                    <a:pt x="63" y="313"/>
                  </a:lnTo>
                  <a:lnTo>
                    <a:pt x="66" y="305"/>
                  </a:lnTo>
                  <a:lnTo>
                    <a:pt x="66" y="297"/>
                  </a:lnTo>
                  <a:lnTo>
                    <a:pt x="68" y="290"/>
                  </a:lnTo>
                  <a:lnTo>
                    <a:pt x="68" y="114"/>
                  </a:lnTo>
                  <a:lnTo>
                    <a:pt x="77" y="114"/>
                  </a:lnTo>
                  <a:close/>
                </a:path>
              </a:pathLst>
            </a:custGeom>
            <a:grpFill/>
            <a:ln w="9525">
              <a:noFill/>
              <a:round/>
              <a:headEnd/>
              <a:tailEnd/>
            </a:ln>
          </p:spPr>
          <p:txBody>
            <a:bodyPr/>
            <a:lstStyle/>
            <a:p>
              <a:pPr algn="l">
                <a:defRPr/>
              </a:pPr>
              <a:endParaRPr lang="en-US">
                <a:solidFill>
                  <a:srgbClr val="FFFFFF"/>
                </a:solidFill>
                <a:latin typeface="Arial" charset="0"/>
                <a:ea typeface="MS PGothic"/>
                <a:cs typeface="Arial" charset="0"/>
              </a:endParaRPr>
            </a:p>
          </p:txBody>
        </p:sp>
        <p:sp>
          <p:nvSpPr>
            <p:cNvPr id="96" name="Freeform 89"/>
            <p:cNvSpPr>
              <a:spLocks/>
            </p:cNvSpPr>
            <p:nvPr/>
          </p:nvSpPr>
          <p:spPr bwMode="gray">
            <a:xfrm>
              <a:off x="3523" y="2713"/>
              <a:ext cx="66" cy="68"/>
            </a:xfrm>
            <a:custGeom>
              <a:avLst/>
              <a:gdLst/>
              <a:ahLst/>
              <a:cxnLst>
                <a:cxn ang="0">
                  <a:pos x="66" y="0"/>
                </a:cxn>
                <a:cxn ang="0">
                  <a:pos x="60" y="0"/>
                </a:cxn>
                <a:cxn ang="0">
                  <a:pos x="52" y="1"/>
                </a:cxn>
                <a:cxn ang="0">
                  <a:pos x="46" y="3"/>
                </a:cxn>
                <a:cxn ang="0">
                  <a:pos x="40" y="4"/>
                </a:cxn>
                <a:cxn ang="0">
                  <a:pos x="34" y="7"/>
                </a:cxn>
                <a:cxn ang="0">
                  <a:pos x="29" y="12"/>
                </a:cxn>
                <a:cxn ang="0">
                  <a:pos x="19" y="20"/>
                </a:cxn>
                <a:cxn ang="0">
                  <a:pos x="16" y="24"/>
                </a:cxn>
                <a:cxn ang="0">
                  <a:pos x="11" y="30"/>
                </a:cxn>
                <a:cxn ang="0">
                  <a:pos x="5" y="41"/>
                </a:cxn>
                <a:cxn ang="0">
                  <a:pos x="3" y="47"/>
                </a:cxn>
                <a:cxn ang="0">
                  <a:pos x="2" y="55"/>
                </a:cxn>
                <a:cxn ang="0">
                  <a:pos x="0" y="61"/>
                </a:cxn>
                <a:cxn ang="0">
                  <a:pos x="0" y="67"/>
                </a:cxn>
                <a:cxn ang="0">
                  <a:pos x="0" y="75"/>
                </a:cxn>
                <a:cxn ang="0">
                  <a:pos x="0" y="78"/>
                </a:cxn>
                <a:cxn ang="0">
                  <a:pos x="2" y="81"/>
                </a:cxn>
                <a:cxn ang="0">
                  <a:pos x="3" y="87"/>
                </a:cxn>
                <a:cxn ang="0">
                  <a:pos x="5" y="93"/>
                </a:cxn>
                <a:cxn ang="0">
                  <a:pos x="8" y="99"/>
                </a:cxn>
                <a:cxn ang="0">
                  <a:pos x="11" y="105"/>
                </a:cxn>
                <a:cxn ang="0">
                  <a:pos x="16" y="110"/>
                </a:cxn>
                <a:cxn ang="0">
                  <a:pos x="19" y="114"/>
                </a:cxn>
                <a:cxn ang="0">
                  <a:pos x="23" y="119"/>
                </a:cxn>
                <a:cxn ang="0">
                  <a:pos x="29" y="124"/>
                </a:cxn>
                <a:cxn ang="0">
                  <a:pos x="34" y="127"/>
                </a:cxn>
                <a:cxn ang="0">
                  <a:pos x="40" y="130"/>
                </a:cxn>
                <a:cxn ang="0">
                  <a:pos x="46" y="133"/>
                </a:cxn>
                <a:cxn ang="0">
                  <a:pos x="52" y="134"/>
                </a:cxn>
                <a:cxn ang="0">
                  <a:pos x="60" y="136"/>
                </a:cxn>
                <a:cxn ang="0">
                  <a:pos x="66" y="136"/>
                </a:cxn>
                <a:cxn ang="0">
                  <a:pos x="74" y="136"/>
                </a:cxn>
                <a:cxn ang="0">
                  <a:pos x="80" y="134"/>
                </a:cxn>
                <a:cxn ang="0">
                  <a:pos x="86" y="133"/>
                </a:cxn>
                <a:cxn ang="0">
                  <a:pos x="92" y="130"/>
                </a:cxn>
                <a:cxn ang="0">
                  <a:pos x="98" y="127"/>
                </a:cxn>
                <a:cxn ang="0">
                  <a:pos x="103" y="124"/>
                </a:cxn>
                <a:cxn ang="0">
                  <a:pos x="114" y="114"/>
                </a:cxn>
                <a:cxn ang="0">
                  <a:pos x="118" y="110"/>
                </a:cxn>
                <a:cxn ang="0">
                  <a:pos x="121" y="105"/>
                </a:cxn>
                <a:cxn ang="0">
                  <a:pos x="127" y="93"/>
                </a:cxn>
                <a:cxn ang="0">
                  <a:pos x="129" y="87"/>
                </a:cxn>
                <a:cxn ang="0">
                  <a:pos x="130" y="81"/>
                </a:cxn>
                <a:cxn ang="0">
                  <a:pos x="132" y="75"/>
                </a:cxn>
                <a:cxn ang="0">
                  <a:pos x="132" y="67"/>
                </a:cxn>
                <a:cxn ang="0">
                  <a:pos x="130" y="55"/>
                </a:cxn>
                <a:cxn ang="0">
                  <a:pos x="129" y="47"/>
                </a:cxn>
                <a:cxn ang="0">
                  <a:pos x="127" y="41"/>
                </a:cxn>
                <a:cxn ang="0">
                  <a:pos x="124" y="35"/>
                </a:cxn>
                <a:cxn ang="0">
                  <a:pos x="121" y="30"/>
                </a:cxn>
                <a:cxn ang="0">
                  <a:pos x="114" y="20"/>
                </a:cxn>
                <a:cxn ang="0">
                  <a:pos x="109" y="15"/>
                </a:cxn>
                <a:cxn ang="0">
                  <a:pos x="103" y="12"/>
                </a:cxn>
                <a:cxn ang="0">
                  <a:pos x="98" y="7"/>
                </a:cxn>
                <a:cxn ang="0">
                  <a:pos x="92" y="4"/>
                </a:cxn>
                <a:cxn ang="0">
                  <a:pos x="86" y="3"/>
                </a:cxn>
                <a:cxn ang="0">
                  <a:pos x="80" y="1"/>
                </a:cxn>
                <a:cxn ang="0">
                  <a:pos x="74" y="0"/>
                </a:cxn>
                <a:cxn ang="0">
                  <a:pos x="66" y="0"/>
                </a:cxn>
              </a:cxnLst>
              <a:rect l="0" t="0" r="r" b="b"/>
              <a:pathLst>
                <a:path w="132" h="136">
                  <a:moveTo>
                    <a:pt x="66" y="0"/>
                  </a:moveTo>
                  <a:lnTo>
                    <a:pt x="60" y="0"/>
                  </a:lnTo>
                  <a:lnTo>
                    <a:pt x="52" y="1"/>
                  </a:lnTo>
                  <a:lnTo>
                    <a:pt x="46" y="3"/>
                  </a:lnTo>
                  <a:lnTo>
                    <a:pt x="40" y="4"/>
                  </a:lnTo>
                  <a:lnTo>
                    <a:pt x="34" y="7"/>
                  </a:lnTo>
                  <a:lnTo>
                    <a:pt x="29" y="12"/>
                  </a:lnTo>
                  <a:lnTo>
                    <a:pt x="19" y="20"/>
                  </a:lnTo>
                  <a:lnTo>
                    <a:pt x="16" y="24"/>
                  </a:lnTo>
                  <a:lnTo>
                    <a:pt x="11" y="30"/>
                  </a:lnTo>
                  <a:lnTo>
                    <a:pt x="5" y="41"/>
                  </a:lnTo>
                  <a:lnTo>
                    <a:pt x="3" y="47"/>
                  </a:lnTo>
                  <a:lnTo>
                    <a:pt x="2" y="55"/>
                  </a:lnTo>
                  <a:lnTo>
                    <a:pt x="0" y="61"/>
                  </a:lnTo>
                  <a:lnTo>
                    <a:pt x="0" y="67"/>
                  </a:lnTo>
                  <a:lnTo>
                    <a:pt x="0" y="75"/>
                  </a:lnTo>
                  <a:lnTo>
                    <a:pt x="0" y="78"/>
                  </a:lnTo>
                  <a:lnTo>
                    <a:pt x="2" y="81"/>
                  </a:lnTo>
                  <a:lnTo>
                    <a:pt x="3" y="87"/>
                  </a:lnTo>
                  <a:lnTo>
                    <a:pt x="5" y="93"/>
                  </a:lnTo>
                  <a:lnTo>
                    <a:pt x="8" y="99"/>
                  </a:lnTo>
                  <a:lnTo>
                    <a:pt x="11" y="105"/>
                  </a:lnTo>
                  <a:lnTo>
                    <a:pt x="16" y="110"/>
                  </a:lnTo>
                  <a:lnTo>
                    <a:pt x="19" y="114"/>
                  </a:lnTo>
                  <a:lnTo>
                    <a:pt x="23" y="119"/>
                  </a:lnTo>
                  <a:lnTo>
                    <a:pt x="29" y="124"/>
                  </a:lnTo>
                  <a:lnTo>
                    <a:pt x="34" y="127"/>
                  </a:lnTo>
                  <a:lnTo>
                    <a:pt x="40" y="130"/>
                  </a:lnTo>
                  <a:lnTo>
                    <a:pt x="46" y="133"/>
                  </a:lnTo>
                  <a:lnTo>
                    <a:pt x="52" y="134"/>
                  </a:lnTo>
                  <a:lnTo>
                    <a:pt x="60" y="136"/>
                  </a:lnTo>
                  <a:lnTo>
                    <a:pt x="66" y="136"/>
                  </a:lnTo>
                  <a:lnTo>
                    <a:pt x="74" y="136"/>
                  </a:lnTo>
                  <a:lnTo>
                    <a:pt x="80" y="134"/>
                  </a:lnTo>
                  <a:lnTo>
                    <a:pt x="86" y="133"/>
                  </a:lnTo>
                  <a:lnTo>
                    <a:pt x="92" y="130"/>
                  </a:lnTo>
                  <a:lnTo>
                    <a:pt x="98" y="127"/>
                  </a:lnTo>
                  <a:lnTo>
                    <a:pt x="103" y="124"/>
                  </a:lnTo>
                  <a:lnTo>
                    <a:pt x="114" y="114"/>
                  </a:lnTo>
                  <a:lnTo>
                    <a:pt x="118" y="110"/>
                  </a:lnTo>
                  <a:lnTo>
                    <a:pt x="121" y="105"/>
                  </a:lnTo>
                  <a:lnTo>
                    <a:pt x="127" y="93"/>
                  </a:lnTo>
                  <a:lnTo>
                    <a:pt x="129" y="87"/>
                  </a:lnTo>
                  <a:lnTo>
                    <a:pt x="130" y="81"/>
                  </a:lnTo>
                  <a:lnTo>
                    <a:pt x="132" y="75"/>
                  </a:lnTo>
                  <a:lnTo>
                    <a:pt x="132" y="67"/>
                  </a:lnTo>
                  <a:lnTo>
                    <a:pt x="130" y="55"/>
                  </a:lnTo>
                  <a:lnTo>
                    <a:pt x="129" y="47"/>
                  </a:lnTo>
                  <a:lnTo>
                    <a:pt x="127" y="41"/>
                  </a:lnTo>
                  <a:lnTo>
                    <a:pt x="124" y="35"/>
                  </a:lnTo>
                  <a:lnTo>
                    <a:pt x="121" y="30"/>
                  </a:lnTo>
                  <a:lnTo>
                    <a:pt x="114" y="20"/>
                  </a:lnTo>
                  <a:lnTo>
                    <a:pt x="109" y="15"/>
                  </a:lnTo>
                  <a:lnTo>
                    <a:pt x="103" y="12"/>
                  </a:lnTo>
                  <a:lnTo>
                    <a:pt x="98" y="7"/>
                  </a:lnTo>
                  <a:lnTo>
                    <a:pt x="92" y="4"/>
                  </a:lnTo>
                  <a:lnTo>
                    <a:pt x="86" y="3"/>
                  </a:lnTo>
                  <a:lnTo>
                    <a:pt x="80" y="1"/>
                  </a:lnTo>
                  <a:lnTo>
                    <a:pt x="74" y="0"/>
                  </a:lnTo>
                  <a:lnTo>
                    <a:pt x="66" y="0"/>
                  </a:lnTo>
                  <a:close/>
                </a:path>
              </a:pathLst>
            </a:custGeom>
            <a:grpFill/>
            <a:ln w="9525">
              <a:noFill/>
              <a:round/>
              <a:headEnd/>
              <a:tailEnd/>
            </a:ln>
          </p:spPr>
          <p:txBody>
            <a:bodyPr/>
            <a:lstStyle/>
            <a:p>
              <a:pPr algn="l">
                <a:defRPr/>
              </a:pPr>
              <a:endParaRPr lang="en-US">
                <a:solidFill>
                  <a:srgbClr val="FFFFFF"/>
                </a:solidFill>
                <a:latin typeface="Arial" charset="0"/>
                <a:ea typeface="MS PGothic"/>
                <a:cs typeface="Arial" charset="0"/>
              </a:endParaRPr>
            </a:p>
          </p:txBody>
        </p:sp>
      </p:grpSp>
      <p:sp>
        <p:nvSpPr>
          <p:cNvPr id="29705" name="Textfeld 8"/>
          <p:cNvSpPr txBox="1">
            <a:spLocks noChangeArrowheads="1"/>
          </p:cNvSpPr>
          <p:nvPr/>
        </p:nvSpPr>
        <p:spPr bwMode="auto">
          <a:xfrm>
            <a:off x="271646" y="2479284"/>
            <a:ext cx="1246481" cy="18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dirty="0">
                <a:solidFill>
                  <a:srgbClr val="002060"/>
                </a:solidFill>
                <a:latin typeface="Arial" panose="020B0604020202020204" pitchFamily="34" charset="0"/>
                <a:cs typeface="Arial" panose="020B0604020202020204" pitchFamily="34" charset="0"/>
              </a:rPr>
              <a:t>Energy </a:t>
            </a:r>
            <a:r>
              <a:rPr lang="de-DE" altLang="de-DE" sz="1400" b="1" dirty="0" err="1">
                <a:solidFill>
                  <a:srgbClr val="002060"/>
                </a:solidFill>
                <a:latin typeface="Arial" panose="020B0604020202020204" pitchFamily="34" charset="0"/>
                <a:cs typeface="Arial" panose="020B0604020202020204" pitchFamily="34" charset="0"/>
              </a:rPr>
              <a:t>consultant</a:t>
            </a:r>
            <a:endParaRPr lang="de-DE" altLang="de-DE" sz="1400" b="1" dirty="0">
              <a:solidFill>
                <a:srgbClr val="002060"/>
              </a:solidFill>
              <a:latin typeface="Arial" panose="020B0604020202020204" pitchFamily="34" charset="0"/>
              <a:cs typeface="Arial" panose="020B0604020202020204" pitchFamily="34" charset="0"/>
            </a:endParaRPr>
          </a:p>
        </p:txBody>
      </p:sp>
      <p:sp>
        <p:nvSpPr>
          <p:cNvPr id="29706" name="Textfeld 8"/>
          <p:cNvSpPr txBox="1">
            <a:spLocks noChangeArrowheads="1"/>
          </p:cNvSpPr>
          <p:nvPr/>
        </p:nvSpPr>
        <p:spPr bwMode="auto">
          <a:xfrm>
            <a:off x="271646" y="3525472"/>
            <a:ext cx="1246481" cy="18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dirty="0" err="1">
                <a:solidFill>
                  <a:srgbClr val="002060"/>
                </a:solidFill>
                <a:latin typeface="Arial" panose="020B0604020202020204" pitchFamily="34" charset="0"/>
                <a:cs typeface="Arial" panose="020B0604020202020204" pitchFamily="34" charset="0"/>
              </a:rPr>
              <a:t>Owner´s</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bank</a:t>
            </a:r>
            <a:endParaRPr lang="de-DE" altLang="de-DE" sz="1400" b="1" dirty="0">
              <a:solidFill>
                <a:srgbClr val="002060"/>
              </a:solidFill>
              <a:latin typeface="Arial" panose="020B0604020202020204" pitchFamily="34" charset="0"/>
              <a:cs typeface="Arial" panose="020B0604020202020204" pitchFamily="34" charset="0"/>
            </a:endParaRPr>
          </a:p>
        </p:txBody>
      </p:sp>
      <p:pic>
        <p:nvPicPr>
          <p:cNvPr id="29707" name="Group 185"/>
          <p:cNvPicPr>
            <a:picLocks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687713" y="3873273"/>
            <a:ext cx="441856" cy="34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Freeform 50"/>
          <p:cNvSpPr>
            <a:spLocks noChangeAspect="1" noEditPoints="1"/>
          </p:cNvSpPr>
          <p:nvPr>
            <p:custDataLst>
              <p:tags r:id="rId3"/>
            </p:custDataLst>
          </p:nvPr>
        </p:nvSpPr>
        <p:spPr bwMode="gray">
          <a:xfrm>
            <a:off x="701468" y="2808927"/>
            <a:ext cx="402312" cy="336623"/>
          </a:xfrm>
          <a:custGeom>
            <a:avLst/>
            <a:gdLst>
              <a:gd name="T0" fmla="*/ 2147483647 w 478"/>
              <a:gd name="T1" fmla="*/ 2147483647 h 536"/>
              <a:gd name="T2" fmla="*/ 2147483647 w 478"/>
              <a:gd name="T3" fmla="*/ 2147483647 h 536"/>
              <a:gd name="T4" fmla="*/ 2147483647 w 478"/>
              <a:gd name="T5" fmla="*/ 0 h 536"/>
              <a:gd name="T6" fmla="*/ 2147483647 w 478"/>
              <a:gd name="T7" fmla="*/ 2147483647 h 536"/>
              <a:gd name="T8" fmla="*/ 2147483647 w 478"/>
              <a:gd name="T9" fmla="*/ 2147483647 h 536"/>
              <a:gd name="T10" fmla="*/ 2147483647 w 478"/>
              <a:gd name="T11" fmla="*/ 2147483647 h 536"/>
              <a:gd name="T12" fmla="*/ 2147483647 w 478"/>
              <a:gd name="T13" fmla="*/ 2147483647 h 536"/>
              <a:gd name="T14" fmla="*/ 2147483647 w 478"/>
              <a:gd name="T15" fmla="*/ 2147483647 h 536"/>
              <a:gd name="T16" fmla="*/ 2147483647 w 478"/>
              <a:gd name="T17" fmla="*/ 2147483647 h 536"/>
              <a:gd name="T18" fmla="*/ 2147483647 w 478"/>
              <a:gd name="T19" fmla="*/ 2147483647 h 536"/>
              <a:gd name="T20" fmla="*/ 2147483647 w 478"/>
              <a:gd name="T21" fmla="*/ 2147483647 h 536"/>
              <a:gd name="T22" fmla="*/ 2147483647 w 478"/>
              <a:gd name="T23" fmla="*/ 2147483647 h 536"/>
              <a:gd name="T24" fmla="*/ 2147483647 w 478"/>
              <a:gd name="T25" fmla="*/ 2147483647 h 536"/>
              <a:gd name="T26" fmla="*/ 0 w 478"/>
              <a:gd name="T27" fmla="*/ 2147483647 h 536"/>
              <a:gd name="T28" fmla="*/ 2147483647 w 478"/>
              <a:gd name="T29" fmla="*/ 2147483647 h 536"/>
              <a:gd name="T30" fmla="*/ 2147483647 w 478"/>
              <a:gd name="T31" fmla="*/ 2147483647 h 536"/>
              <a:gd name="T32" fmla="*/ 2147483647 w 478"/>
              <a:gd name="T33" fmla="*/ 2147483647 h 536"/>
              <a:gd name="T34" fmla="*/ 2147483647 w 478"/>
              <a:gd name="T35" fmla="*/ 2147483647 h 536"/>
              <a:gd name="T36" fmla="*/ 2147483647 w 478"/>
              <a:gd name="T37" fmla="*/ 2147483647 h 536"/>
              <a:gd name="T38" fmla="*/ 2147483647 w 478"/>
              <a:gd name="T39" fmla="*/ 2147483647 h 536"/>
              <a:gd name="T40" fmla="*/ 2147483647 w 478"/>
              <a:gd name="T41" fmla="*/ 2147483647 h 536"/>
              <a:gd name="T42" fmla="*/ 2147483647 w 478"/>
              <a:gd name="T43" fmla="*/ 2147483647 h 536"/>
              <a:gd name="T44" fmla="*/ 2147483647 w 478"/>
              <a:gd name="T45" fmla="*/ 2147483647 h 536"/>
              <a:gd name="T46" fmla="*/ 2147483647 w 478"/>
              <a:gd name="T47" fmla="*/ 2147483647 h 536"/>
              <a:gd name="T48" fmla="*/ 2147483647 w 478"/>
              <a:gd name="T49" fmla="*/ 2147483647 h 536"/>
              <a:gd name="T50" fmla="*/ 2147483647 w 478"/>
              <a:gd name="T51" fmla="*/ 2147483647 h 536"/>
              <a:gd name="T52" fmla="*/ 2147483647 w 478"/>
              <a:gd name="T53" fmla="*/ 2147483647 h 536"/>
              <a:gd name="T54" fmla="*/ 2147483647 w 478"/>
              <a:gd name="T55" fmla="*/ 2147483647 h 536"/>
              <a:gd name="T56" fmla="*/ 2147483647 w 478"/>
              <a:gd name="T57" fmla="*/ 2147483647 h 536"/>
              <a:gd name="T58" fmla="*/ 2147483647 w 478"/>
              <a:gd name="T59" fmla="*/ 2147483647 h 536"/>
              <a:gd name="T60" fmla="*/ 2147483647 w 478"/>
              <a:gd name="T61" fmla="*/ 2147483647 h 536"/>
              <a:gd name="T62" fmla="*/ 2147483647 w 478"/>
              <a:gd name="T63" fmla="*/ 2147483647 h 536"/>
              <a:gd name="T64" fmla="*/ 2147483647 w 478"/>
              <a:gd name="T65" fmla="*/ 2147483647 h 536"/>
              <a:gd name="T66" fmla="*/ 2147483647 w 478"/>
              <a:gd name="T67" fmla="*/ 2147483647 h 536"/>
              <a:gd name="T68" fmla="*/ 2147483647 w 478"/>
              <a:gd name="T69" fmla="*/ 2147483647 h 536"/>
              <a:gd name="T70" fmla="*/ 2147483647 w 478"/>
              <a:gd name="T71" fmla="*/ 2147483647 h 536"/>
              <a:gd name="T72" fmla="*/ 2147483647 w 478"/>
              <a:gd name="T73" fmla="*/ 2147483647 h 536"/>
              <a:gd name="T74" fmla="*/ 2147483647 w 478"/>
              <a:gd name="T75" fmla="*/ 2147483647 h 536"/>
              <a:gd name="T76" fmla="*/ 2147483647 w 478"/>
              <a:gd name="T77" fmla="*/ 2147483647 h 536"/>
              <a:gd name="T78" fmla="*/ 2147483647 w 478"/>
              <a:gd name="T79" fmla="*/ 2147483647 h 536"/>
              <a:gd name="T80" fmla="*/ 2147483647 w 478"/>
              <a:gd name="T81" fmla="*/ 2147483647 h 536"/>
              <a:gd name="T82" fmla="*/ 2147483647 w 478"/>
              <a:gd name="T83" fmla="*/ 2147483647 h 536"/>
              <a:gd name="T84" fmla="*/ 2147483647 w 478"/>
              <a:gd name="T85" fmla="*/ 2147483647 h 536"/>
              <a:gd name="T86" fmla="*/ 2147483647 w 478"/>
              <a:gd name="T87" fmla="*/ 2147483647 h 536"/>
              <a:gd name="T88" fmla="*/ 2147483647 w 478"/>
              <a:gd name="T89" fmla="*/ 2147483647 h 536"/>
              <a:gd name="T90" fmla="*/ 2147483647 w 478"/>
              <a:gd name="T91" fmla="*/ 2147483647 h 536"/>
              <a:gd name="T92" fmla="*/ 2147483647 w 478"/>
              <a:gd name="T93" fmla="*/ 2147483647 h 536"/>
              <a:gd name="T94" fmla="*/ 2147483647 w 478"/>
              <a:gd name="T95" fmla="*/ 2147483647 h 536"/>
              <a:gd name="T96" fmla="*/ 2147483647 w 478"/>
              <a:gd name="T97" fmla="*/ 2147483647 h 536"/>
              <a:gd name="T98" fmla="*/ 2147483647 w 478"/>
              <a:gd name="T99" fmla="*/ 2147483647 h 536"/>
              <a:gd name="T100" fmla="*/ 2147483647 w 478"/>
              <a:gd name="T101" fmla="*/ 2147483647 h 536"/>
              <a:gd name="T102" fmla="*/ 2147483647 w 478"/>
              <a:gd name="T103" fmla="*/ 2147483647 h 536"/>
              <a:gd name="T104" fmla="*/ 2147483647 w 478"/>
              <a:gd name="T105" fmla="*/ 2147483647 h 536"/>
              <a:gd name="T106" fmla="*/ 2147483647 w 478"/>
              <a:gd name="T107" fmla="*/ 2147483647 h 536"/>
              <a:gd name="T108" fmla="*/ 2147483647 w 478"/>
              <a:gd name="T109" fmla="*/ 2147483647 h 536"/>
              <a:gd name="T110" fmla="*/ 2147483647 w 478"/>
              <a:gd name="T111" fmla="*/ 2147483647 h 536"/>
              <a:gd name="T112" fmla="*/ 2147483647 w 478"/>
              <a:gd name="T113" fmla="*/ 2147483647 h 536"/>
              <a:gd name="T114" fmla="*/ 2147483647 w 478"/>
              <a:gd name="T115" fmla="*/ 2147483647 h 536"/>
              <a:gd name="T116" fmla="*/ 2147483647 w 478"/>
              <a:gd name="T117" fmla="*/ 2147483647 h 536"/>
              <a:gd name="T118" fmla="*/ 2147483647 w 478"/>
              <a:gd name="T119" fmla="*/ 2147483647 h 536"/>
              <a:gd name="T120" fmla="*/ 2147483647 w 478"/>
              <a:gd name="T121" fmla="*/ 2147483647 h 536"/>
              <a:gd name="T122" fmla="*/ 2147483647 w 478"/>
              <a:gd name="T123" fmla="*/ 2147483647 h 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78"/>
              <a:gd name="T187" fmla="*/ 0 h 536"/>
              <a:gd name="T188" fmla="*/ 478 w 478"/>
              <a:gd name="T189" fmla="*/ 536 h 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78" h="536">
                <a:moveTo>
                  <a:pt x="202" y="48"/>
                </a:moveTo>
                <a:lnTo>
                  <a:pt x="202" y="48"/>
                </a:lnTo>
                <a:lnTo>
                  <a:pt x="200" y="38"/>
                </a:lnTo>
                <a:lnTo>
                  <a:pt x="198" y="30"/>
                </a:lnTo>
                <a:lnTo>
                  <a:pt x="194" y="22"/>
                </a:lnTo>
                <a:lnTo>
                  <a:pt x="188" y="14"/>
                </a:lnTo>
                <a:lnTo>
                  <a:pt x="180" y="8"/>
                </a:lnTo>
                <a:lnTo>
                  <a:pt x="172" y="4"/>
                </a:lnTo>
                <a:lnTo>
                  <a:pt x="162" y="0"/>
                </a:lnTo>
                <a:lnTo>
                  <a:pt x="154" y="0"/>
                </a:lnTo>
                <a:lnTo>
                  <a:pt x="144" y="0"/>
                </a:lnTo>
                <a:lnTo>
                  <a:pt x="134" y="4"/>
                </a:lnTo>
                <a:lnTo>
                  <a:pt x="126" y="8"/>
                </a:lnTo>
                <a:lnTo>
                  <a:pt x="118" y="14"/>
                </a:lnTo>
                <a:lnTo>
                  <a:pt x="112" y="22"/>
                </a:lnTo>
                <a:lnTo>
                  <a:pt x="108" y="30"/>
                </a:lnTo>
                <a:lnTo>
                  <a:pt x="106" y="38"/>
                </a:lnTo>
                <a:lnTo>
                  <a:pt x="104" y="48"/>
                </a:lnTo>
                <a:lnTo>
                  <a:pt x="106" y="58"/>
                </a:lnTo>
                <a:lnTo>
                  <a:pt x="108" y="68"/>
                </a:lnTo>
                <a:lnTo>
                  <a:pt x="112" y="76"/>
                </a:lnTo>
                <a:lnTo>
                  <a:pt x="118" y="82"/>
                </a:lnTo>
                <a:lnTo>
                  <a:pt x="126" y="88"/>
                </a:lnTo>
                <a:lnTo>
                  <a:pt x="134" y="92"/>
                </a:lnTo>
                <a:lnTo>
                  <a:pt x="144" y="96"/>
                </a:lnTo>
                <a:lnTo>
                  <a:pt x="154" y="96"/>
                </a:lnTo>
                <a:lnTo>
                  <a:pt x="162" y="96"/>
                </a:lnTo>
                <a:lnTo>
                  <a:pt x="172" y="92"/>
                </a:lnTo>
                <a:lnTo>
                  <a:pt x="180" y="88"/>
                </a:lnTo>
                <a:lnTo>
                  <a:pt x="188" y="82"/>
                </a:lnTo>
                <a:lnTo>
                  <a:pt x="194" y="76"/>
                </a:lnTo>
                <a:lnTo>
                  <a:pt x="198" y="68"/>
                </a:lnTo>
                <a:lnTo>
                  <a:pt x="200" y="58"/>
                </a:lnTo>
                <a:lnTo>
                  <a:pt x="202" y="48"/>
                </a:lnTo>
                <a:close/>
                <a:moveTo>
                  <a:pt x="356" y="500"/>
                </a:moveTo>
                <a:lnTo>
                  <a:pt x="272" y="500"/>
                </a:lnTo>
                <a:lnTo>
                  <a:pt x="272" y="532"/>
                </a:lnTo>
                <a:lnTo>
                  <a:pt x="474" y="532"/>
                </a:lnTo>
                <a:lnTo>
                  <a:pt x="474" y="500"/>
                </a:lnTo>
                <a:lnTo>
                  <a:pt x="426" y="500"/>
                </a:lnTo>
                <a:lnTo>
                  <a:pt x="426" y="312"/>
                </a:lnTo>
                <a:lnTo>
                  <a:pt x="426" y="286"/>
                </a:lnTo>
                <a:lnTo>
                  <a:pt x="474" y="286"/>
                </a:lnTo>
                <a:lnTo>
                  <a:pt x="474" y="254"/>
                </a:lnTo>
                <a:lnTo>
                  <a:pt x="218" y="254"/>
                </a:lnTo>
                <a:lnTo>
                  <a:pt x="192" y="254"/>
                </a:lnTo>
                <a:lnTo>
                  <a:pt x="192" y="286"/>
                </a:lnTo>
                <a:lnTo>
                  <a:pt x="290" y="286"/>
                </a:lnTo>
                <a:lnTo>
                  <a:pt x="356" y="286"/>
                </a:lnTo>
                <a:lnTo>
                  <a:pt x="356" y="306"/>
                </a:lnTo>
                <a:lnTo>
                  <a:pt x="356" y="500"/>
                </a:lnTo>
                <a:close/>
                <a:moveTo>
                  <a:pt x="0" y="386"/>
                </a:moveTo>
                <a:lnTo>
                  <a:pt x="0" y="388"/>
                </a:lnTo>
                <a:lnTo>
                  <a:pt x="2" y="396"/>
                </a:lnTo>
                <a:lnTo>
                  <a:pt x="4" y="400"/>
                </a:lnTo>
                <a:lnTo>
                  <a:pt x="10" y="404"/>
                </a:lnTo>
                <a:lnTo>
                  <a:pt x="16" y="404"/>
                </a:lnTo>
                <a:lnTo>
                  <a:pt x="62" y="404"/>
                </a:lnTo>
                <a:lnTo>
                  <a:pt x="62" y="448"/>
                </a:lnTo>
                <a:lnTo>
                  <a:pt x="68" y="448"/>
                </a:lnTo>
                <a:lnTo>
                  <a:pt x="68" y="478"/>
                </a:lnTo>
                <a:lnTo>
                  <a:pt x="10" y="494"/>
                </a:lnTo>
                <a:lnTo>
                  <a:pt x="10" y="508"/>
                </a:lnTo>
                <a:lnTo>
                  <a:pt x="16" y="508"/>
                </a:lnTo>
                <a:lnTo>
                  <a:pt x="16" y="512"/>
                </a:lnTo>
                <a:lnTo>
                  <a:pt x="10" y="516"/>
                </a:lnTo>
                <a:lnTo>
                  <a:pt x="8" y="522"/>
                </a:lnTo>
                <a:lnTo>
                  <a:pt x="10" y="526"/>
                </a:lnTo>
                <a:lnTo>
                  <a:pt x="12" y="530"/>
                </a:lnTo>
                <a:lnTo>
                  <a:pt x="16" y="532"/>
                </a:lnTo>
                <a:lnTo>
                  <a:pt x="20" y="534"/>
                </a:lnTo>
                <a:lnTo>
                  <a:pt x="24" y="532"/>
                </a:lnTo>
                <a:lnTo>
                  <a:pt x="28" y="530"/>
                </a:lnTo>
                <a:lnTo>
                  <a:pt x="30" y="526"/>
                </a:lnTo>
                <a:lnTo>
                  <a:pt x="32" y="522"/>
                </a:lnTo>
                <a:lnTo>
                  <a:pt x="28" y="516"/>
                </a:lnTo>
                <a:lnTo>
                  <a:pt x="24" y="512"/>
                </a:lnTo>
                <a:lnTo>
                  <a:pt x="24" y="506"/>
                </a:lnTo>
                <a:lnTo>
                  <a:pt x="68" y="502"/>
                </a:lnTo>
                <a:lnTo>
                  <a:pt x="68" y="506"/>
                </a:lnTo>
                <a:lnTo>
                  <a:pt x="70" y="506"/>
                </a:lnTo>
                <a:lnTo>
                  <a:pt x="70" y="524"/>
                </a:lnTo>
                <a:lnTo>
                  <a:pt x="74" y="524"/>
                </a:lnTo>
                <a:lnTo>
                  <a:pt x="74" y="536"/>
                </a:lnTo>
                <a:lnTo>
                  <a:pt x="84" y="536"/>
                </a:lnTo>
                <a:lnTo>
                  <a:pt x="84" y="524"/>
                </a:lnTo>
                <a:lnTo>
                  <a:pt x="88" y="524"/>
                </a:lnTo>
                <a:lnTo>
                  <a:pt x="88" y="506"/>
                </a:lnTo>
                <a:lnTo>
                  <a:pt x="90" y="506"/>
                </a:lnTo>
                <a:lnTo>
                  <a:pt x="90" y="502"/>
                </a:lnTo>
                <a:lnTo>
                  <a:pt x="134" y="506"/>
                </a:lnTo>
                <a:lnTo>
                  <a:pt x="134" y="512"/>
                </a:lnTo>
                <a:lnTo>
                  <a:pt x="130" y="516"/>
                </a:lnTo>
                <a:lnTo>
                  <a:pt x="128" y="522"/>
                </a:lnTo>
                <a:lnTo>
                  <a:pt x="128" y="526"/>
                </a:lnTo>
                <a:lnTo>
                  <a:pt x="130" y="530"/>
                </a:lnTo>
                <a:lnTo>
                  <a:pt x="134" y="532"/>
                </a:lnTo>
                <a:lnTo>
                  <a:pt x="138" y="534"/>
                </a:lnTo>
                <a:lnTo>
                  <a:pt x="144" y="532"/>
                </a:lnTo>
                <a:lnTo>
                  <a:pt x="146" y="530"/>
                </a:lnTo>
                <a:lnTo>
                  <a:pt x="150" y="526"/>
                </a:lnTo>
                <a:lnTo>
                  <a:pt x="150" y="522"/>
                </a:lnTo>
                <a:lnTo>
                  <a:pt x="148" y="516"/>
                </a:lnTo>
                <a:lnTo>
                  <a:pt x="142" y="512"/>
                </a:lnTo>
                <a:lnTo>
                  <a:pt x="142" y="508"/>
                </a:lnTo>
                <a:lnTo>
                  <a:pt x="148" y="508"/>
                </a:lnTo>
                <a:lnTo>
                  <a:pt x="148" y="494"/>
                </a:lnTo>
                <a:lnTo>
                  <a:pt x="90" y="480"/>
                </a:lnTo>
                <a:lnTo>
                  <a:pt x="90" y="448"/>
                </a:lnTo>
                <a:lnTo>
                  <a:pt x="98" y="448"/>
                </a:lnTo>
                <a:lnTo>
                  <a:pt x="98" y="404"/>
                </a:lnTo>
                <a:lnTo>
                  <a:pt x="154" y="404"/>
                </a:lnTo>
                <a:lnTo>
                  <a:pt x="160" y="404"/>
                </a:lnTo>
                <a:lnTo>
                  <a:pt x="164" y="400"/>
                </a:lnTo>
                <a:lnTo>
                  <a:pt x="168" y="396"/>
                </a:lnTo>
                <a:lnTo>
                  <a:pt x="168" y="388"/>
                </a:lnTo>
                <a:lnTo>
                  <a:pt x="168" y="386"/>
                </a:lnTo>
                <a:lnTo>
                  <a:pt x="168" y="378"/>
                </a:lnTo>
                <a:lnTo>
                  <a:pt x="162" y="374"/>
                </a:lnTo>
                <a:lnTo>
                  <a:pt x="200" y="374"/>
                </a:lnTo>
                <a:lnTo>
                  <a:pt x="176" y="490"/>
                </a:lnTo>
                <a:lnTo>
                  <a:pt x="176" y="496"/>
                </a:lnTo>
                <a:lnTo>
                  <a:pt x="176" y="502"/>
                </a:lnTo>
                <a:lnTo>
                  <a:pt x="182" y="512"/>
                </a:lnTo>
                <a:lnTo>
                  <a:pt x="190" y="520"/>
                </a:lnTo>
                <a:lnTo>
                  <a:pt x="202" y="526"/>
                </a:lnTo>
                <a:lnTo>
                  <a:pt x="214" y="526"/>
                </a:lnTo>
                <a:lnTo>
                  <a:pt x="224" y="522"/>
                </a:lnTo>
                <a:lnTo>
                  <a:pt x="232" y="514"/>
                </a:lnTo>
                <a:lnTo>
                  <a:pt x="236" y="508"/>
                </a:lnTo>
                <a:lnTo>
                  <a:pt x="238" y="502"/>
                </a:lnTo>
                <a:lnTo>
                  <a:pt x="268" y="348"/>
                </a:lnTo>
                <a:lnTo>
                  <a:pt x="268" y="346"/>
                </a:lnTo>
                <a:lnTo>
                  <a:pt x="268" y="338"/>
                </a:lnTo>
                <a:lnTo>
                  <a:pt x="266" y="326"/>
                </a:lnTo>
                <a:lnTo>
                  <a:pt x="258" y="318"/>
                </a:lnTo>
                <a:lnTo>
                  <a:pt x="248" y="310"/>
                </a:lnTo>
                <a:lnTo>
                  <a:pt x="236" y="308"/>
                </a:lnTo>
                <a:lnTo>
                  <a:pt x="144" y="308"/>
                </a:lnTo>
                <a:lnTo>
                  <a:pt x="156" y="254"/>
                </a:lnTo>
                <a:lnTo>
                  <a:pt x="218" y="254"/>
                </a:lnTo>
                <a:lnTo>
                  <a:pt x="270" y="254"/>
                </a:lnTo>
                <a:lnTo>
                  <a:pt x="276" y="252"/>
                </a:lnTo>
                <a:lnTo>
                  <a:pt x="282" y="250"/>
                </a:lnTo>
                <a:lnTo>
                  <a:pt x="404" y="250"/>
                </a:lnTo>
                <a:lnTo>
                  <a:pt x="404" y="236"/>
                </a:lnTo>
                <a:lnTo>
                  <a:pt x="408" y="236"/>
                </a:lnTo>
                <a:lnTo>
                  <a:pt x="410" y="232"/>
                </a:lnTo>
                <a:lnTo>
                  <a:pt x="424" y="238"/>
                </a:lnTo>
                <a:lnTo>
                  <a:pt x="478" y="92"/>
                </a:lnTo>
                <a:lnTo>
                  <a:pt x="460" y="84"/>
                </a:lnTo>
                <a:lnTo>
                  <a:pt x="406" y="226"/>
                </a:lnTo>
                <a:lnTo>
                  <a:pt x="404" y="226"/>
                </a:lnTo>
                <a:lnTo>
                  <a:pt x="402" y="228"/>
                </a:lnTo>
                <a:lnTo>
                  <a:pt x="400" y="230"/>
                </a:lnTo>
                <a:lnTo>
                  <a:pt x="296" y="230"/>
                </a:lnTo>
                <a:lnTo>
                  <a:pt x="296" y="228"/>
                </a:lnTo>
                <a:lnTo>
                  <a:pt x="294" y="218"/>
                </a:lnTo>
                <a:lnTo>
                  <a:pt x="288" y="210"/>
                </a:lnTo>
                <a:lnTo>
                  <a:pt x="280" y="204"/>
                </a:lnTo>
                <a:lnTo>
                  <a:pt x="270" y="202"/>
                </a:lnTo>
                <a:lnTo>
                  <a:pt x="166" y="202"/>
                </a:lnTo>
                <a:lnTo>
                  <a:pt x="172" y="172"/>
                </a:lnTo>
                <a:lnTo>
                  <a:pt x="174" y="164"/>
                </a:lnTo>
                <a:lnTo>
                  <a:pt x="172" y="154"/>
                </a:lnTo>
                <a:lnTo>
                  <a:pt x="170" y="146"/>
                </a:lnTo>
                <a:lnTo>
                  <a:pt x="166" y="138"/>
                </a:lnTo>
                <a:lnTo>
                  <a:pt x="160" y="130"/>
                </a:lnTo>
                <a:lnTo>
                  <a:pt x="154" y="124"/>
                </a:lnTo>
                <a:lnTo>
                  <a:pt x="146" y="120"/>
                </a:lnTo>
                <a:lnTo>
                  <a:pt x="136" y="116"/>
                </a:lnTo>
                <a:lnTo>
                  <a:pt x="120" y="114"/>
                </a:lnTo>
                <a:lnTo>
                  <a:pt x="110" y="112"/>
                </a:lnTo>
                <a:lnTo>
                  <a:pt x="102" y="114"/>
                </a:lnTo>
                <a:lnTo>
                  <a:pt x="92" y="116"/>
                </a:lnTo>
                <a:lnTo>
                  <a:pt x="84" y="120"/>
                </a:lnTo>
                <a:lnTo>
                  <a:pt x="78" y="126"/>
                </a:lnTo>
                <a:lnTo>
                  <a:pt x="72" y="132"/>
                </a:lnTo>
                <a:lnTo>
                  <a:pt x="68" y="140"/>
                </a:lnTo>
                <a:lnTo>
                  <a:pt x="64" y="150"/>
                </a:lnTo>
                <a:lnTo>
                  <a:pt x="50" y="220"/>
                </a:lnTo>
                <a:lnTo>
                  <a:pt x="46" y="240"/>
                </a:lnTo>
                <a:lnTo>
                  <a:pt x="46" y="220"/>
                </a:lnTo>
                <a:lnTo>
                  <a:pt x="46" y="190"/>
                </a:lnTo>
                <a:lnTo>
                  <a:pt x="44" y="184"/>
                </a:lnTo>
                <a:lnTo>
                  <a:pt x="40" y="180"/>
                </a:lnTo>
                <a:lnTo>
                  <a:pt x="36" y="176"/>
                </a:lnTo>
                <a:lnTo>
                  <a:pt x="30" y="174"/>
                </a:lnTo>
                <a:lnTo>
                  <a:pt x="18" y="174"/>
                </a:lnTo>
                <a:lnTo>
                  <a:pt x="12" y="176"/>
                </a:lnTo>
                <a:lnTo>
                  <a:pt x="6" y="180"/>
                </a:lnTo>
                <a:lnTo>
                  <a:pt x="2" y="184"/>
                </a:lnTo>
                <a:lnTo>
                  <a:pt x="2" y="190"/>
                </a:lnTo>
                <a:lnTo>
                  <a:pt x="2" y="222"/>
                </a:lnTo>
                <a:lnTo>
                  <a:pt x="2" y="302"/>
                </a:lnTo>
                <a:lnTo>
                  <a:pt x="2" y="308"/>
                </a:lnTo>
                <a:lnTo>
                  <a:pt x="6" y="312"/>
                </a:lnTo>
                <a:lnTo>
                  <a:pt x="10" y="316"/>
                </a:lnTo>
                <a:lnTo>
                  <a:pt x="16" y="318"/>
                </a:lnTo>
                <a:lnTo>
                  <a:pt x="16" y="370"/>
                </a:lnTo>
                <a:lnTo>
                  <a:pt x="10" y="372"/>
                </a:lnTo>
                <a:lnTo>
                  <a:pt x="4" y="374"/>
                </a:lnTo>
                <a:lnTo>
                  <a:pt x="2" y="380"/>
                </a:lnTo>
                <a:lnTo>
                  <a:pt x="0" y="386"/>
                </a:lnTo>
                <a:close/>
                <a:moveTo>
                  <a:pt x="32" y="356"/>
                </a:moveTo>
                <a:lnTo>
                  <a:pt x="32" y="356"/>
                </a:lnTo>
                <a:lnTo>
                  <a:pt x="38" y="364"/>
                </a:lnTo>
                <a:lnTo>
                  <a:pt x="46" y="370"/>
                </a:lnTo>
                <a:lnTo>
                  <a:pt x="32" y="370"/>
                </a:lnTo>
                <a:lnTo>
                  <a:pt x="32" y="35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pic>
        <p:nvPicPr>
          <p:cNvPr id="29709" name="Bild 2" descr="KFW_Logo_rgb_CO_R.wmf"/>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9016" y="4613563"/>
            <a:ext cx="1115814" cy="55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Oval 14"/>
          <p:cNvSpPr>
            <a:spLocks noChangeArrowheads="1"/>
          </p:cNvSpPr>
          <p:nvPr/>
        </p:nvSpPr>
        <p:spPr bwMode="auto">
          <a:xfrm>
            <a:off x="1672864" y="1213804"/>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dirty="0">
                <a:solidFill>
                  <a:schemeClr val="bg1"/>
                </a:solidFill>
              </a:rPr>
              <a:t>1</a:t>
            </a:r>
          </a:p>
        </p:txBody>
      </p:sp>
      <p:sp>
        <p:nvSpPr>
          <p:cNvPr id="29711" name="Textfeld 8"/>
          <p:cNvSpPr txBox="1">
            <a:spLocks noChangeArrowheads="1"/>
          </p:cNvSpPr>
          <p:nvPr/>
        </p:nvSpPr>
        <p:spPr bwMode="auto">
          <a:xfrm>
            <a:off x="1698652" y="1403766"/>
            <a:ext cx="3158323" cy="75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marL="180975" indent="-180975"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eaLnBrk="1" hangingPunct="1">
              <a:lnSpc>
                <a:spcPct val="100000"/>
              </a:lnSpc>
              <a:spcBef>
                <a:spcPct val="0"/>
              </a:spcBef>
            </a:pPr>
            <a:r>
              <a:rPr lang="de-DE" altLang="de-DE" sz="1400" b="1" dirty="0" err="1">
                <a:solidFill>
                  <a:srgbClr val="002060"/>
                </a:solidFill>
                <a:latin typeface="Arial" panose="020B0604020202020204" pitchFamily="34" charset="0"/>
                <a:cs typeface="Arial" panose="020B0604020202020204" pitchFamily="34" charset="0"/>
              </a:rPr>
              <a:t>Get</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information</a:t>
            </a:r>
            <a:r>
              <a:rPr lang="de-DE" altLang="de-DE" sz="1400" b="1" dirty="0">
                <a:solidFill>
                  <a:srgbClr val="002060"/>
                </a:solidFill>
                <a:latin typeface="Arial" panose="020B0604020202020204" pitchFamily="34" charset="0"/>
                <a:cs typeface="Arial" panose="020B0604020202020204" pitchFamily="34" charset="0"/>
              </a:rPr>
              <a:t>                                          </a:t>
            </a:r>
          </a:p>
          <a:p>
            <a:pPr eaLnBrk="1" hangingPunct="1">
              <a:lnSpc>
                <a:spcPct val="100000"/>
              </a:lnSpc>
              <a:spcBef>
                <a:spcPct val="0"/>
              </a:spcBef>
              <a:buFont typeface="Franklin Gothic Book" pitchFamily="34" charset="0"/>
              <a:buNone/>
            </a:pPr>
            <a:r>
              <a:rPr lang="de-DE" altLang="de-DE" sz="1400" b="1" dirty="0">
                <a:solidFill>
                  <a:srgbClr val="002060"/>
                </a:solidFill>
                <a:latin typeface="Arial" panose="020B0604020202020204" pitchFamily="34" charset="0"/>
                <a:cs typeface="Arial" panose="020B0604020202020204" pitchFamily="34" charset="0"/>
              </a:rPr>
              <a:t>   (www.kfw.de</a:t>
            </a:r>
            <a:r>
              <a:rPr lang="de-DE" altLang="de-DE" b="1" dirty="0">
                <a:solidFill>
                  <a:srgbClr val="002060"/>
                </a:solidFill>
              </a:rPr>
              <a:t>)</a:t>
            </a:r>
          </a:p>
        </p:txBody>
      </p:sp>
      <p:sp>
        <p:nvSpPr>
          <p:cNvPr id="29712" name="Oval 16"/>
          <p:cNvSpPr>
            <a:spLocks noChangeArrowheads="1"/>
          </p:cNvSpPr>
          <p:nvPr/>
        </p:nvSpPr>
        <p:spPr bwMode="auto">
          <a:xfrm>
            <a:off x="1672864" y="2258595"/>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a:solidFill>
                  <a:schemeClr val="bg1"/>
                </a:solidFill>
              </a:rPr>
              <a:t>2</a:t>
            </a:r>
          </a:p>
        </p:txBody>
      </p:sp>
      <p:sp>
        <p:nvSpPr>
          <p:cNvPr id="29713" name="Textfeld 8"/>
          <p:cNvSpPr txBox="1">
            <a:spLocks noChangeArrowheads="1"/>
          </p:cNvSpPr>
          <p:nvPr/>
        </p:nvSpPr>
        <p:spPr bwMode="auto">
          <a:xfrm>
            <a:off x="1698652" y="2448557"/>
            <a:ext cx="3158323" cy="76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marL="180975" indent="-180975"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eaLnBrk="1" hangingPunct="1">
              <a:lnSpc>
                <a:spcPct val="100000"/>
              </a:lnSpc>
              <a:spcBef>
                <a:spcPct val="0"/>
              </a:spcBef>
            </a:pPr>
            <a:r>
              <a:rPr lang="de-DE" altLang="de-DE" sz="1400" b="1" dirty="0" err="1">
                <a:solidFill>
                  <a:srgbClr val="002060"/>
                </a:solidFill>
                <a:latin typeface="Arial" panose="020B0604020202020204" pitchFamily="34" charset="0"/>
                <a:cs typeface="Arial" panose="020B0604020202020204" pitchFamily="34" charset="0"/>
              </a:rPr>
              <a:t>Concept</a:t>
            </a:r>
            <a:r>
              <a:rPr lang="de-DE" altLang="de-DE" sz="1400" b="1" dirty="0">
                <a:solidFill>
                  <a:srgbClr val="002060"/>
                </a:solidFill>
                <a:latin typeface="Arial" panose="020B0604020202020204" pitchFamily="34" charset="0"/>
                <a:cs typeface="Arial" panose="020B0604020202020204" pitchFamily="34" charset="0"/>
              </a:rPr>
              <a:t>/plan </a:t>
            </a:r>
            <a:r>
              <a:rPr lang="de-DE" altLang="de-DE" sz="1400" b="1" dirty="0" err="1">
                <a:solidFill>
                  <a:srgbClr val="002060"/>
                </a:solidFill>
                <a:latin typeface="Arial" panose="020B0604020202020204" pitchFamily="34" charset="0"/>
                <a:cs typeface="Arial" panose="020B0604020202020204" pitchFamily="34" charset="0"/>
              </a:rPr>
              <a:t>for</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refurbishment</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activities</a:t>
            </a:r>
            <a:endParaRPr lang="de-DE" altLang="de-DE" sz="1400" b="1" dirty="0">
              <a:solidFill>
                <a:srgbClr val="002060"/>
              </a:solidFill>
              <a:latin typeface="Arial" panose="020B0604020202020204" pitchFamily="34" charset="0"/>
              <a:cs typeface="Arial" panose="020B0604020202020204" pitchFamily="34" charset="0"/>
            </a:endParaRPr>
          </a:p>
          <a:p>
            <a:pPr eaLnBrk="1" hangingPunct="1">
              <a:lnSpc>
                <a:spcPct val="100000"/>
              </a:lnSpc>
              <a:spcBef>
                <a:spcPct val="0"/>
              </a:spcBef>
            </a:pPr>
            <a:r>
              <a:rPr lang="de-DE" altLang="de-DE" sz="1400" b="1" dirty="0">
                <a:solidFill>
                  <a:srgbClr val="002060"/>
                </a:solidFill>
                <a:latin typeface="Arial" panose="020B0604020202020204" pitchFamily="34" charset="0"/>
                <a:cs typeface="Arial" panose="020B0604020202020204" pitchFamily="34" charset="0"/>
              </a:rPr>
              <a:t>Check </a:t>
            </a:r>
            <a:r>
              <a:rPr lang="de-DE" altLang="de-DE" sz="1400" b="1" dirty="0" err="1">
                <a:solidFill>
                  <a:srgbClr val="002060"/>
                </a:solidFill>
                <a:latin typeface="Arial" panose="020B0604020202020204" pitchFamily="34" charset="0"/>
                <a:cs typeface="Arial" panose="020B0604020202020204" pitchFamily="34" charset="0"/>
              </a:rPr>
              <a:t>if</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suitable</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for</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promotion</a:t>
            </a:r>
            <a:r>
              <a:rPr lang="de-DE" altLang="de-DE" sz="1400" b="1" dirty="0">
                <a:solidFill>
                  <a:srgbClr val="002060"/>
                </a:solidFill>
                <a:latin typeface="Arial" panose="020B0604020202020204" pitchFamily="34" charset="0"/>
                <a:cs typeface="Arial" panose="020B0604020202020204" pitchFamily="34" charset="0"/>
              </a:rPr>
              <a:t> </a:t>
            </a:r>
            <a:r>
              <a:rPr lang="de-DE" altLang="de-DE" sz="1100" b="1" dirty="0">
                <a:solidFill>
                  <a:srgbClr val="C80037"/>
                </a:solidFill>
                <a:latin typeface="Arial" panose="020B0604020202020204" pitchFamily="34" charset="0"/>
                <a:cs typeface="Arial" panose="020B0604020202020204" pitchFamily="34" charset="0"/>
              </a:rPr>
              <a:t>(online </a:t>
            </a:r>
            <a:r>
              <a:rPr lang="de-DE" altLang="de-DE" sz="1100" b="1" dirty="0" err="1">
                <a:solidFill>
                  <a:srgbClr val="C80037"/>
                </a:solidFill>
                <a:latin typeface="Arial" panose="020B0604020202020204" pitchFamily="34" charset="0"/>
                <a:cs typeface="Arial" panose="020B0604020202020204" pitchFamily="34" charset="0"/>
              </a:rPr>
              <a:t>tool</a:t>
            </a:r>
            <a:r>
              <a:rPr lang="de-DE" altLang="de-DE" sz="1100" b="1" dirty="0">
                <a:solidFill>
                  <a:srgbClr val="C80037"/>
                </a:solidFill>
                <a:latin typeface="Arial" panose="020B0604020202020204" pitchFamily="34" charset="0"/>
                <a:cs typeface="Arial" panose="020B0604020202020204" pitchFamily="34" charset="0"/>
              </a:rPr>
              <a:t>)</a:t>
            </a:r>
          </a:p>
        </p:txBody>
      </p:sp>
      <p:sp>
        <p:nvSpPr>
          <p:cNvPr id="29714" name="Oval 18"/>
          <p:cNvSpPr>
            <a:spLocks noChangeArrowheads="1"/>
          </p:cNvSpPr>
          <p:nvPr/>
        </p:nvSpPr>
        <p:spPr bwMode="auto">
          <a:xfrm>
            <a:off x="1672864" y="3314559"/>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a:solidFill>
                  <a:schemeClr val="bg1"/>
                </a:solidFill>
              </a:rPr>
              <a:t>3</a:t>
            </a:r>
          </a:p>
        </p:txBody>
      </p:sp>
      <p:sp>
        <p:nvSpPr>
          <p:cNvPr id="29715" name="Textfeld 8"/>
          <p:cNvSpPr txBox="1">
            <a:spLocks noChangeArrowheads="1"/>
          </p:cNvSpPr>
          <p:nvPr/>
        </p:nvSpPr>
        <p:spPr bwMode="auto">
          <a:xfrm>
            <a:off x="1698652" y="3493347"/>
            <a:ext cx="3158323" cy="76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marL="180975" indent="-180975">
              <a:lnSpc>
                <a:spcPct val="100000"/>
              </a:lnSpc>
              <a:spcBef>
                <a:spcPct val="0"/>
              </a:spcBef>
              <a:buSzPct val="120000"/>
              <a:buFont typeface="Franklin Gothic Book" pitchFamily="34" charset="0"/>
              <a:buChar char="›"/>
              <a:defRPr sz="1400" b="1">
                <a:solidFill>
                  <a:srgbClr val="002060"/>
                </a:solidFill>
                <a:latin typeface="Arial" panose="020B0604020202020204" pitchFamily="34" charset="0"/>
                <a:ea typeface="ＭＳ Ｐゴシック" pitchFamily="34" charset="-128"/>
                <a:cs typeface="Arial" panose="020B0604020202020204" pitchFamily="34" charset="0"/>
              </a:defRPr>
            </a:lvl1pPr>
            <a:lvl2pPr marL="742950" indent="-28575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2pPr>
            <a:lvl3pPr marL="11430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3pPr>
            <a:lvl4pPr marL="16002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4pPr>
            <a:lvl5pPr marL="20574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9pPr>
          </a:lstStyle>
          <a:p>
            <a:r>
              <a:rPr lang="de-DE" altLang="de-DE" dirty="0"/>
              <a:t>Check/</a:t>
            </a:r>
            <a:r>
              <a:rPr lang="de-DE" altLang="de-DE" dirty="0" err="1"/>
              <a:t>decide</a:t>
            </a:r>
            <a:r>
              <a:rPr lang="de-DE" altLang="de-DE" dirty="0"/>
              <a:t> on </a:t>
            </a:r>
            <a:r>
              <a:rPr lang="de-DE" altLang="de-DE" dirty="0" err="1"/>
              <a:t>creditworthyness</a:t>
            </a:r>
            <a:endParaRPr lang="de-DE" altLang="de-DE" dirty="0"/>
          </a:p>
          <a:p>
            <a:r>
              <a:rPr lang="de-DE" altLang="de-DE" dirty="0"/>
              <a:t>File </a:t>
            </a:r>
            <a:r>
              <a:rPr lang="de-DE" altLang="de-DE" dirty="0" err="1"/>
              <a:t>application</a:t>
            </a:r>
            <a:r>
              <a:rPr lang="de-DE" altLang="de-DE" dirty="0"/>
              <a:t> </a:t>
            </a:r>
            <a:r>
              <a:rPr lang="de-DE" altLang="de-DE" dirty="0" err="1"/>
              <a:t>for</a:t>
            </a:r>
            <a:r>
              <a:rPr lang="de-DE" altLang="de-DE" dirty="0"/>
              <a:t> </a:t>
            </a:r>
            <a:r>
              <a:rPr lang="de-DE" altLang="de-DE" dirty="0" err="1"/>
              <a:t>promotional</a:t>
            </a:r>
            <a:r>
              <a:rPr lang="de-DE" altLang="de-DE" dirty="0"/>
              <a:t> </a:t>
            </a:r>
            <a:r>
              <a:rPr lang="de-DE" altLang="de-DE" dirty="0" err="1"/>
              <a:t>loan</a:t>
            </a:r>
            <a:endParaRPr lang="de-DE" altLang="de-DE" dirty="0"/>
          </a:p>
        </p:txBody>
      </p:sp>
      <p:sp>
        <p:nvSpPr>
          <p:cNvPr id="29716" name="Oval 20"/>
          <p:cNvSpPr>
            <a:spLocks noChangeArrowheads="1"/>
          </p:cNvSpPr>
          <p:nvPr/>
        </p:nvSpPr>
        <p:spPr bwMode="auto">
          <a:xfrm>
            <a:off x="1672864" y="4360748"/>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a:solidFill>
                  <a:schemeClr val="bg1"/>
                </a:solidFill>
              </a:rPr>
              <a:t>4</a:t>
            </a:r>
          </a:p>
        </p:txBody>
      </p:sp>
      <p:sp>
        <p:nvSpPr>
          <p:cNvPr id="29717" name="Textfeld 8"/>
          <p:cNvSpPr txBox="1">
            <a:spLocks noChangeArrowheads="1"/>
          </p:cNvSpPr>
          <p:nvPr/>
        </p:nvSpPr>
        <p:spPr bwMode="auto">
          <a:xfrm>
            <a:off x="1698652" y="4539536"/>
            <a:ext cx="3821482" cy="76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marL="180975" indent="-180975">
              <a:lnSpc>
                <a:spcPct val="100000"/>
              </a:lnSpc>
              <a:spcBef>
                <a:spcPct val="0"/>
              </a:spcBef>
              <a:buSzPct val="120000"/>
              <a:buFont typeface="Franklin Gothic Book" pitchFamily="34" charset="0"/>
              <a:buChar char="›"/>
              <a:defRPr sz="1400" b="1">
                <a:solidFill>
                  <a:srgbClr val="002060"/>
                </a:solidFill>
                <a:latin typeface="Arial" panose="020B0604020202020204" pitchFamily="34" charset="0"/>
                <a:ea typeface="ＭＳ Ｐゴシック" pitchFamily="34" charset="-128"/>
                <a:cs typeface="Arial" panose="020B0604020202020204" pitchFamily="34" charset="0"/>
              </a:defRPr>
            </a:lvl1pPr>
            <a:lvl2pPr marL="742950" indent="-28575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2pPr>
            <a:lvl3pPr marL="11430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3pPr>
            <a:lvl4pPr marL="16002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4pPr>
            <a:lvl5pPr marL="20574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9pPr>
          </a:lstStyle>
          <a:p>
            <a:r>
              <a:rPr lang="de-DE" altLang="de-DE" dirty="0" err="1"/>
              <a:t>Loan</a:t>
            </a:r>
            <a:r>
              <a:rPr lang="de-DE" altLang="de-DE" dirty="0"/>
              <a:t> </a:t>
            </a:r>
            <a:r>
              <a:rPr lang="de-DE" altLang="de-DE" dirty="0" err="1"/>
              <a:t>commitment</a:t>
            </a:r>
            <a:r>
              <a:rPr lang="de-DE" altLang="de-DE" dirty="0"/>
              <a:t> </a:t>
            </a:r>
            <a:r>
              <a:rPr lang="de-DE" altLang="de-DE" dirty="0" err="1"/>
              <a:t>and</a:t>
            </a:r>
            <a:r>
              <a:rPr lang="de-DE" altLang="de-DE" dirty="0"/>
              <a:t> </a:t>
            </a:r>
            <a:r>
              <a:rPr lang="de-DE" altLang="de-DE" dirty="0" err="1"/>
              <a:t>disbursement</a:t>
            </a:r>
            <a:endParaRPr lang="de-DE" altLang="de-DE" dirty="0"/>
          </a:p>
        </p:txBody>
      </p:sp>
      <p:sp>
        <p:nvSpPr>
          <p:cNvPr id="29718" name="Rectangle 22"/>
          <p:cNvSpPr>
            <a:spLocks noChangeArrowheads="1"/>
          </p:cNvSpPr>
          <p:nvPr/>
        </p:nvSpPr>
        <p:spPr bwMode="auto">
          <a:xfrm>
            <a:off x="6105176" y="2385700"/>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19" name="Oval 23"/>
          <p:cNvSpPr>
            <a:spLocks noChangeArrowheads="1"/>
          </p:cNvSpPr>
          <p:nvPr/>
        </p:nvSpPr>
        <p:spPr bwMode="auto">
          <a:xfrm>
            <a:off x="6156754" y="2258595"/>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a:solidFill>
                  <a:schemeClr val="bg1"/>
                </a:solidFill>
              </a:rPr>
              <a:t>6</a:t>
            </a:r>
          </a:p>
        </p:txBody>
      </p:sp>
      <p:sp>
        <p:nvSpPr>
          <p:cNvPr id="29720" name="Textfeld 8"/>
          <p:cNvSpPr txBox="1">
            <a:spLocks noChangeArrowheads="1"/>
          </p:cNvSpPr>
          <p:nvPr/>
        </p:nvSpPr>
        <p:spPr bwMode="auto">
          <a:xfrm>
            <a:off x="6182541" y="2448557"/>
            <a:ext cx="3158323" cy="76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marL="180975" indent="-180975">
              <a:lnSpc>
                <a:spcPct val="100000"/>
              </a:lnSpc>
              <a:spcBef>
                <a:spcPct val="0"/>
              </a:spcBef>
              <a:buSzPct val="120000"/>
              <a:buFont typeface="Franklin Gothic Book" pitchFamily="34" charset="0"/>
              <a:buChar char="›"/>
              <a:defRPr sz="1400" b="1">
                <a:solidFill>
                  <a:srgbClr val="002060"/>
                </a:solidFill>
                <a:latin typeface="Arial" panose="020B0604020202020204" pitchFamily="34" charset="0"/>
                <a:ea typeface="ＭＳ Ｐゴシック" pitchFamily="34" charset="-128"/>
                <a:cs typeface="Arial" panose="020B0604020202020204" pitchFamily="34" charset="0"/>
              </a:defRPr>
            </a:lvl1pPr>
            <a:lvl2pPr marL="742950" indent="-28575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2pPr>
            <a:lvl3pPr marL="11430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3pPr>
            <a:lvl4pPr marL="16002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4pPr>
            <a:lvl5pPr marL="20574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9pPr>
          </a:lstStyle>
          <a:p>
            <a:r>
              <a:rPr lang="de-DE" altLang="de-DE" dirty="0" err="1"/>
              <a:t>Ongoing</a:t>
            </a:r>
            <a:r>
              <a:rPr lang="de-DE" altLang="de-DE" dirty="0"/>
              <a:t> </a:t>
            </a:r>
            <a:r>
              <a:rPr lang="de-DE" altLang="de-DE" dirty="0" err="1"/>
              <a:t>consultancy</a:t>
            </a:r>
            <a:r>
              <a:rPr lang="de-DE" altLang="de-DE" dirty="0"/>
              <a:t>/</a:t>
            </a:r>
            <a:r>
              <a:rPr lang="de-DE" altLang="de-DE" dirty="0" err="1"/>
              <a:t>supervision</a:t>
            </a:r>
            <a:endParaRPr lang="de-DE" altLang="de-DE" dirty="0"/>
          </a:p>
          <a:p>
            <a:r>
              <a:rPr lang="de-DE" altLang="de-DE" dirty="0" err="1"/>
              <a:t>Confirm</a:t>
            </a:r>
            <a:r>
              <a:rPr lang="de-DE" altLang="de-DE" dirty="0"/>
              <a:t> </a:t>
            </a:r>
            <a:r>
              <a:rPr lang="de-DE" altLang="de-DE" dirty="0" err="1"/>
              <a:t>energy</a:t>
            </a:r>
            <a:r>
              <a:rPr lang="de-DE" altLang="de-DE" dirty="0"/>
              <a:t> </a:t>
            </a:r>
            <a:r>
              <a:rPr lang="de-DE" altLang="de-DE" dirty="0" err="1"/>
              <a:t>efficiency</a:t>
            </a:r>
            <a:r>
              <a:rPr lang="de-DE" altLang="de-DE" dirty="0"/>
              <a:t> </a:t>
            </a:r>
            <a:r>
              <a:rPr lang="de-DE" altLang="de-DE" dirty="0" err="1"/>
              <a:t>level</a:t>
            </a:r>
            <a:r>
              <a:rPr lang="de-DE" altLang="de-DE" dirty="0"/>
              <a:t> </a:t>
            </a:r>
            <a:r>
              <a:rPr lang="de-DE" altLang="de-DE" dirty="0" err="1"/>
              <a:t>reached</a:t>
            </a:r>
            <a:endParaRPr lang="de-DE" altLang="de-DE" dirty="0"/>
          </a:p>
        </p:txBody>
      </p:sp>
      <p:sp>
        <p:nvSpPr>
          <p:cNvPr id="29721" name="Rectangle 25"/>
          <p:cNvSpPr>
            <a:spLocks noChangeArrowheads="1"/>
          </p:cNvSpPr>
          <p:nvPr/>
        </p:nvSpPr>
        <p:spPr bwMode="auto">
          <a:xfrm>
            <a:off x="6105176" y="1338115"/>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22" name="Oval 26"/>
          <p:cNvSpPr>
            <a:spLocks noChangeArrowheads="1"/>
          </p:cNvSpPr>
          <p:nvPr/>
        </p:nvSpPr>
        <p:spPr bwMode="auto">
          <a:xfrm>
            <a:off x="6156754" y="1211010"/>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dirty="0">
                <a:solidFill>
                  <a:schemeClr val="bg1"/>
                </a:solidFill>
              </a:rPr>
              <a:t>5</a:t>
            </a:r>
          </a:p>
        </p:txBody>
      </p:sp>
      <p:sp>
        <p:nvSpPr>
          <p:cNvPr id="29723" name="Textfeld 8"/>
          <p:cNvSpPr txBox="1">
            <a:spLocks noChangeArrowheads="1"/>
          </p:cNvSpPr>
          <p:nvPr/>
        </p:nvSpPr>
        <p:spPr bwMode="auto">
          <a:xfrm>
            <a:off x="6182541" y="1400972"/>
            <a:ext cx="3158323" cy="76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marL="180975" indent="-180975"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eaLnBrk="1" hangingPunct="1">
              <a:lnSpc>
                <a:spcPct val="100000"/>
              </a:lnSpc>
              <a:spcBef>
                <a:spcPct val="0"/>
              </a:spcBef>
            </a:pPr>
            <a:r>
              <a:rPr lang="de-DE" altLang="de-DE" sz="1400" b="1" dirty="0">
                <a:solidFill>
                  <a:srgbClr val="002060"/>
                </a:solidFill>
                <a:latin typeface="Arial" panose="020B0604020202020204" pitchFamily="34" charset="0"/>
                <a:cs typeface="Arial" panose="020B0604020202020204" pitchFamily="34" charset="0"/>
              </a:rPr>
              <a:t>Carry out </a:t>
            </a:r>
            <a:r>
              <a:rPr lang="de-DE" altLang="de-DE" sz="1400" b="1" dirty="0" err="1">
                <a:solidFill>
                  <a:srgbClr val="002060"/>
                </a:solidFill>
                <a:latin typeface="Arial" panose="020B0604020202020204" pitchFamily="34" charset="0"/>
                <a:cs typeface="Arial" panose="020B0604020202020204" pitchFamily="34" charset="0"/>
              </a:rPr>
              <a:t>refurbishment</a:t>
            </a:r>
            <a:r>
              <a:rPr lang="de-DE" altLang="de-DE" sz="1400" b="1" dirty="0">
                <a:solidFill>
                  <a:srgbClr val="002060"/>
                </a:solidFill>
                <a:latin typeface="Arial" panose="020B0604020202020204" pitchFamily="34" charset="0"/>
                <a:cs typeface="Arial" panose="020B0604020202020204" pitchFamily="34" charset="0"/>
              </a:rPr>
              <a:t> </a:t>
            </a:r>
            <a:r>
              <a:rPr lang="de-DE" altLang="de-DE" sz="1400" b="1" dirty="0" err="1">
                <a:solidFill>
                  <a:srgbClr val="002060"/>
                </a:solidFill>
                <a:latin typeface="Arial" panose="020B0604020202020204" pitchFamily="34" charset="0"/>
                <a:cs typeface="Arial" panose="020B0604020202020204" pitchFamily="34" charset="0"/>
              </a:rPr>
              <a:t>project</a:t>
            </a:r>
            <a:endParaRPr lang="de-DE" altLang="de-DE" sz="1400" b="1" dirty="0">
              <a:solidFill>
                <a:srgbClr val="002060"/>
              </a:solidFill>
              <a:latin typeface="Arial" panose="020B0604020202020204" pitchFamily="34" charset="0"/>
              <a:cs typeface="Arial" panose="020B0604020202020204" pitchFamily="34" charset="0"/>
            </a:endParaRPr>
          </a:p>
        </p:txBody>
      </p:sp>
      <p:sp>
        <p:nvSpPr>
          <p:cNvPr id="29724" name="Rectangle 28"/>
          <p:cNvSpPr>
            <a:spLocks noChangeArrowheads="1"/>
          </p:cNvSpPr>
          <p:nvPr/>
        </p:nvSpPr>
        <p:spPr bwMode="auto">
          <a:xfrm>
            <a:off x="6105176" y="4476679"/>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25" name="Oval 29"/>
          <p:cNvSpPr>
            <a:spLocks noChangeArrowheads="1"/>
          </p:cNvSpPr>
          <p:nvPr/>
        </p:nvSpPr>
        <p:spPr bwMode="auto">
          <a:xfrm>
            <a:off x="6156754" y="4349574"/>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dirty="0">
                <a:solidFill>
                  <a:schemeClr val="bg1"/>
                </a:solidFill>
              </a:rPr>
              <a:t>8</a:t>
            </a:r>
          </a:p>
        </p:txBody>
      </p:sp>
      <p:sp>
        <p:nvSpPr>
          <p:cNvPr id="29726" name="Textfeld 8"/>
          <p:cNvSpPr txBox="1">
            <a:spLocks noChangeArrowheads="1"/>
          </p:cNvSpPr>
          <p:nvPr/>
        </p:nvSpPr>
        <p:spPr bwMode="auto">
          <a:xfrm>
            <a:off x="6182541" y="4539536"/>
            <a:ext cx="4016245" cy="76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marL="180975" indent="-180975">
              <a:lnSpc>
                <a:spcPct val="100000"/>
              </a:lnSpc>
              <a:spcBef>
                <a:spcPct val="0"/>
              </a:spcBef>
              <a:buSzPct val="120000"/>
              <a:buFont typeface="Franklin Gothic Book" pitchFamily="34" charset="0"/>
              <a:buChar char="›"/>
              <a:defRPr sz="1400" b="1">
                <a:solidFill>
                  <a:srgbClr val="002060"/>
                </a:solidFill>
                <a:latin typeface="Arial" panose="020B0604020202020204" pitchFamily="34" charset="0"/>
                <a:ea typeface="ＭＳ Ｐゴシック" pitchFamily="34" charset="-128"/>
                <a:cs typeface="Arial" panose="020B0604020202020204" pitchFamily="34" charset="0"/>
              </a:defRPr>
            </a:lvl1pPr>
            <a:lvl2pPr marL="742950" indent="-28575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2pPr>
            <a:lvl3pPr marL="11430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3pPr>
            <a:lvl4pPr marL="16002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4pPr>
            <a:lvl5pPr marL="20574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9pPr>
          </a:lstStyle>
          <a:p>
            <a:r>
              <a:rPr lang="de-DE" altLang="de-DE" dirty="0"/>
              <a:t>Partial </a:t>
            </a:r>
            <a:r>
              <a:rPr lang="de-DE" altLang="de-DE" dirty="0" err="1"/>
              <a:t>debt</a:t>
            </a:r>
            <a:r>
              <a:rPr lang="de-DE" altLang="de-DE" dirty="0"/>
              <a:t> </a:t>
            </a:r>
            <a:r>
              <a:rPr lang="de-DE" altLang="de-DE" dirty="0" err="1"/>
              <a:t>relief</a:t>
            </a:r>
            <a:r>
              <a:rPr lang="de-DE" altLang="de-DE" dirty="0"/>
              <a:t> </a:t>
            </a:r>
            <a:r>
              <a:rPr lang="de-DE" altLang="de-DE" dirty="0" err="1"/>
              <a:t>is</a:t>
            </a:r>
            <a:r>
              <a:rPr lang="de-DE" altLang="de-DE" dirty="0"/>
              <a:t> </a:t>
            </a:r>
            <a:r>
              <a:rPr lang="de-DE" altLang="de-DE" dirty="0" err="1"/>
              <a:t>booked</a:t>
            </a:r>
            <a:r>
              <a:rPr lang="de-DE" altLang="de-DE" dirty="0"/>
              <a:t> </a:t>
            </a:r>
            <a:r>
              <a:rPr lang="de-DE" altLang="de-DE" dirty="0" err="1"/>
              <a:t>according</a:t>
            </a:r>
            <a:r>
              <a:rPr lang="de-DE" altLang="de-DE" dirty="0"/>
              <a:t> </a:t>
            </a:r>
            <a:br>
              <a:rPr lang="de-DE" altLang="de-DE" dirty="0"/>
            </a:br>
            <a:r>
              <a:rPr lang="de-DE" altLang="de-DE" dirty="0" err="1"/>
              <a:t>to</a:t>
            </a:r>
            <a:r>
              <a:rPr lang="de-DE" altLang="de-DE" dirty="0"/>
              <a:t> </a:t>
            </a:r>
            <a:r>
              <a:rPr lang="de-DE" altLang="de-DE" dirty="0" err="1"/>
              <a:t>energy</a:t>
            </a:r>
            <a:r>
              <a:rPr lang="de-DE" altLang="de-DE" dirty="0"/>
              <a:t> </a:t>
            </a:r>
            <a:r>
              <a:rPr lang="de-DE" altLang="de-DE" dirty="0" err="1"/>
              <a:t>efficiency</a:t>
            </a:r>
            <a:r>
              <a:rPr lang="de-DE" altLang="de-DE" dirty="0"/>
              <a:t> </a:t>
            </a:r>
            <a:r>
              <a:rPr lang="de-DE" altLang="de-DE" dirty="0" err="1"/>
              <a:t>level</a:t>
            </a:r>
            <a:r>
              <a:rPr lang="de-DE" altLang="de-DE" dirty="0"/>
              <a:t> </a:t>
            </a:r>
            <a:r>
              <a:rPr lang="de-DE" altLang="de-DE" dirty="0" err="1"/>
              <a:t>reached</a:t>
            </a:r>
            <a:endParaRPr lang="de-DE" altLang="de-DE" dirty="0"/>
          </a:p>
        </p:txBody>
      </p:sp>
      <p:sp>
        <p:nvSpPr>
          <p:cNvPr id="29727" name="Rectangle 31"/>
          <p:cNvSpPr>
            <a:spLocks noChangeArrowheads="1"/>
          </p:cNvSpPr>
          <p:nvPr/>
        </p:nvSpPr>
        <p:spPr bwMode="auto">
          <a:xfrm>
            <a:off x="6105176" y="3430491"/>
            <a:ext cx="4210523" cy="888352"/>
          </a:xfrm>
          <a:prstGeom prst="rect">
            <a:avLst/>
          </a:prstGeom>
          <a:solidFill>
            <a:srgbClr val="CDE1EB"/>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a:solidFill>
                <a:schemeClr val="bg1"/>
              </a:solidFill>
            </a:endParaRPr>
          </a:p>
        </p:txBody>
      </p:sp>
      <p:sp>
        <p:nvSpPr>
          <p:cNvPr id="29728" name="Oval 32"/>
          <p:cNvSpPr>
            <a:spLocks noChangeArrowheads="1"/>
          </p:cNvSpPr>
          <p:nvPr/>
        </p:nvSpPr>
        <p:spPr bwMode="auto">
          <a:xfrm>
            <a:off x="6156754" y="3303386"/>
            <a:ext cx="299155" cy="243040"/>
          </a:xfrm>
          <a:prstGeom prst="ellipse">
            <a:avLst/>
          </a:prstGeom>
          <a:solidFill>
            <a:srgbClr val="00B050"/>
          </a:solidFill>
          <a:ln>
            <a:noFill/>
          </a:ln>
          <a:effec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400" b="1" dirty="0">
                <a:solidFill>
                  <a:schemeClr val="bg1"/>
                </a:solidFill>
              </a:rPr>
              <a:t>7</a:t>
            </a:r>
          </a:p>
        </p:txBody>
      </p:sp>
      <p:sp>
        <p:nvSpPr>
          <p:cNvPr id="29729" name="Textfeld 8"/>
          <p:cNvSpPr txBox="1">
            <a:spLocks noChangeArrowheads="1"/>
          </p:cNvSpPr>
          <p:nvPr/>
        </p:nvSpPr>
        <p:spPr bwMode="auto">
          <a:xfrm>
            <a:off x="6182541" y="3493347"/>
            <a:ext cx="4016245" cy="76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marL="180975" indent="-180975">
              <a:lnSpc>
                <a:spcPct val="100000"/>
              </a:lnSpc>
              <a:spcBef>
                <a:spcPct val="0"/>
              </a:spcBef>
              <a:buSzPct val="120000"/>
              <a:buFont typeface="Franklin Gothic Book" pitchFamily="34" charset="0"/>
              <a:buChar char="›"/>
              <a:defRPr sz="1400" b="1">
                <a:solidFill>
                  <a:srgbClr val="002060"/>
                </a:solidFill>
                <a:latin typeface="Arial" panose="020B0604020202020204" pitchFamily="34" charset="0"/>
                <a:ea typeface="ＭＳ Ｐゴシック" pitchFamily="34" charset="-128"/>
                <a:cs typeface="Arial" panose="020B0604020202020204" pitchFamily="34" charset="0"/>
              </a:defRPr>
            </a:lvl1pPr>
            <a:lvl2pPr marL="742950" indent="-28575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2pPr>
            <a:lvl3pPr marL="11430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3pPr>
            <a:lvl4pPr marL="16002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4pPr>
            <a:lvl5pPr marL="2057400" indent="-228600" eaLnBrk="0" hangingPunct="0">
              <a:lnSpc>
                <a:spcPct val="120000"/>
              </a:lnSpc>
              <a:spcBef>
                <a:spcPts val="600"/>
              </a:spcBef>
              <a:buSzPct val="120000"/>
              <a:buFont typeface="Franklin Gothic Book" pitchFamily="34" charset="0"/>
              <a:buChar char="›"/>
              <a:defRPr sz="1600">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latin typeface="Franklin Gothic Book" pitchFamily="34" charset="0"/>
                <a:ea typeface="ＭＳ Ｐゴシック" pitchFamily="34" charset="-128"/>
                <a:cs typeface="PFCentroSansPro-Regular"/>
              </a:defRPr>
            </a:lvl9pPr>
          </a:lstStyle>
          <a:p>
            <a:r>
              <a:rPr lang="de-DE" altLang="de-DE" dirty="0" err="1"/>
              <a:t>Confirm</a:t>
            </a:r>
            <a:r>
              <a:rPr lang="de-DE" altLang="de-DE" dirty="0"/>
              <a:t> </a:t>
            </a:r>
            <a:r>
              <a:rPr lang="de-DE" altLang="de-DE" dirty="0" err="1"/>
              <a:t>that</a:t>
            </a:r>
            <a:r>
              <a:rPr lang="de-DE" altLang="de-DE" dirty="0"/>
              <a:t> </a:t>
            </a:r>
            <a:r>
              <a:rPr lang="de-DE" altLang="de-DE" dirty="0" err="1"/>
              <a:t>promotional</a:t>
            </a:r>
            <a:r>
              <a:rPr lang="de-DE" altLang="de-DE" dirty="0"/>
              <a:t> </a:t>
            </a:r>
            <a:r>
              <a:rPr lang="de-DE" altLang="de-DE" dirty="0" err="1"/>
              <a:t>loans</a:t>
            </a:r>
            <a:r>
              <a:rPr lang="de-DE" altLang="de-DE" dirty="0"/>
              <a:t> </a:t>
            </a:r>
            <a:r>
              <a:rPr lang="de-DE" altLang="de-DE" dirty="0" err="1"/>
              <a:t>has</a:t>
            </a:r>
            <a:r>
              <a:rPr lang="de-DE" altLang="de-DE" dirty="0"/>
              <a:t> </a:t>
            </a:r>
            <a:br>
              <a:rPr lang="de-DE" altLang="de-DE" dirty="0"/>
            </a:br>
            <a:r>
              <a:rPr lang="de-DE" altLang="de-DE" dirty="0" err="1"/>
              <a:t>been</a:t>
            </a:r>
            <a:r>
              <a:rPr lang="de-DE" altLang="de-DE" dirty="0"/>
              <a:t> </a:t>
            </a:r>
            <a:r>
              <a:rPr lang="de-DE" altLang="de-DE" dirty="0" err="1"/>
              <a:t>used</a:t>
            </a:r>
            <a:r>
              <a:rPr lang="de-DE" altLang="de-DE" dirty="0"/>
              <a:t> in </a:t>
            </a:r>
            <a:r>
              <a:rPr lang="de-DE" altLang="de-DE" dirty="0" err="1"/>
              <a:t>compliance</a:t>
            </a:r>
            <a:r>
              <a:rPr lang="de-DE" altLang="de-DE" dirty="0"/>
              <a:t> </a:t>
            </a:r>
            <a:r>
              <a:rPr lang="de-DE" altLang="de-DE" dirty="0" err="1"/>
              <a:t>with</a:t>
            </a:r>
            <a:r>
              <a:rPr lang="de-DE" altLang="de-DE" dirty="0"/>
              <a:t> </a:t>
            </a:r>
            <a:br>
              <a:rPr lang="de-DE" altLang="de-DE" dirty="0"/>
            </a:br>
            <a:r>
              <a:rPr lang="de-DE" altLang="de-DE" dirty="0" err="1"/>
              <a:t>promitional</a:t>
            </a:r>
            <a:r>
              <a:rPr lang="de-DE" altLang="de-DE" dirty="0"/>
              <a:t> </a:t>
            </a:r>
            <a:r>
              <a:rPr lang="de-DE" altLang="de-DE" dirty="0" err="1"/>
              <a:t>loan</a:t>
            </a:r>
            <a:r>
              <a:rPr lang="de-DE" altLang="de-DE" dirty="0"/>
              <a:t> </a:t>
            </a:r>
            <a:r>
              <a:rPr lang="de-DE" altLang="de-DE" dirty="0" err="1"/>
              <a:t>conditions</a:t>
            </a:r>
            <a:r>
              <a:rPr lang="de-DE" altLang="de-DE" dirty="0"/>
              <a:t> </a:t>
            </a:r>
          </a:p>
        </p:txBody>
      </p:sp>
      <p:sp>
        <p:nvSpPr>
          <p:cNvPr id="29730" name="Oval 34"/>
          <p:cNvSpPr>
            <a:spLocks noChangeArrowheads="1"/>
          </p:cNvSpPr>
          <p:nvPr/>
        </p:nvSpPr>
        <p:spPr bwMode="auto">
          <a:xfrm>
            <a:off x="6455909" y="2006397"/>
            <a:ext cx="3742876" cy="607988"/>
          </a:xfrm>
          <a:prstGeom prst="ellipse">
            <a:avLst/>
          </a:prstGeom>
          <a:solidFill>
            <a:schemeClr val="tx2"/>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000" b="1" dirty="0" err="1">
                <a:solidFill>
                  <a:srgbClr val="0070C0"/>
                </a:solidFill>
                <a:latin typeface="Arial" panose="020B0604020202020204" pitchFamily="34" charset="0"/>
                <a:cs typeface="Arial" panose="020B0604020202020204" pitchFamily="34" charset="0"/>
              </a:rPr>
              <a:t>Up</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to</a:t>
            </a:r>
            <a:r>
              <a:rPr lang="de-DE" altLang="de-DE" sz="1000" b="1" dirty="0">
                <a:solidFill>
                  <a:srgbClr val="0070C0"/>
                </a:solidFill>
                <a:latin typeface="Arial" panose="020B0604020202020204" pitchFamily="34" charset="0"/>
                <a:cs typeface="Arial" panose="020B0604020202020204" pitchFamily="34" charset="0"/>
              </a:rPr>
              <a:t> EUR 4.000 </a:t>
            </a:r>
            <a:r>
              <a:rPr lang="de-DE" altLang="de-DE" sz="1000" b="1" dirty="0" err="1">
                <a:solidFill>
                  <a:srgbClr val="0070C0"/>
                </a:solidFill>
                <a:latin typeface="Arial" panose="020B0604020202020204" pitchFamily="34" charset="0"/>
                <a:cs typeface="Arial" panose="020B0604020202020204" pitchFamily="34" charset="0"/>
              </a:rPr>
              <a:t>grant</a:t>
            </a:r>
            <a:endParaRPr lang="de-DE" altLang="de-DE" sz="1000" b="1" dirty="0">
              <a:solidFill>
                <a:srgbClr val="0070C0"/>
              </a:solidFill>
              <a:latin typeface="Arial" panose="020B0604020202020204" pitchFamily="34" charset="0"/>
              <a:cs typeface="Arial" panose="020B0604020202020204" pitchFamily="34" charset="0"/>
            </a:endParaRPr>
          </a:p>
          <a:p>
            <a:pPr algn="ctr" eaLnBrk="1" hangingPunct="1">
              <a:lnSpc>
                <a:spcPct val="100000"/>
              </a:lnSpc>
              <a:spcBef>
                <a:spcPct val="50000"/>
              </a:spcBef>
              <a:buSzTx/>
              <a:buFontTx/>
              <a:buNone/>
            </a:pPr>
            <a:r>
              <a:rPr lang="de-DE" altLang="de-DE" sz="1000" b="1" dirty="0" err="1">
                <a:solidFill>
                  <a:srgbClr val="0070C0"/>
                </a:solidFill>
                <a:latin typeface="Arial" panose="020B0604020202020204" pitchFamily="34" charset="0"/>
                <a:cs typeface="Arial" panose="020B0604020202020204" pitchFamily="34" charset="0"/>
              </a:rPr>
              <a:t>available</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for</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project</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planning</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and</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supervision</a:t>
            </a:r>
            <a:endParaRPr lang="de-DE" altLang="de-DE" sz="1000" b="1" dirty="0">
              <a:solidFill>
                <a:srgbClr val="0070C0"/>
              </a:solidFill>
              <a:latin typeface="Arial" panose="020B0604020202020204" pitchFamily="34" charset="0"/>
              <a:cs typeface="Arial" panose="020B0604020202020204" pitchFamily="34" charset="0"/>
            </a:endParaRPr>
          </a:p>
        </p:txBody>
      </p:sp>
      <p:sp>
        <p:nvSpPr>
          <p:cNvPr id="29731" name="Oval 35"/>
          <p:cNvSpPr>
            <a:spLocks noChangeArrowheads="1"/>
          </p:cNvSpPr>
          <p:nvPr/>
        </p:nvSpPr>
        <p:spPr bwMode="auto">
          <a:xfrm>
            <a:off x="2088768" y="1996000"/>
            <a:ext cx="3588304" cy="602012"/>
          </a:xfrm>
          <a:prstGeom prst="ellipse">
            <a:avLst/>
          </a:prstGeom>
          <a:solidFill>
            <a:schemeClr val="tx2"/>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000" b="1" dirty="0">
                <a:solidFill>
                  <a:srgbClr val="0070C0"/>
                </a:solidFill>
                <a:latin typeface="Arial" panose="020B0604020202020204" pitchFamily="34" charset="0"/>
                <a:cs typeface="Arial" panose="020B0604020202020204" pitchFamily="34" charset="0"/>
              </a:rPr>
              <a:t>Extra </a:t>
            </a:r>
            <a:r>
              <a:rPr lang="de-DE" altLang="de-DE" sz="1000" b="1" dirty="0" err="1">
                <a:solidFill>
                  <a:srgbClr val="0070C0"/>
                </a:solidFill>
                <a:latin typeface="Arial" panose="020B0604020202020204" pitchFamily="34" charset="0"/>
                <a:cs typeface="Arial" panose="020B0604020202020204" pitchFamily="34" charset="0"/>
              </a:rPr>
              <a:t>promotion</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available</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for</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integrated</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concept</a:t>
            </a:r>
            <a:r>
              <a:rPr lang="de-DE" altLang="de-DE" sz="1000" b="1" dirty="0">
                <a:solidFill>
                  <a:srgbClr val="0070C0"/>
                </a:solidFill>
                <a:latin typeface="Arial" panose="020B0604020202020204" pitchFamily="34" charset="0"/>
                <a:cs typeface="Arial" panose="020B0604020202020204" pitchFamily="34" charset="0"/>
              </a:rPr>
              <a:t>/</a:t>
            </a:r>
          </a:p>
          <a:p>
            <a:pPr algn="ctr" eaLnBrk="1" hangingPunct="1">
              <a:lnSpc>
                <a:spcPct val="100000"/>
              </a:lnSpc>
              <a:spcBef>
                <a:spcPct val="50000"/>
              </a:spcBef>
              <a:buSzTx/>
              <a:buFontTx/>
              <a:buNone/>
            </a:pPr>
            <a:r>
              <a:rPr lang="de-DE" altLang="de-DE" sz="1000" b="1" dirty="0" err="1">
                <a:solidFill>
                  <a:srgbClr val="0070C0"/>
                </a:solidFill>
                <a:latin typeface="Arial" panose="020B0604020202020204" pitchFamily="34" charset="0"/>
                <a:cs typeface="Arial" panose="020B0604020202020204" pitchFamily="34" charset="0"/>
              </a:rPr>
              <a:t>energy</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efficiency</a:t>
            </a:r>
            <a:r>
              <a:rPr lang="de-DE" altLang="de-DE" sz="1000" b="1" dirty="0">
                <a:solidFill>
                  <a:srgbClr val="0070C0"/>
                </a:solidFill>
                <a:latin typeface="Arial" panose="020B0604020202020204" pitchFamily="34" charset="0"/>
                <a:cs typeface="Arial" panose="020B0604020202020204" pitchFamily="34" charset="0"/>
              </a:rPr>
              <a:t> </a:t>
            </a:r>
            <a:r>
              <a:rPr lang="de-DE" altLang="de-DE" sz="1000" b="1" dirty="0" err="1">
                <a:solidFill>
                  <a:srgbClr val="0070C0"/>
                </a:solidFill>
                <a:latin typeface="Arial" panose="020B0604020202020204" pitchFamily="34" charset="0"/>
                <a:cs typeface="Arial" panose="020B0604020202020204" pitchFamily="34" charset="0"/>
              </a:rPr>
              <a:t>consultancy</a:t>
            </a:r>
            <a:endParaRPr lang="de-DE" altLang="de-DE" sz="1000" b="1" dirty="0">
              <a:solidFill>
                <a:srgbClr val="0070C0"/>
              </a:solidFill>
              <a:latin typeface="Arial" panose="020B0604020202020204" pitchFamily="34" charset="0"/>
              <a:cs typeface="Arial" panose="020B0604020202020204" pitchFamily="34" charset="0"/>
            </a:endParaRPr>
          </a:p>
        </p:txBody>
      </p:sp>
      <p:sp>
        <p:nvSpPr>
          <p:cNvPr id="29732" name="Oval 36"/>
          <p:cNvSpPr>
            <a:spLocks noChangeArrowheads="1"/>
          </p:cNvSpPr>
          <p:nvPr/>
        </p:nvSpPr>
        <p:spPr bwMode="auto">
          <a:xfrm>
            <a:off x="2245383" y="3145550"/>
            <a:ext cx="3431689" cy="529380"/>
          </a:xfrm>
          <a:prstGeom prst="ellipse">
            <a:avLst/>
          </a:prstGeom>
          <a:solidFill>
            <a:schemeClr val="tx2"/>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50000"/>
              </a:spcBef>
              <a:buSzTx/>
              <a:buFontTx/>
              <a:buNone/>
            </a:pPr>
            <a:r>
              <a:rPr lang="de-DE" altLang="de-DE" sz="1100" b="1" dirty="0" err="1">
                <a:solidFill>
                  <a:srgbClr val="0070C0"/>
                </a:solidFill>
                <a:latin typeface="Arial" panose="020B0604020202020204" pitchFamily="34" charset="0"/>
                <a:cs typeface="Arial" panose="020B0604020202020204" pitchFamily="34" charset="0"/>
              </a:rPr>
              <a:t>Full</a:t>
            </a:r>
            <a:r>
              <a:rPr lang="de-DE" altLang="de-DE" sz="1100" b="1" dirty="0">
                <a:solidFill>
                  <a:srgbClr val="0070C0"/>
                </a:solidFill>
                <a:latin typeface="Arial" panose="020B0604020202020204" pitchFamily="34" charset="0"/>
                <a:cs typeface="Arial" panose="020B0604020202020204" pitchFamily="34" charset="0"/>
              </a:rPr>
              <a:t> online </a:t>
            </a:r>
            <a:r>
              <a:rPr lang="de-DE" altLang="de-DE" sz="1100" b="1" dirty="0" err="1">
                <a:solidFill>
                  <a:srgbClr val="0070C0"/>
                </a:solidFill>
                <a:latin typeface="Arial" panose="020B0604020202020204" pitchFamily="34" charset="0"/>
                <a:cs typeface="Arial" panose="020B0604020202020204" pitchFamily="34" charset="0"/>
              </a:rPr>
              <a:t>application</a:t>
            </a:r>
            <a:r>
              <a:rPr lang="de-DE" altLang="de-DE" sz="1100" b="1" dirty="0">
                <a:solidFill>
                  <a:srgbClr val="0070C0"/>
                </a:solidFill>
                <a:latin typeface="Arial" panose="020B0604020202020204" pitchFamily="34" charset="0"/>
                <a:cs typeface="Arial" panose="020B0604020202020204" pitchFamily="34" charset="0"/>
              </a:rPr>
              <a:t> </a:t>
            </a:r>
            <a:r>
              <a:rPr lang="de-DE" altLang="de-DE" sz="1100" b="1" dirty="0" err="1">
                <a:solidFill>
                  <a:srgbClr val="0070C0"/>
                </a:solidFill>
                <a:latin typeface="Arial" panose="020B0604020202020204" pitchFamily="34" charset="0"/>
                <a:cs typeface="Arial" panose="020B0604020202020204" pitchFamily="34" charset="0"/>
              </a:rPr>
              <a:t>process</a:t>
            </a:r>
            <a:r>
              <a:rPr lang="de-DE" altLang="de-DE" sz="1100" b="1" dirty="0">
                <a:solidFill>
                  <a:srgbClr val="0070C0"/>
                </a:solidFill>
                <a:latin typeface="Arial" panose="020B0604020202020204" pitchFamily="34" charset="0"/>
                <a:cs typeface="Arial" panose="020B0604020202020204" pitchFamily="34" charset="0"/>
              </a:rPr>
              <a:t> </a:t>
            </a:r>
          </a:p>
        </p:txBody>
      </p:sp>
      <p:sp>
        <p:nvSpPr>
          <p:cNvPr id="2" name="Fußzeilenplatzhalter 1"/>
          <p:cNvSpPr>
            <a:spLocks noGrp="1"/>
          </p:cNvSpPr>
          <p:nvPr>
            <p:ph type="ftr" sz="quarter" idx="11"/>
          </p:nvPr>
        </p:nvSpPr>
        <p:spPr/>
        <p:txBody>
          <a:bodyPr/>
          <a:lstStyle/>
          <a:p>
            <a:pPr>
              <a:defRPr/>
            </a:pPr>
            <a:r>
              <a:rPr lang="fr-FR" altLang="de-DE">
                <a:solidFill>
                  <a:srgbClr val="000000"/>
                </a:solidFill>
              </a:rPr>
              <a:t>"Agir pour le climat" - Web Conference 8.4.2021</a:t>
            </a:r>
            <a:endParaRPr lang="de-DE" altLang="de-DE" dirty="0">
              <a:solidFill>
                <a:srgbClr val="000000"/>
              </a:solidFill>
            </a:endParaRPr>
          </a:p>
        </p:txBody>
      </p:sp>
      <p:sp>
        <p:nvSpPr>
          <p:cNvPr id="3" name="Foliennummernplatzhalter 2">
            <a:extLst>
              <a:ext uri="{FF2B5EF4-FFF2-40B4-BE49-F238E27FC236}">
                <a16:creationId xmlns:a16="http://schemas.microsoft.com/office/drawing/2014/main" id="{CB1BBAD5-44D3-46F5-A64E-379D9A3DD379}"/>
              </a:ext>
            </a:extLst>
          </p:cNvPr>
          <p:cNvSpPr>
            <a:spLocks noGrp="1"/>
          </p:cNvSpPr>
          <p:nvPr>
            <p:ph type="sldNum" sz="quarter" idx="10"/>
          </p:nvPr>
        </p:nvSpPr>
        <p:spPr/>
        <p:txBody>
          <a:bodyPr/>
          <a:lstStyle/>
          <a:p>
            <a:pPr>
              <a:defRPr/>
            </a:pPr>
            <a:fld id="{F1672393-B84F-4078-B76E-B57B7E715749}" type="slidenum">
              <a:rPr lang="de-DE" smtClean="0">
                <a:solidFill>
                  <a:srgbClr val="000000"/>
                </a:solidFill>
              </a:rPr>
              <a:pPr>
                <a:defRPr/>
              </a:pPr>
              <a:t>15</a:t>
            </a:fld>
            <a:endParaRPr lang="de-DE" dirty="0">
              <a:solidFill>
                <a:srgbClr val="000000"/>
              </a:solidFill>
            </a:endParaRPr>
          </a:p>
        </p:txBody>
      </p:sp>
    </p:spTree>
    <p:extLst>
      <p:ext uri="{BB962C8B-B14F-4D97-AF65-F5344CB8AC3E}">
        <p14:creationId xmlns:p14="http://schemas.microsoft.com/office/powerpoint/2010/main" val="3983919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a:xfrm>
            <a:off x="918098" y="326846"/>
            <a:ext cx="8501854" cy="789182"/>
          </a:xfrm>
        </p:spPr>
        <p:txBody>
          <a:bodyPr/>
          <a:lstStyle/>
          <a:p>
            <a:pPr indent="0"/>
            <a:r>
              <a:rPr lang="en-GB" altLang="de-DE" sz="2800" dirty="0"/>
              <a:t>Inbuilt quality management as a success factor</a:t>
            </a:r>
          </a:p>
        </p:txBody>
      </p:sp>
      <p:sp>
        <p:nvSpPr>
          <p:cNvPr id="5" name="Text Box 3"/>
          <p:cNvSpPr txBox="1">
            <a:spLocks noChangeArrowheads="1"/>
          </p:cNvSpPr>
          <p:nvPr/>
        </p:nvSpPr>
        <p:spPr bwMode="auto">
          <a:xfrm>
            <a:off x="725537" y="5297986"/>
            <a:ext cx="8658309" cy="308952"/>
          </a:xfrm>
          <a:prstGeom prst="rect">
            <a:avLst/>
          </a:prstGeom>
          <a:noFill/>
          <a:ln>
            <a:noFill/>
          </a:ln>
          <a:effectLst/>
          <a:extLst>
            <a:ext uri="{909E8E84-426E-40DD-AFC4-6F175D3DCCD1}">
              <a14:hiddenFill xmlns:a14="http://schemas.microsoft.com/office/drawing/2010/main">
                <a:solidFill>
                  <a:srgbClr val="F0EBE6"/>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22" tIns="45711" rIns="91422" bIns="45711">
            <a:spAutoFit/>
          </a:bodyPr>
          <a:lstStyle>
            <a:lvl1pPr>
              <a:defRPr sz="1600">
                <a:solidFill>
                  <a:schemeClr val="tx1"/>
                </a:solidFill>
                <a:latin typeface="Arial" charset="0"/>
                <a:ea typeface="ＭＳ Ｐゴシック" charset="0"/>
                <a:cs typeface="PFCentroSansPro-Regular" charset="0"/>
              </a:defRPr>
            </a:lvl1pPr>
            <a:lvl2pPr marL="742950" indent="-285750">
              <a:defRPr sz="1600">
                <a:solidFill>
                  <a:schemeClr val="tx1"/>
                </a:solidFill>
                <a:latin typeface="Arial" charset="0"/>
                <a:ea typeface="ＭＳ Ｐゴシック" charset="0"/>
                <a:cs typeface="PFCentroSansPro-Regular" charset="0"/>
              </a:defRPr>
            </a:lvl2pPr>
            <a:lvl3pPr marL="1143000" indent="-228600">
              <a:defRPr sz="1600">
                <a:solidFill>
                  <a:schemeClr val="tx1"/>
                </a:solidFill>
                <a:latin typeface="Arial" charset="0"/>
                <a:ea typeface="ＭＳ Ｐゴシック" charset="0"/>
                <a:cs typeface="PFCentroSansPro-Regular" charset="0"/>
              </a:defRPr>
            </a:lvl3pPr>
            <a:lvl4pPr marL="1600200" indent="-228600">
              <a:defRPr sz="1600">
                <a:solidFill>
                  <a:schemeClr val="tx1"/>
                </a:solidFill>
                <a:latin typeface="Arial" charset="0"/>
                <a:ea typeface="ＭＳ Ｐゴシック" charset="0"/>
                <a:cs typeface="PFCentroSansPro-Regular" charset="0"/>
              </a:defRPr>
            </a:lvl4pPr>
            <a:lvl5pPr marL="2057400" indent="-228600">
              <a:defRPr sz="1600">
                <a:solidFill>
                  <a:schemeClr val="tx1"/>
                </a:solidFill>
                <a:latin typeface="Arial" charset="0"/>
                <a:ea typeface="ＭＳ Ｐゴシック" charset="0"/>
                <a:cs typeface="PFCentroSansPro-Regular" charset="0"/>
              </a:defRPr>
            </a:lvl5pPr>
            <a:lvl6pPr marL="2514600" indent="-228600" eaLnBrk="0" hangingPunct="0">
              <a:lnSpc>
                <a:spcPct val="120000"/>
              </a:lnSpc>
              <a:spcBef>
                <a:spcPts val="600"/>
              </a:spcBef>
              <a:buSzPct val="120000"/>
              <a:buFont typeface="Franklin Gothic Book" charset="0"/>
              <a:buChar char="›"/>
              <a:defRPr sz="1600">
                <a:solidFill>
                  <a:schemeClr val="tx1"/>
                </a:solidFill>
                <a:latin typeface="Arial" charset="0"/>
                <a:ea typeface="ＭＳ Ｐゴシック" charset="0"/>
                <a:cs typeface="PFCentroSansPro-Regular" charset="0"/>
              </a:defRPr>
            </a:lvl6pPr>
            <a:lvl7pPr marL="2971800" indent="-228600" eaLnBrk="0" hangingPunct="0">
              <a:lnSpc>
                <a:spcPct val="120000"/>
              </a:lnSpc>
              <a:spcBef>
                <a:spcPts val="600"/>
              </a:spcBef>
              <a:buSzPct val="120000"/>
              <a:buFont typeface="Franklin Gothic Book" charset="0"/>
              <a:buChar char="›"/>
              <a:defRPr sz="1600">
                <a:solidFill>
                  <a:schemeClr val="tx1"/>
                </a:solidFill>
                <a:latin typeface="Arial" charset="0"/>
                <a:ea typeface="ＭＳ Ｐゴシック" charset="0"/>
                <a:cs typeface="PFCentroSansPro-Regular" charset="0"/>
              </a:defRPr>
            </a:lvl7pPr>
            <a:lvl8pPr marL="3429000" indent="-228600" eaLnBrk="0" hangingPunct="0">
              <a:lnSpc>
                <a:spcPct val="120000"/>
              </a:lnSpc>
              <a:spcBef>
                <a:spcPts val="600"/>
              </a:spcBef>
              <a:buSzPct val="120000"/>
              <a:buFont typeface="Franklin Gothic Book" charset="0"/>
              <a:buChar char="›"/>
              <a:defRPr sz="1600">
                <a:solidFill>
                  <a:schemeClr val="tx1"/>
                </a:solidFill>
                <a:latin typeface="Arial" charset="0"/>
                <a:ea typeface="ＭＳ Ｐゴシック" charset="0"/>
                <a:cs typeface="PFCentroSansPro-Regular" charset="0"/>
              </a:defRPr>
            </a:lvl8pPr>
            <a:lvl9pPr marL="3886200" indent="-228600" eaLnBrk="0" hangingPunct="0">
              <a:lnSpc>
                <a:spcPct val="120000"/>
              </a:lnSpc>
              <a:spcBef>
                <a:spcPts val="600"/>
              </a:spcBef>
              <a:buSzPct val="120000"/>
              <a:buFont typeface="Franklin Gothic Book" charset="0"/>
              <a:buChar char="›"/>
              <a:defRPr sz="1600">
                <a:solidFill>
                  <a:schemeClr val="tx1"/>
                </a:solidFill>
                <a:latin typeface="Arial" charset="0"/>
                <a:ea typeface="ＭＳ Ｐゴシック" charset="0"/>
                <a:cs typeface="PFCentroSansPro-Regular" charset="0"/>
              </a:defRPr>
            </a:lvl9pPr>
          </a:lstStyle>
          <a:p>
            <a:pPr algn="l">
              <a:defRPr/>
            </a:pPr>
            <a:r>
              <a:rPr lang="de-DE" sz="1400" b="1">
                <a:solidFill>
                  <a:srgbClr val="7DA514"/>
                </a:solidFill>
              </a:rPr>
              <a:t>Quality checks</a:t>
            </a:r>
            <a:endParaRPr lang="de-DE" sz="1400" b="1">
              <a:solidFill>
                <a:srgbClr val="000000"/>
              </a:solidFill>
            </a:endParaRPr>
          </a:p>
        </p:txBody>
      </p:sp>
      <p:sp>
        <p:nvSpPr>
          <p:cNvPr id="26629" name="Line 74"/>
          <p:cNvSpPr>
            <a:spLocks noChangeShapeType="1"/>
          </p:cNvSpPr>
          <p:nvPr/>
        </p:nvSpPr>
        <p:spPr bwMode="auto">
          <a:xfrm>
            <a:off x="3259760" y="3964061"/>
            <a:ext cx="0" cy="189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22" tIns="45711" rIns="91422" bIns="45711"/>
          <a:lstStyle/>
          <a:p>
            <a:endParaRPr lang="en-GB"/>
          </a:p>
        </p:txBody>
      </p:sp>
      <p:sp>
        <p:nvSpPr>
          <p:cNvPr id="26630" name="Line 73"/>
          <p:cNvSpPr>
            <a:spLocks noChangeShapeType="1"/>
          </p:cNvSpPr>
          <p:nvPr/>
        </p:nvSpPr>
        <p:spPr bwMode="auto">
          <a:xfrm>
            <a:off x="1064237" y="3931936"/>
            <a:ext cx="0" cy="189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22" tIns="45711" rIns="91422" bIns="45711"/>
          <a:lstStyle/>
          <a:p>
            <a:endParaRPr lang="en-GB"/>
          </a:p>
        </p:txBody>
      </p:sp>
      <p:sp>
        <p:nvSpPr>
          <p:cNvPr id="26631" name="Line 75"/>
          <p:cNvSpPr>
            <a:spLocks noChangeShapeType="1"/>
          </p:cNvSpPr>
          <p:nvPr/>
        </p:nvSpPr>
        <p:spPr bwMode="auto">
          <a:xfrm>
            <a:off x="7568283" y="3931936"/>
            <a:ext cx="0" cy="189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22" tIns="45711" rIns="91422" bIns="45711"/>
          <a:lstStyle/>
          <a:p>
            <a:endParaRPr lang="en-GB"/>
          </a:p>
        </p:txBody>
      </p:sp>
      <p:grpSp>
        <p:nvGrpSpPr>
          <p:cNvPr id="26632" name="Group 8"/>
          <p:cNvGrpSpPr>
            <a:grpSpLocks/>
          </p:cNvGrpSpPr>
          <p:nvPr/>
        </p:nvGrpSpPr>
        <p:grpSpPr bwMode="auto">
          <a:xfrm>
            <a:off x="783993" y="1366051"/>
            <a:ext cx="9825703" cy="1521093"/>
            <a:chOff x="521" y="981"/>
            <a:chExt cx="5275" cy="1089"/>
          </a:xfrm>
        </p:grpSpPr>
        <p:sp>
          <p:nvSpPr>
            <p:cNvPr id="26648" name="Line 64"/>
            <p:cNvSpPr>
              <a:spLocks noChangeShapeType="1"/>
            </p:cNvSpPr>
            <p:nvPr/>
          </p:nvSpPr>
          <p:spPr bwMode="auto">
            <a:xfrm>
              <a:off x="4163" y="1764"/>
              <a:ext cx="0" cy="2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649" name="Line 54"/>
            <p:cNvSpPr>
              <a:spLocks noChangeShapeType="1"/>
            </p:cNvSpPr>
            <p:nvPr/>
          </p:nvSpPr>
          <p:spPr bwMode="auto">
            <a:xfrm>
              <a:off x="671" y="1798"/>
              <a:ext cx="0" cy="2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650" name="Line 55"/>
            <p:cNvSpPr>
              <a:spLocks noChangeShapeType="1"/>
            </p:cNvSpPr>
            <p:nvPr/>
          </p:nvSpPr>
          <p:spPr bwMode="auto">
            <a:xfrm>
              <a:off x="1850" y="1798"/>
              <a:ext cx="0" cy="2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651" name="Line 63"/>
            <p:cNvSpPr>
              <a:spLocks noChangeShapeType="1"/>
            </p:cNvSpPr>
            <p:nvPr/>
          </p:nvSpPr>
          <p:spPr bwMode="auto">
            <a:xfrm>
              <a:off x="2984" y="1798"/>
              <a:ext cx="0" cy="2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 name="AutoShape 32"/>
            <p:cNvSpPr>
              <a:spLocks noChangeArrowheads="1"/>
            </p:cNvSpPr>
            <p:nvPr/>
          </p:nvSpPr>
          <p:spPr bwMode="auto">
            <a:xfrm>
              <a:off x="521" y="981"/>
              <a:ext cx="5275" cy="1089"/>
            </a:xfrm>
            <a:prstGeom prst="rightArrow">
              <a:avLst>
                <a:gd name="adj1" fmla="val 67861"/>
                <a:gd name="adj2" fmla="val 58486"/>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0"/>
                </a:spcBef>
                <a:buSzTx/>
                <a:buFontTx/>
                <a:buNone/>
                <a:defRPr/>
              </a:pPr>
              <a:endParaRPr lang="en-GB" altLang="de-DE" b="1">
                <a:solidFill>
                  <a:srgbClr val="FFFFFF"/>
                </a:solidFill>
                <a:latin typeface="Franklin Gothic Book" pitchFamily="34" charset="0"/>
              </a:endParaRPr>
            </a:p>
          </p:txBody>
        </p:sp>
        <p:sp>
          <p:nvSpPr>
            <p:cNvPr id="26653" name="AutoShape 33"/>
            <p:cNvSpPr>
              <a:spLocks noChangeArrowheads="1"/>
            </p:cNvSpPr>
            <p:nvPr/>
          </p:nvSpPr>
          <p:spPr bwMode="auto">
            <a:xfrm>
              <a:off x="580" y="1253"/>
              <a:ext cx="1089" cy="545"/>
            </a:xfrm>
            <a:prstGeom prst="roundRect">
              <a:avLst>
                <a:gd name="adj" fmla="val 16667"/>
              </a:avLst>
            </a:prstGeom>
            <a:solidFill>
              <a:schemeClr val="bg1"/>
            </a:solidFill>
            <a:ln w="9525">
              <a:solidFill>
                <a:schemeClr val="accent2"/>
              </a:solidFill>
              <a:round/>
              <a:headEnd/>
              <a:tailEnd/>
            </a:ln>
          </p:spPr>
          <p:txBody>
            <a:bodyPr lIns="18000" rIns="18000"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a:solidFill>
                    <a:srgbClr val="000000"/>
                  </a:solidFill>
                  <a:latin typeface="Arial" pitchFamily="34" charset="0"/>
                </a:rPr>
                <a:t>Energy consulting and  project planning</a:t>
              </a:r>
            </a:p>
          </p:txBody>
        </p:sp>
        <p:sp>
          <p:nvSpPr>
            <p:cNvPr id="26654" name="AutoShape 34"/>
            <p:cNvSpPr>
              <a:spLocks noChangeArrowheads="1"/>
            </p:cNvSpPr>
            <p:nvPr/>
          </p:nvSpPr>
          <p:spPr bwMode="auto">
            <a:xfrm>
              <a:off x="1713" y="1253"/>
              <a:ext cx="1089" cy="545"/>
            </a:xfrm>
            <a:prstGeom prst="roundRect">
              <a:avLst>
                <a:gd name="adj" fmla="val 16667"/>
              </a:avLst>
            </a:prstGeom>
            <a:solidFill>
              <a:schemeClr val="bg1"/>
            </a:solidFill>
            <a:ln w="9525">
              <a:solidFill>
                <a:schemeClr val="accent2"/>
              </a:solidFill>
              <a:round/>
              <a:headEnd/>
              <a:tailEnd/>
            </a:ln>
          </p:spPr>
          <p:txBody>
            <a:bodyPr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a:solidFill>
                    <a:srgbClr val="000000"/>
                  </a:solidFill>
                  <a:latin typeface="Arial" pitchFamily="34" charset="0"/>
                </a:rPr>
                <a:t>Application and commitment </a:t>
              </a:r>
            </a:p>
          </p:txBody>
        </p:sp>
        <p:sp>
          <p:nvSpPr>
            <p:cNvPr id="26655" name="AutoShape 35"/>
            <p:cNvSpPr>
              <a:spLocks noChangeArrowheads="1"/>
            </p:cNvSpPr>
            <p:nvPr/>
          </p:nvSpPr>
          <p:spPr bwMode="auto">
            <a:xfrm>
              <a:off x="2848" y="1253"/>
              <a:ext cx="1089" cy="545"/>
            </a:xfrm>
            <a:prstGeom prst="roundRect">
              <a:avLst>
                <a:gd name="adj" fmla="val 16667"/>
              </a:avLst>
            </a:prstGeom>
            <a:solidFill>
              <a:schemeClr val="bg1"/>
            </a:solidFill>
            <a:ln w="9525">
              <a:solidFill>
                <a:schemeClr val="accent2"/>
              </a:solidFill>
              <a:round/>
              <a:headEnd/>
              <a:tailEnd/>
            </a:ln>
          </p:spPr>
          <p:txBody>
            <a:bodyPr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a:solidFill>
                    <a:srgbClr val="000000"/>
                  </a:solidFill>
                  <a:latin typeface="Arial" pitchFamily="34" charset="0"/>
                </a:rPr>
                <a:t>Implementation of the measures</a:t>
              </a:r>
            </a:p>
          </p:txBody>
        </p:sp>
        <p:sp>
          <p:nvSpPr>
            <p:cNvPr id="26656" name="AutoShape 36"/>
            <p:cNvSpPr>
              <a:spLocks noChangeArrowheads="1"/>
            </p:cNvSpPr>
            <p:nvPr/>
          </p:nvSpPr>
          <p:spPr bwMode="auto">
            <a:xfrm>
              <a:off x="3981" y="1253"/>
              <a:ext cx="1089" cy="545"/>
            </a:xfrm>
            <a:prstGeom prst="roundRect">
              <a:avLst>
                <a:gd name="adj" fmla="val 16667"/>
              </a:avLst>
            </a:prstGeom>
            <a:solidFill>
              <a:schemeClr val="bg1"/>
            </a:solidFill>
            <a:ln w="9525">
              <a:solidFill>
                <a:schemeClr val="accent2"/>
              </a:solidFill>
              <a:round/>
              <a:headEnd/>
              <a:tailEnd/>
            </a:ln>
          </p:spPr>
          <p:txBody>
            <a:bodyPr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400" b="1">
                  <a:solidFill>
                    <a:srgbClr val="000000"/>
                  </a:solidFill>
                  <a:latin typeface="Arial" pitchFamily="34" charset="0"/>
                </a:rPr>
                <a:t>End of project </a:t>
              </a:r>
            </a:p>
          </p:txBody>
        </p:sp>
      </p:grpSp>
      <p:sp>
        <p:nvSpPr>
          <p:cNvPr id="26633" name="Rectangle 46"/>
          <p:cNvSpPr>
            <a:spLocks noChangeArrowheads="1"/>
          </p:cNvSpPr>
          <p:nvPr/>
        </p:nvSpPr>
        <p:spPr bwMode="auto">
          <a:xfrm>
            <a:off x="3007026" y="2986316"/>
            <a:ext cx="2027034" cy="969365"/>
          </a:xfrm>
          <a:prstGeom prst="rect">
            <a:avLst/>
          </a:prstGeom>
          <a:solidFill>
            <a:schemeClr val="bg1"/>
          </a:solidFill>
          <a:ln w="9525">
            <a:solidFill>
              <a:schemeClr val="tx1"/>
            </a:solidFill>
            <a:miter lim="800000"/>
            <a:headEnd/>
            <a:tailEnd/>
          </a:ln>
        </p:spPr>
        <p:txBody>
          <a:bodyPr lIns="91422" tIns="190762" rIns="17997" bIns="45711"/>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b="1">
                <a:solidFill>
                  <a:srgbClr val="000000"/>
                </a:solidFill>
                <a:latin typeface="Arial" pitchFamily="34" charset="0"/>
              </a:rPr>
              <a:t>Plausibility checks of energetic parameters through a verifying-tool</a:t>
            </a:r>
          </a:p>
        </p:txBody>
      </p:sp>
      <p:sp>
        <p:nvSpPr>
          <p:cNvPr id="26634" name="Rectangle 48"/>
          <p:cNvSpPr>
            <a:spLocks noChangeArrowheads="1"/>
          </p:cNvSpPr>
          <p:nvPr/>
        </p:nvSpPr>
        <p:spPr bwMode="auto">
          <a:xfrm>
            <a:off x="3007026" y="2888541"/>
            <a:ext cx="2027034" cy="189962"/>
          </a:xfrm>
          <a:prstGeom prst="rect">
            <a:avLst/>
          </a:prstGeom>
          <a:solidFill>
            <a:schemeClr val="tx2"/>
          </a:solidFill>
          <a:ln w="19050">
            <a:solidFill>
              <a:schemeClr val="tx2"/>
            </a:solidFill>
            <a:miter lim="800000"/>
            <a:headEnd/>
            <a:tailEnd/>
          </a:ln>
        </p:spPr>
        <p:txBody>
          <a:bodyPr wrap="none" lIns="0" tIns="45711" rIns="0" bIns="45711"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300" b="1" dirty="0">
                <a:solidFill>
                  <a:schemeClr val="bg2"/>
                </a:solidFill>
                <a:latin typeface="Arial" pitchFamily="34" charset="0"/>
              </a:rPr>
              <a:t>Online</a:t>
            </a:r>
            <a:r>
              <a:rPr lang="de-DE" altLang="de-DE" sz="1300" b="1" dirty="0">
                <a:solidFill>
                  <a:srgbClr val="FFFFFF"/>
                </a:solidFill>
                <a:latin typeface="Arial" pitchFamily="34" charset="0"/>
              </a:rPr>
              <a:t> </a:t>
            </a:r>
            <a:r>
              <a:rPr lang="de-DE" altLang="de-DE" sz="1300" b="1" dirty="0" err="1">
                <a:solidFill>
                  <a:schemeClr val="bg2"/>
                </a:solidFill>
                <a:latin typeface="Arial" pitchFamily="34" charset="0"/>
              </a:rPr>
              <a:t>confirmation</a:t>
            </a:r>
            <a:endParaRPr lang="de-DE" altLang="de-DE" sz="1300" b="1" dirty="0">
              <a:solidFill>
                <a:schemeClr val="bg2"/>
              </a:solidFill>
              <a:latin typeface="Arial" pitchFamily="34" charset="0"/>
            </a:endParaRPr>
          </a:p>
        </p:txBody>
      </p:sp>
      <p:sp>
        <p:nvSpPr>
          <p:cNvPr id="26635" name="Rectangle 56"/>
          <p:cNvSpPr>
            <a:spLocks noChangeArrowheads="1"/>
          </p:cNvSpPr>
          <p:nvPr/>
        </p:nvSpPr>
        <p:spPr bwMode="auto">
          <a:xfrm>
            <a:off x="2977798" y="4246211"/>
            <a:ext cx="2056262" cy="9204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422" tIns="154770" rIns="53989" bIns="45711"/>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b="1">
                <a:solidFill>
                  <a:srgbClr val="000000"/>
                </a:solidFill>
                <a:latin typeface="Arial" pitchFamily="34" charset="0"/>
              </a:rPr>
              <a:t>Sampling of the building‘s energetic calculation</a:t>
            </a:r>
          </a:p>
        </p:txBody>
      </p:sp>
      <p:sp>
        <p:nvSpPr>
          <p:cNvPr id="26636" name="Rectangle 61"/>
          <p:cNvSpPr>
            <a:spLocks noChangeArrowheads="1"/>
          </p:cNvSpPr>
          <p:nvPr/>
        </p:nvSpPr>
        <p:spPr bwMode="auto">
          <a:xfrm>
            <a:off x="7329303" y="4246211"/>
            <a:ext cx="2054542" cy="9204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53989" tIns="154770" rIns="91422" bIns="45711"/>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b="1">
                <a:solidFill>
                  <a:srgbClr val="000000"/>
                </a:solidFill>
                <a:latin typeface="Arial" pitchFamily="34" charset="0"/>
              </a:rPr>
              <a:t>Sampling of the realised measures </a:t>
            </a:r>
          </a:p>
        </p:txBody>
      </p:sp>
      <p:sp>
        <p:nvSpPr>
          <p:cNvPr id="26637" name="Rectangle 68"/>
          <p:cNvSpPr>
            <a:spLocks noChangeArrowheads="1"/>
          </p:cNvSpPr>
          <p:nvPr/>
        </p:nvSpPr>
        <p:spPr bwMode="auto">
          <a:xfrm>
            <a:off x="811502" y="4221069"/>
            <a:ext cx="2013281" cy="949810"/>
          </a:xfrm>
          <a:prstGeom prst="rect">
            <a:avLst/>
          </a:prstGeom>
          <a:solidFill>
            <a:schemeClr val="bg1"/>
          </a:solidFill>
          <a:ln w="9525">
            <a:solidFill>
              <a:schemeClr val="tx1"/>
            </a:solidFill>
            <a:miter lim="800000"/>
            <a:headEnd/>
            <a:tailEnd/>
          </a:ln>
        </p:spPr>
        <p:txBody>
          <a:bodyPr lIns="91422" tIns="190762" rIns="17997" bIns="45711"/>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b="1">
                <a:solidFill>
                  <a:srgbClr val="000000"/>
                </a:solidFill>
                <a:latin typeface="Arial" pitchFamily="34" charset="0"/>
              </a:rPr>
              <a:t>Involvement of an energy expert is mandatory </a:t>
            </a:r>
          </a:p>
        </p:txBody>
      </p:sp>
      <p:sp>
        <p:nvSpPr>
          <p:cNvPr id="26638" name="Rectangle 48"/>
          <p:cNvSpPr>
            <a:spLocks noChangeArrowheads="1"/>
          </p:cNvSpPr>
          <p:nvPr/>
        </p:nvSpPr>
        <p:spPr bwMode="auto">
          <a:xfrm>
            <a:off x="811503" y="4123294"/>
            <a:ext cx="2025315" cy="189962"/>
          </a:xfrm>
          <a:prstGeom prst="rect">
            <a:avLst/>
          </a:prstGeom>
          <a:solidFill>
            <a:schemeClr val="tx2"/>
          </a:solidFill>
          <a:ln>
            <a:noFill/>
          </a:ln>
          <a:extLst>
            <a:ext uri="{91240B29-F687-4F45-9708-019B960494DF}">
              <a14:hiddenLine xmlns:a14="http://schemas.microsoft.com/office/drawing/2010/main" w="19050">
                <a:solidFill>
                  <a:schemeClr val="accent2"/>
                </a:solidFill>
                <a:miter lim="800000"/>
                <a:headEnd/>
                <a:tailEnd/>
              </a14:hiddenLine>
            </a:ext>
          </a:extLst>
        </p:spPr>
        <p:txBody>
          <a:bodyPr wrap="none" lIns="53989" tIns="45711" rIns="53989" bIns="45711"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300" b="1" dirty="0">
                <a:solidFill>
                  <a:schemeClr val="bg2"/>
                </a:solidFill>
                <a:latin typeface="Arial" pitchFamily="34" charset="0"/>
              </a:rPr>
              <a:t>Energy </a:t>
            </a:r>
            <a:r>
              <a:rPr lang="de-DE" altLang="de-DE" sz="1300" b="1" dirty="0" err="1">
                <a:solidFill>
                  <a:schemeClr val="bg2"/>
                </a:solidFill>
                <a:latin typeface="Arial" pitchFamily="34" charset="0"/>
              </a:rPr>
              <a:t>Experts</a:t>
            </a:r>
            <a:r>
              <a:rPr lang="de-DE" altLang="de-DE" sz="1300" b="1" dirty="0">
                <a:solidFill>
                  <a:schemeClr val="bg2"/>
                </a:solidFill>
                <a:latin typeface="Arial" pitchFamily="34" charset="0"/>
              </a:rPr>
              <a:t> </a:t>
            </a:r>
          </a:p>
        </p:txBody>
      </p:sp>
      <p:sp>
        <p:nvSpPr>
          <p:cNvPr id="26639" name="Rectangle 70"/>
          <p:cNvSpPr>
            <a:spLocks noChangeArrowheads="1"/>
          </p:cNvSpPr>
          <p:nvPr/>
        </p:nvSpPr>
        <p:spPr bwMode="auto">
          <a:xfrm>
            <a:off x="5161288" y="2986316"/>
            <a:ext cx="2027035" cy="9693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53989" tIns="0" rIns="17997" bIns="45711"/>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endParaRPr lang="de-DE" altLang="de-DE" sz="1200" b="1">
              <a:solidFill>
                <a:srgbClr val="000000"/>
              </a:solidFill>
              <a:latin typeface="Arial" pitchFamily="34" charset="0"/>
            </a:endParaRPr>
          </a:p>
          <a:p>
            <a:pPr algn="ctr" eaLnBrk="1" hangingPunct="1">
              <a:lnSpc>
                <a:spcPct val="100000"/>
              </a:lnSpc>
              <a:spcBef>
                <a:spcPct val="0"/>
              </a:spcBef>
              <a:buSzTx/>
              <a:buFontTx/>
              <a:buNone/>
            </a:pPr>
            <a:r>
              <a:rPr lang="de-DE" altLang="de-DE" sz="1200" b="1">
                <a:solidFill>
                  <a:srgbClr val="000000"/>
                </a:solidFill>
                <a:latin typeface="Arial" pitchFamily="34" charset="0"/>
              </a:rPr>
              <a:t>Grants for professional construction supervision</a:t>
            </a:r>
          </a:p>
        </p:txBody>
      </p:sp>
      <p:sp>
        <p:nvSpPr>
          <p:cNvPr id="26640" name="Rectangle 48"/>
          <p:cNvSpPr>
            <a:spLocks noChangeArrowheads="1"/>
          </p:cNvSpPr>
          <p:nvPr/>
        </p:nvSpPr>
        <p:spPr bwMode="auto">
          <a:xfrm>
            <a:off x="5161286" y="2887144"/>
            <a:ext cx="2030474" cy="189962"/>
          </a:xfrm>
          <a:prstGeom prst="rect">
            <a:avLst/>
          </a:prstGeom>
          <a:solidFill>
            <a:schemeClr val="tx2"/>
          </a:solidFill>
          <a:ln w="19050">
            <a:solidFill>
              <a:schemeClr val="tx2"/>
            </a:solidFill>
            <a:miter lim="800000"/>
            <a:headEnd/>
            <a:tailEnd/>
          </a:ln>
        </p:spPr>
        <p:txBody>
          <a:bodyPr wrap="none" lIns="53989" tIns="45711" rIns="53989" bIns="45711"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300" b="1" dirty="0">
                <a:solidFill>
                  <a:schemeClr val="bg2"/>
                </a:solidFill>
                <a:latin typeface="Arial" pitchFamily="34" charset="0"/>
              </a:rPr>
              <a:t>Construction</a:t>
            </a:r>
            <a:r>
              <a:rPr lang="de-DE" altLang="de-DE" sz="1100" b="1" dirty="0">
                <a:solidFill>
                  <a:srgbClr val="FFFFFF"/>
                </a:solidFill>
                <a:latin typeface="Arial" pitchFamily="34" charset="0"/>
              </a:rPr>
              <a:t> </a:t>
            </a:r>
            <a:r>
              <a:rPr lang="de-DE" altLang="de-DE" sz="1300" b="1" dirty="0">
                <a:solidFill>
                  <a:schemeClr val="bg2"/>
                </a:solidFill>
                <a:latin typeface="Arial" pitchFamily="34" charset="0"/>
              </a:rPr>
              <a:t>Supervision</a:t>
            </a:r>
          </a:p>
        </p:txBody>
      </p:sp>
      <p:sp>
        <p:nvSpPr>
          <p:cNvPr id="27" name="Rectangle 48"/>
          <p:cNvSpPr>
            <a:spLocks noChangeArrowheads="1"/>
          </p:cNvSpPr>
          <p:nvPr/>
        </p:nvSpPr>
        <p:spPr bwMode="auto">
          <a:xfrm>
            <a:off x="2977799" y="4121898"/>
            <a:ext cx="2068298" cy="189962"/>
          </a:xfrm>
          <a:prstGeom prst="rect">
            <a:avLst/>
          </a:prstGeom>
          <a:solidFill>
            <a:schemeClr val="accent4"/>
          </a:solidFill>
          <a:ln>
            <a:noFill/>
          </a:ln>
        </p:spPr>
        <p:txBody>
          <a:bodyPr wrap="none" lIns="53989" tIns="45711" rIns="53989" bIns="45711"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0"/>
              </a:spcBef>
              <a:buSzTx/>
              <a:buFontTx/>
              <a:buNone/>
              <a:defRPr/>
            </a:pPr>
            <a:r>
              <a:rPr lang="de-DE" altLang="de-DE" sz="1300" b="1" dirty="0" err="1">
                <a:solidFill>
                  <a:srgbClr val="FFFFFF"/>
                </a:solidFill>
              </a:rPr>
              <a:t>Calculation</a:t>
            </a:r>
            <a:r>
              <a:rPr lang="de-DE" altLang="de-DE" sz="1300" b="1" dirty="0">
                <a:solidFill>
                  <a:srgbClr val="FFFFFF"/>
                </a:solidFill>
              </a:rPr>
              <a:t> check</a:t>
            </a:r>
          </a:p>
        </p:txBody>
      </p:sp>
      <p:sp>
        <p:nvSpPr>
          <p:cNvPr id="28" name="Rectangle 48"/>
          <p:cNvSpPr>
            <a:spLocks noChangeArrowheads="1"/>
          </p:cNvSpPr>
          <p:nvPr/>
        </p:nvSpPr>
        <p:spPr bwMode="auto">
          <a:xfrm>
            <a:off x="7331023" y="4121898"/>
            <a:ext cx="2070016" cy="189962"/>
          </a:xfrm>
          <a:prstGeom prst="rect">
            <a:avLst/>
          </a:prstGeom>
          <a:solidFill>
            <a:schemeClr val="accent4"/>
          </a:solidFill>
          <a:ln>
            <a:noFill/>
          </a:ln>
        </p:spPr>
        <p:txBody>
          <a:bodyPr wrap="none" lIns="53989" tIns="45711" rIns="53989" bIns="45711"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0"/>
              </a:spcBef>
              <a:buSzTx/>
              <a:buFontTx/>
              <a:buNone/>
              <a:defRPr/>
            </a:pPr>
            <a:r>
              <a:rPr lang="de-DE" altLang="de-DE" sz="1300" b="1" dirty="0">
                <a:solidFill>
                  <a:srgbClr val="FFFFFF"/>
                </a:solidFill>
              </a:rPr>
              <a:t>On-site-</a:t>
            </a:r>
            <a:r>
              <a:rPr lang="de-DE" altLang="de-DE" sz="1300" b="1" dirty="0" err="1">
                <a:solidFill>
                  <a:srgbClr val="FFFFFF"/>
                </a:solidFill>
              </a:rPr>
              <a:t>visits</a:t>
            </a:r>
            <a:endParaRPr lang="de-DE" altLang="de-DE" sz="1300" b="1" dirty="0">
              <a:solidFill>
                <a:srgbClr val="FFFFFF"/>
              </a:solidFill>
            </a:endParaRPr>
          </a:p>
        </p:txBody>
      </p:sp>
      <p:sp>
        <p:nvSpPr>
          <p:cNvPr id="26643" name="Rectangle 39"/>
          <p:cNvSpPr>
            <a:spLocks noChangeArrowheads="1"/>
          </p:cNvSpPr>
          <p:nvPr/>
        </p:nvSpPr>
        <p:spPr bwMode="auto">
          <a:xfrm>
            <a:off x="811502" y="2982126"/>
            <a:ext cx="2013281" cy="9498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17997" tIns="107979" rIns="0" bIns="10798"/>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b="1">
                <a:solidFill>
                  <a:srgbClr val="000000"/>
                </a:solidFill>
                <a:latin typeface="Arial" pitchFamily="34" charset="0"/>
              </a:rPr>
              <a:t>Planning and construction quality supported by the technical minimum requirements </a:t>
            </a:r>
          </a:p>
        </p:txBody>
      </p:sp>
      <p:sp>
        <p:nvSpPr>
          <p:cNvPr id="26644" name="Rectangle 48"/>
          <p:cNvSpPr>
            <a:spLocks noChangeArrowheads="1"/>
          </p:cNvSpPr>
          <p:nvPr/>
        </p:nvSpPr>
        <p:spPr bwMode="auto">
          <a:xfrm>
            <a:off x="811503" y="2884351"/>
            <a:ext cx="2025315" cy="189962"/>
          </a:xfrm>
          <a:prstGeom prst="rect">
            <a:avLst/>
          </a:prstGeom>
          <a:solidFill>
            <a:schemeClr val="tx2"/>
          </a:solidFill>
          <a:ln>
            <a:noFill/>
          </a:ln>
          <a:extLst>
            <a:ext uri="{91240B29-F687-4F45-9708-019B960494DF}">
              <a14:hiddenLine xmlns:a14="http://schemas.microsoft.com/office/drawing/2010/main" w="19050">
                <a:solidFill>
                  <a:schemeClr val="accent2"/>
                </a:solidFill>
                <a:miter lim="800000"/>
                <a:headEnd/>
                <a:tailEnd/>
              </a14:hiddenLine>
            </a:ext>
          </a:extLst>
        </p:spPr>
        <p:txBody>
          <a:bodyPr wrap="none" lIns="0" tIns="45711" rIns="0" bIns="45711"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300" b="1" dirty="0">
                <a:solidFill>
                  <a:schemeClr val="bg2"/>
                </a:solidFill>
                <a:latin typeface="Arial" pitchFamily="34" charset="0"/>
              </a:rPr>
              <a:t>Programme</a:t>
            </a:r>
            <a:r>
              <a:rPr lang="de-DE" altLang="de-DE" sz="1300" b="1" dirty="0">
                <a:solidFill>
                  <a:srgbClr val="FFFFFF"/>
                </a:solidFill>
                <a:latin typeface="Arial" pitchFamily="34" charset="0"/>
              </a:rPr>
              <a:t> </a:t>
            </a:r>
            <a:r>
              <a:rPr lang="de-DE" altLang="de-DE" sz="1300" b="1" dirty="0" err="1">
                <a:solidFill>
                  <a:schemeClr val="bg2"/>
                </a:solidFill>
                <a:latin typeface="Arial" pitchFamily="34" charset="0"/>
              </a:rPr>
              <a:t>contents</a:t>
            </a:r>
            <a:endParaRPr lang="de-DE" altLang="de-DE" sz="1300" b="1" dirty="0">
              <a:solidFill>
                <a:schemeClr val="bg2"/>
              </a:solidFill>
              <a:latin typeface="Arial" pitchFamily="34" charset="0"/>
            </a:endParaRPr>
          </a:p>
        </p:txBody>
      </p:sp>
      <p:sp>
        <p:nvSpPr>
          <p:cNvPr id="26645" name="Rectangle 59"/>
          <p:cNvSpPr>
            <a:spLocks noChangeArrowheads="1"/>
          </p:cNvSpPr>
          <p:nvPr/>
        </p:nvSpPr>
        <p:spPr bwMode="auto">
          <a:xfrm>
            <a:off x="7288041" y="2986316"/>
            <a:ext cx="2054542" cy="969365"/>
          </a:xfrm>
          <a:prstGeom prst="rect">
            <a:avLst/>
          </a:prstGeom>
          <a:solidFill>
            <a:schemeClr val="bg1"/>
          </a:solidFill>
          <a:ln w="9525">
            <a:solidFill>
              <a:schemeClr val="tx1"/>
            </a:solidFill>
            <a:miter lim="800000"/>
            <a:headEnd/>
            <a:tailEnd/>
          </a:ln>
        </p:spPr>
        <p:txBody>
          <a:bodyPr lIns="89982" tIns="190762" rIns="17997" bIns="45711"/>
          <a:lstStyle>
            <a:lvl1pPr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pitchFamily="34" charset="-128"/>
                <a:cs typeface="PFCentroSansPro-Regular"/>
              </a:defRPr>
            </a:lvl9pPr>
          </a:lstStyle>
          <a:p>
            <a:pPr algn="ctr" eaLnBrk="1" hangingPunct="1">
              <a:lnSpc>
                <a:spcPct val="100000"/>
              </a:lnSpc>
              <a:spcBef>
                <a:spcPct val="0"/>
              </a:spcBef>
              <a:buSzTx/>
              <a:buFontTx/>
              <a:buNone/>
            </a:pPr>
            <a:r>
              <a:rPr lang="de-DE" altLang="de-DE" sz="1200" b="1">
                <a:solidFill>
                  <a:srgbClr val="000000"/>
                </a:solidFill>
                <a:latin typeface="Arial" pitchFamily="34" charset="0"/>
              </a:rPr>
              <a:t>Sampling of the required technical certifications and bills</a:t>
            </a:r>
          </a:p>
        </p:txBody>
      </p:sp>
      <p:sp>
        <p:nvSpPr>
          <p:cNvPr id="32" name="Rectangle 48"/>
          <p:cNvSpPr>
            <a:spLocks noChangeArrowheads="1"/>
          </p:cNvSpPr>
          <p:nvPr/>
        </p:nvSpPr>
        <p:spPr bwMode="auto">
          <a:xfrm>
            <a:off x="7281164" y="2891335"/>
            <a:ext cx="2070016" cy="189962"/>
          </a:xfrm>
          <a:prstGeom prst="rect">
            <a:avLst/>
          </a:prstGeom>
          <a:solidFill>
            <a:schemeClr val="accent4"/>
          </a:solidFill>
          <a:ln>
            <a:noFill/>
          </a:ln>
        </p:spPr>
        <p:txBody>
          <a:bodyPr wrap="none" lIns="53989" tIns="45711" rIns="53989" bIns="45711" anchor="ctr"/>
          <a:lstStyle>
            <a:lvl1pPr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1pPr>
            <a:lvl2pPr marL="742950" indent="-28575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2pPr>
            <a:lvl3pPr marL="11430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3pPr>
            <a:lvl4pPr marL="16002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4pPr>
            <a:lvl5pPr marL="2057400" indent="-228600" algn="l" eaLnBrk="0" hangingPunct="0">
              <a:lnSpc>
                <a:spcPct val="120000"/>
              </a:lnSpc>
              <a:spcBef>
                <a:spcPts val="600"/>
              </a:spcBef>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5pPr>
            <a:lvl6pPr marL="25146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6pPr>
            <a:lvl7pPr marL="29718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7pPr>
            <a:lvl8pPr marL="34290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8pPr>
            <a:lvl9pPr marL="3886200" indent="-22860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Arial" pitchFamily="34" charset="0"/>
                <a:ea typeface="ＭＳ Ｐゴシック" pitchFamily="34" charset="-128"/>
                <a:cs typeface="PFCentroSansPro-Regular"/>
              </a:defRPr>
            </a:lvl9pPr>
          </a:lstStyle>
          <a:p>
            <a:pPr algn="ctr" eaLnBrk="1" hangingPunct="1">
              <a:lnSpc>
                <a:spcPct val="100000"/>
              </a:lnSpc>
              <a:spcBef>
                <a:spcPct val="0"/>
              </a:spcBef>
              <a:buSzTx/>
              <a:buFontTx/>
              <a:buNone/>
              <a:defRPr/>
            </a:pPr>
            <a:r>
              <a:rPr lang="de-DE" altLang="de-DE" sz="1300" b="1" dirty="0" err="1">
                <a:solidFill>
                  <a:srgbClr val="FFFFFF"/>
                </a:solidFill>
              </a:rPr>
              <a:t>Evidence</a:t>
            </a:r>
            <a:r>
              <a:rPr lang="de-DE" altLang="de-DE" sz="1300" b="1" dirty="0">
                <a:solidFill>
                  <a:srgbClr val="FFFFFF"/>
                </a:solidFill>
              </a:rPr>
              <a:t> check</a:t>
            </a:r>
          </a:p>
        </p:txBody>
      </p:sp>
      <p:sp>
        <p:nvSpPr>
          <p:cNvPr id="2" name="Fußzeilenplatzhalter 1">
            <a:extLst>
              <a:ext uri="{FF2B5EF4-FFF2-40B4-BE49-F238E27FC236}">
                <a16:creationId xmlns:a16="http://schemas.microsoft.com/office/drawing/2014/main" id="{D78484B6-4716-4100-956B-AF65BEF1CFA1}"/>
              </a:ext>
            </a:extLst>
          </p:cNvPr>
          <p:cNvSpPr>
            <a:spLocks noGrp="1"/>
          </p:cNvSpPr>
          <p:nvPr>
            <p:ph type="ftr" sz="quarter" idx="14"/>
          </p:nvPr>
        </p:nvSpPr>
        <p:spPr/>
        <p:txBody>
          <a:bodyPr/>
          <a:lstStyle/>
          <a:p>
            <a:pPr>
              <a:defRPr/>
            </a:pPr>
            <a:r>
              <a:rPr lang="fr-FR"/>
              <a:t>"Agir pour le climat" - Web Conference 8.4.2021</a:t>
            </a:r>
            <a:endParaRPr lang="de-DE"/>
          </a:p>
        </p:txBody>
      </p:sp>
      <p:sp>
        <p:nvSpPr>
          <p:cNvPr id="3" name="Foliennummernplatzhalter 2">
            <a:extLst>
              <a:ext uri="{FF2B5EF4-FFF2-40B4-BE49-F238E27FC236}">
                <a16:creationId xmlns:a16="http://schemas.microsoft.com/office/drawing/2014/main" id="{4152B2E7-5EC7-46CA-B652-A680DEABC20B}"/>
              </a:ext>
            </a:extLst>
          </p:cNvPr>
          <p:cNvSpPr>
            <a:spLocks noGrp="1"/>
          </p:cNvSpPr>
          <p:nvPr>
            <p:ph type="sldNum" sz="quarter" idx="15"/>
          </p:nvPr>
        </p:nvSpPr>
        <p:spPr/>
        <p:txBody>
          <a:bodyPr/>
          <a:lstStyle/>
          <a:p>
            <a:pPr>
              <a:defRPr/>
            </a:pPr>
            <a:fld id="{0D63E290-913A-4CCB-837A-06081D569BDB}" type="slidenum">
              <a:rPr lang="de-DE" smtClean="0"/>
              <a:pPr>
                <a:defRPr/>
              </a:pPr>
              <a:t>16</a:t>
            </a:fld>
            <a:endParaRPr lang="de-DE"/>
          </a:p>
        </p:txBody>
      </p:sp>
    </p:spTree>
    <p:extLst>
      <p:ext uri="{BB962C8B-B14F-4D97-AF65-F5344CB8AC3E}">
        <p14:creationId xmlns:p14="http://schemas.microsoft.com/office/powerpoint/2010/main" val="1245799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Gerade Verbindung 41"/>
          <p:cNvCxnSpPr>
            <a:endCxn id="10" idx="1"/>
          </p:cNvCxnSpPr>
          <p:nvPr/>
        </p:nvCxnSpPr>
        <p:spPr bwMode="auto">
          <a:xfrm>
            <a:off x="2320107" y="1731908"/>
            <a:ext cx="1618284" cy="1375077"/>
          </a:xfrm>
          <a:prstGeom prst="line">
            <a:avLst/>
          </a:prstGeom>
          <a:solidFill>
            <a:srgbClr val="7C9BC8"/>
          </a:solidFill>
          <a:ln w="28575" cap="flat" cmpd="sng" algn="ctr">
            <a:solidFill>
              <a:srgbClr val="005A8C"/>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rgbClr val="808080"/>
                  </a:outerShdw>
                </a:effectLst>
              </a14:hiddenEffects>
            </a:ext>
          </a:extLst>
        </p:spPr>
      </p:cxnSp>
      <p:grpSp>
        <p:nvGrpSpPr>
          <p:cNvPr id="52" name="Gruppierung 51"/>
          <p:cNvGrpSpPr/>
          <p:nvPr/>
        </p:nvGrpSpPr>
        <p:grpSpPr>
          <a:xfrm>
            <a:off x="269448" y="899548"/>
            <a:ext cx="10103693" cy="4793450"/>
            <a:chOff x="285618" y="911890"/>
            <a:chExt cx="9329246" cy="5447962"/>
          </a:xfrm>
        </p:grpSpPr>
        <p:cxnSp>
          <p:nvCxnSpPr>
            <p:cNvPr id="56" name="Gerade Verbindung 55"/>
            <p:cNvCxnSpPr/>
            <p:nvPr/>
          </p:nvCxnSpPr>
          <p:spPr bwMode="auto">
            <a:xfrm>
              <a:off x="5210120" y="4592889"/>
              <a:ext cx="1125565" cy="160447"/>
            </a:xfrm>
            <a:prstGeom prst="line">
              <a:avLst/>
            </a:prstGeom>
            <a:solidFill>
              <a:srgbClr val="7C9BC8"/>
            </a:solidFill>
            <a:ln w="28575" cap="flat" cmpd="sng" algn="ctr">
              <a:solidFill>
                <a:srgbClr val="738C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rgbClr val="808080"/>
                    </a:outerShdw>
                  </a:effectLst>
                </a14:hiddenEffects>
              </a:ext>
            </a:extLst>
          </p:spPr>
        </p:cxnSp>
        <p:sp>
          <p:nvSpPr>
            <p:cNvPr id="15" name="Freihandform 14"/>
            <p:cNvSpPr/>
            <p:nvPr/>
          </p:nvSpPr>
          <p:spPr>
            <a:xfrm>
              <a:off x="453874" y="4120343"/>
              <a:ext cx="2335168" cy="632993"/>
            </a:xfrm>
            <a:custGeom>
              <a:avLst/>
              <a:gdLst>
                <a:gd name="connsiteX0" fmla="*/ 0 w 1756289"/>
                <a:gd name="connsiteY0" fmla="*/ 0 h 1170859"/>
                <a:gd name="connsiteX1" fmla="*/ 1756289 w 1756289"/>
                <a:gd name="connsiteY1" fmla="*/ 0 h 1170859"/>
                <a:gd name="connsiteX2" fmla="*/ 1756289 w 1756289"/>
                <a:gd name="connsiteY2" fmla="*/ 1170859 h 1170859"/>
                <a:gd name="connsiteX3" fmla="*/ 0 w 1756289"/>
                <a:gd name="connsiteY3" fmla="*/ 1170859 h 1170859"/>
                <a:gd name="connsiteX4" fmla="*/ 0 w 1756289"/>
                <a:gd name="connsiteY4" fmla="*/ 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6289" h="1170859">
                  <a:moveTo>
                    <a:pt x="0" y="0"/>
                  </a:moveTo>
                  <a:lnTo>
                    <a:pt x="1756289" y="0"/>
                  </a:lnTo>
                  <a:lnTo>
                    <a:pt x="1756289" y="1170859"/>
                  </a:lnTo>
                  <a:lnTo>
                    <a:pt x="0" y="1170859"/>
                  </a:lnTo>
                  <a:lnTo>
                    <a:pt x="0" y="0"/>
                  </a:lnTo>
                  <a:close/>
                </a:path>
              </a:pathLst>
            </a:custGeom>
            <a:solidFill>
              <a:schemeClr val="bg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l" defTabSz="533400">
                <a:lnSpc>
                  <a:spcPct val="90000"/>
                </a:lnSpc>
                <a:spcBef>
                  <a:spcPct val="0"/>
                </a:spcBef>
                <a:spcAft>
                  <a:spcPct val="15000"/>
                </a:spcAft>
              </a:pPr>
              <a:r>
                <a:rPr lang="en-US" sz="1400" dirty="0">
                  <a:solidFill>
                    <a:schemeClr val="tx1"/>
                  </a:solidFill>
                </a:rPr>
                <a:t> </a:t>
              </a:r>
            </a:p>
            <a:p>
              <a:pPr marL="285750" lvl="1" indent="-285750" algn="l" defTabSz="533400">
                <a:lnSpc>
                  <a:spcPct val="90000"/>
                </a:lnSpc>
                <a:spcBef>
                  <a:spcPct val="0"/>
                </a:spcBef>
                <a:spcAft>
                  <a:spcPct val="15000"/>
                </a:spcAft>
                <a:buFont typeface="Wingdings" panose="05000000000000000000" pitchFamily="2" charset="2"/>
                <a:buChar char="Ø"/>
              </a:pPr>
              <a:r>
                <a:rPr lang="en-US" sz="1400" dirty="0">
                  <a:solidFill>
                    <a:schemeClr val="tx1"/>
                  </a:solidFill>
                </a:rPr>
                <a:t>For on-lending banks / financial partners (cheap loans)</a:t>
              </a:r>
            </a:p>
          </p:txBody>
        </p:sp>
        <p:sp>
          <p:nvSpPr>
            <p:cNvPr id="10" name="Ellipse 9"/>
            <p:cNvSpPr/>
            <p:nvPr/>
          </p:nvSpPr>
          <p:spPr>
            <a:xfrm>
              <a:off x="3387555" y="3134956"/>
              <a:ext cx="1951432" cy="1951432"/>
            </a:xfrm>
            <a:prstGeom prst="ellipse">
              <a:avLst/>
            </a:prstGeom>
            <a:noFill/>
            <a:ln w="57150" cmpd="sng">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Freihandform 28"/>
            <p:cNvSpPr/>
            <p:nvPr/>
          </p:nvSpPr>
          <p:spPr>
            <a:xfrm>
              <a:off x="6920562" y="2428275"/>
              <a:ext cx="2518882" cy="2041459"/>
            </a:xfrm>
            <a:custGeom>
              <a:avLst/>
              <a:gdLst>
                <a:gd name="connsiteX0" fmla="*/ 0 w 1756289"/>
                <a:gd name="connsiteY0" fmla="*/ 0 h 1170859"/>
                <a:gd name="connsiteX1" fmla="*/ 1756289 w 1756289"/>
                <a:gd name="connsiteY1" fmla="*/ 0 h 1170859"/>
                <a:gd name="connsiteX2" fmla="*/ 1756289 w 1756289"/>
                <a:gd name="connsiteY2" fmla="*/ 1170859 h 1170859"/>
                <a:gd name="connsiteX3" fmla="*/ 0 w 1756289"/>
                <a:gd name="connsiteY3" fmla="*/ 1170859 h 1170859"/>
                <a:gd name="connsiteX4" fmla="*/ 0 w 1756289"/>
                <a:gd name="connsiteY4" fmla="*/ 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6289" h="1170859">
                  <a:moveTo>
                    <a:pt x="0" y="0"/>
                  </a:moveTo>
                  <a:lnTo>
                    <a:pt x="1756289" y="0"/>
                  </a:lnTo>
                  <a:lnTo>
                    <a:pt x="1756289" y="1170859"/>
                  </a:lnTo>
                  <a:lnTo>
                    <a:pt x="0" y="1170859"/>
                  </a:lnTo>
                  <a:lnTo>
                    <a:pt x="0" y="0"/>
                  </a:lnTo>
                  <a:close/>
                </a:path>
              </a:pathLst>
            </a:custGeom>
            <a:solidFill>
              <a:schemeClr val="bg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lvl="0" indent="-171450" defTabSz="914400" eaLnBrk="0" fontAlgn="b" hangingPunct="0">
                <a:spcBef>
                  <a:spcPct val="0"/>
                </a:spcBef>
                <a:spcAft>
                  <a:spcPct val="0"/>
                </a:spcAft>
                <a:buSzPct val="90000"/>
                <a:buFont typeface="Wingdings" panose="05000000000000000000" pitchFamily="2" charset="2"/>
                <a:buChar char="Ø"/>
                <a:defRPr/>
              </a:pPr>
              <a:r>
                <a:rPr lang="en-US" sz="1400" dirty="0">
                  <a:solidFill>
                    <a:srgbClr val="000000"/>
                  </a:solidFill>
                  <a:latin typeface="Arial" pitchFamily="34" charset="0"/>
                  <a:ea typeface="ＭＳ Ｐゴシック" pitchFamily="34" charset="-128"/>
                </a:rPr>
                <a:t>broad network with business/ financing partners </a:t>
              </a:r>
            </a:p>
            <a:p>
              <a:pPr marL="285750" lvl="0" indent="-285750" defTabSz="914400" eaLnBrk="0" fontAlgn="b" hangingPunct="0">
                <a:spcBef>
                  <a:spcPct val="0"/>
                </a:spcBef>
                <a:spcAft>
                  <a:spcPct val="0"/>
                </a:spcAft>
                <a:buSzPct val="90000"/>
                <a:buFont typeface="Wingdings" panose="05000000000000000000" pitchFamily="2" charset="2"/>
                <a:buChar char="Ø"/>
                <a:defRPr/>
              </a:pPr>
              <a:r>
                <a:rPr lang="en-US" sz="1400" dirty="0">
                  <a:solidFill>
                    <a:srgbClr val="000000"/>
                  </a:solidFill>
                  <a:latin typeface="Arial" pitchFamily="34" charset="0"/>
                  <a:ea typeface="ＭＳ Ｐゴシック" pitchFamily="34" charset="-128"/>
                </a:rPr>
                <a:t>ongoing training / information on product development for financial institutions and other multipliers </a:t>
              </a:r>
            </a:p>
          </p:txBody>
        </p:sp>
        <p:sp>
          <p:nvSpPr>
            <p:cNvPr id="30" name="Freihandform 29"/>
            <p:cNvSpPr/>
            <p:nvPr/>
          </p:nvSpPr>
          <p:spPr>
            <a:xfrm>
              <a:off x="285618" y="1690570"/>
              <a:ext cx="2688074" cy="1087352"/>
            </a:xfrm>
            <a:custGeom>
              <a:avLst/>
              <a:gdLst>
                <a:gd name="connsiteX0" fmla="*/ 0 w 1756289"/>
                <a:gd name="connsiteY0" fmla="*/ 0 h 1170859"/>
                <a:gd name="connsiteX1" fmla="*/ 1756289 w 1756289"/>
                <a:gd name="connsiteY1" fmla="*/ 0 h 1170859"/>
                <a:gd name="connsiteX2" fmla="*/ 1756289 w 1756289"/>
                <a:gd name="connsiteY2" fmla="*/ 1170859 h 1170859"/>
                <a:gd name="connsiteX3" fmla="*/ 0 w 1756289"/>
                <a:gd name="connsiteY3" fmla="*/ 1170859 h 1170859"/>
                <a:gd name="connsiteX4" fmla="*/ 0 w 1756289"/>
                <a:gd name="connsiteY4" fmla="*/ 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6289" h="1170859">
                  <a:moveTo>
                    <a:pt x="0" y="0"/>
                  </a:moveTo>
                  <a:lnTo>
                    <a:pt x="1756289" y="0"/>
                  </a:lnTo>
                  <a:lnTo>
                    <a:pt x="1756289" y="1170859"/>
                  </a:lnTo>
                  <a:lnTo>
                    <a:pt x="0" y="1170859"/>
                  </a:lnTo>
                  <a:lnTo>
                    <a:pt x="0" y="0"/>
                  </a:lnTo>
                  <a:close/>
                </a:path>
              </a:pathLst>
            </a:custGeom>
            <a:solidFill>
              <a:schemeClr val="bg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lvl="1" indent="-171450" algn="r" defTabSz="533400">
                <a:lnSpc>
                  <a:spcPct val="90000"/>
                </a:lnSpc>
                <a:spcBef>
                  <a:spcPct val="0"/>
                </a:spcBef>
                <a:spcAft>
                  <a:spcPct val="15000"/>
                </a:spcAft>
                <a:buFont typeface="Wingdings" panose="05000000000000000000" pitchFamily="2" charset="2"/>
                <a:buChar char="ü"/>
              </a:pPr>
              <a:endParaRPr lang="en-US" sz="1400" dirty="0"/>
            </a:p>
            <a:p>
              <a:pPr marL="171450" lvl="1" indent="-171450" algn="r" defTabSz="533400">
                <a:lnSpc>
                  <a:spcPct val="90000"/>
                </a:lnSpc>
                <a:spcBef>
                  <a:spcPct val="0"/>
                </a:spcBef>
                <a:spcAft>
                  <a:spcPct val="15000"/>
                </a:spcAft>
                <a:buFont typeface="Wingdings" panose="05000000000000000000" pitchFamily="2" charset="2"/>
                <a:buChar char="ü"/>
              </a:pPr>
              <a:endParaRPr lang="en-US" sz="1400" dirty="0" err="1"/>
            </a:p>
            <a:p>
              <a:pPr marL="171450" lvl="1" indent="-171450" algn="r" defTabSz="533400">
                <a:lnSpc>
                  <a:spcPct val="90000"/>
                </a:lnSpc>
                <a:spcBef>
                  <a:spcPct val="0"/>
                </a:spcBef>
                <a:spcAft>
                  <a:spcPct val="15000"/>
                </a:spcAft>
                <a:buFont typeface="Wingdings" panose="05000000000000000000" pitchFamily="2" charset="2"/>
                <a:buChar char="ü"/>
              </a:pPr>
              <a:r>
                <a:rPr lang="en-US" sz="1400" dirty="0"/>
                <a:t>Assignment of important role  role in implementing the energy transition   </a:t>
              </a:r>
            </a:p>
            <a:p>
              <a:pPr marL="171450" lvl="1" indent="-171450" algn="r" defTabSz="533400">
                <a:lnSpc>
                  <a:spcPct val="90000"/>
                </a:lnSpc>
                <a:spcBef>
                  <a:spcPct val="0"/>
                </a:spcBef>
                <a:spcAft>
                  <a:spcPct val="15000"/>
                </a:spcAft>
                <a:buFont typeface="Wingdings" panose="05000000000000000000" pitchFamily="2" charset="2"/>
                <a:buChar char="ü"/>
              </a:pPr>
              <a:endParaRPr lang="en-US" sz="1400" kern="1200" dirty="0"/>
            </a:p>
          </p:txBody>
        </p:sp>
        <p:grpSp>
          <p:nvGrpSpPr>
            <p:cNvPr id="48" name="Gruppierung 47"/>
            <p:cNvGrpSpPr/>
            <p:nvPr/>
          </p:nvGrpSpPr>
          <p:grpSpPr>
            <a:xfrm>
              <a:off x="5473187" y="4548608"/>
              <a:ext cx="4141677" cy="1590581"/>
              <a:chOff x="5678631" y="4041182"/>
              <a:chExt cx="4141677" cy="1590581"/>
            </a:xfrm>
          </p:grpSpPr>
          <p:sp>
            <p:nvSpPr>
              <p:cNvPr id="13" name="Freihandform 12"/>
              <p:cNvSpPr/>
              <p:nvPr/>
            </p:nvSpPr>
            <p:spPr>
              <a:xfrm>
                <a:off x="5678631" y="4041182"/>
                <a:ext cx="1935582" cy="1299915"/>
              </a:xfrm>
              <a:custGeom>
                <a:avLst/>
                <a:gdLst>
                  <a:gd name="connsiteX0" fmla="*/ 0 w 1170859"/>
                  <a:gd name="connsiteY0" fmla="*/ 585430 h 1170859"/>
                  <a:gd name="connsiteX1" fmla="*/ 585430 w 1170859"/>
                  <a:gd name="connsiteY1" fmla="*/ 0 h 1170859"/>
                  <a:gd name="connsiteX2" fmla="*/ 1170860 w 1170859"/>
                  <a:gd name="connsiteY2" fmla="*/ 585430 h 1170859"/>
                  <a:gd name="connsiteX3" fmla="*/ 585430 w 1170859"/>
                  <a:gd name="connsiteY3" fmla="*/ 1170860 h 1170859"/>
                  <a:gd name="connsiteX4" fmla="*/ 0 w 1170859"/>
                  <a:gd name="connsiteY4" fmla="*/ 58543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0859" h="1170859">
                    <a:moveTo>
                      <a:pt x="0" y="585430"/>
                    </a:moveTo>
                    <a:cubicBezTo>
                      <a:pt x="0" y="262106"/>
                      <a:pt x="262106" y="0"/>
                      <a:pt x="585430" y="0"/>
                    </a:cubicBezTo>
                    <a:cubicBezTo>
                      <a:pt x="908754" y="0"/>
                      <a:pt x="1170860" y="262106"/>
                      <a:pt x="1170860" y="585430"/>
                    </a:cubicBezTo>
                    <a:cubicBezTo>
                      <a:pt x="1170860" y="908754"/>
                      <a:pt x="908754" y="1170860"/>
                      <a:pt x="585430" y="1170860"/>
                    </a:cubicBezTo>
                    <a:cubicBezTo>
                      <a:pt x="262106" y="1170860"/>
                      <a:pt x="0" y="908754"/>
                      <a:pt x="0" y="585430"/>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88" tIns="179088" rIns="179088" bIns="179088" numCol="1" spcCol="1270" anchor="ctr" anchorCtr="0">
                <a:noAutofit/>
              </a:bodyPr>
              <a:lstStyle/>
              <a:p>
                <a:pPr lvl="0" algn="ctr" defTabSz="533400">
                  <a:lnSpc>
                    <a:spcPct val="90000"/>
                  </a:lnSpc>
                  <a:spcBef>
                    <a:spcPct val="0"/>
                  </a:spcBef>
                  <a:spcAft>
                    <a:spcPct val="35000"/>
                  </a:spcAft>
                </a:pPr>
                <a:r>
                  <a:rPr lang="en-US" sz="1400" b="1" kern="1200" dirty="0"/>
                  <a:t>Awareness raising</a:t>
                </a:r>
              </a:p>
            </p:txBody>
          </p:sp>
          <p:sp>
            <p:nvSpPr>
              <p:cNvPr id="17" name="Freihandform 16"/>
              <p:cNvSpPr/>
              <p:nvPr/>
            </p:nvSpPr>
            <p:spPr>
              <a:xfrm>
                <a:off x="7932857" y="4298130"/>
                <a:ext cx="1887451" cy="1333633"/>
              </a:xfrm>
              <a:custGeom>
                <a:avLst/>
                <a:gdLst>
                  <a:gd name="connsiteX0" fmla="*/ 0 w 1756289"/>
                  <a:gd name="connsiteY0" fmla="*/ 0 h 1170859"/>
                  <a:gd name="connsiteX1" fmla="*/ 1756289 w 1756289"/>
                  <a:gd name="connsiteY1" fmla="*/ 0 h 1170859"/>
                  <a:gd name="connsiteX2" fmla="*/ 1756289 w 1756289"/>
                  <a:gd name="connsiteY2" fmla="*/ 1170859 h 1170859"/>
                  <a:gd name="connsiteX3" fmla="*/ 0 w 1756289"/>
                  <a:gd name="connsiteY3" fmla="*/ 1170859 h 1170859"/>
                  <a:gd name="connsiteX4" fmla="*/ 0 w 1756289"/>
                  <a:gd name="connsiteY4" fmla="*/ 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6289" h="1170859">
                    <a:moveTo>
                      <a:pt x="0" y="0"/>
                    </a:moveTo>
                    <a:lnTo>
                      <a:pt x="1756289" y="0"/>
                    </a:lnTo>
                    <a:lnTo>
                      <a:pt x="1756289" y="1170859"/>
                    </a:lnTo>
                    <a:lnTo>
                      <a:pt x="0" y="1170859"/>
                    </a:lnTo>
                    <a:lnTo>
                      <a:pt x="0" y="0"/>
                    </a:lnTo>
                    <a:close/>
                  </a:path>
                </a:pathLst>
              </a:custGeom>
              <a:solidFill>
                <a:schemeClr val="bg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lvl="1" indent="-171450" defTabSz="533400">
                  <a:lnSpc>
                    <a:spcPct val="90000"/>
                  </a:lnSpc>
                  <a:spcBef>
                    <a:spcPct val="0"/>
                  </a:spcBef>
                  <a:spcAft>
                    <a:spcPct val="15000"/>
                  </a:spcAft>
                  <a:buFont typeface="Wingdings" panose="05000000000000000000" pitchFamily="2" charset="2"/>
                  <a:buChar char="ü"/>
                </a:pPr>
                <a:r>
                  <a:rPr lang="en-US" sz="1400" dirty="0">
                    <a:solidFill>
                      <a:srgbClr val="000000"/>
                    </a:solidFill>
                    <a:latin typeface="Arial" pitchFamily="34" charset="0"/>
                    <a:ea typeface="ＭＳ Ｐゴシック" pitchFamily="34" charset="-128"/>
                  </a:rPr>
                  <a:t>maintaining a tailor-made, ongoing stakeholder information &amp; dialogue across the entire spectrum of stakeholders </a:t>
                </a:r>
                <a:endParaRPr lang="en-US" sz="1400" kern="1200" dirty="0"/>
              </a:p>
            </p:txBody>
          </p:sp>
        </p:grpSp>
        <p:sp>
          <p:nvSpPr>
            <p:cNvPr id="36" name="Textfeld 35"/>
            <p:cNvSpPr txBox="1"/>
            <p:nvPr/>
          </p:nvSpPr>
          <p:spPr>
            <a:xfrm>
              <a:off x="359545" y="5413373"/>
              <a:ext cx="1955408" cy="349802"/>
            </a:xfrm>
            <a:prstGeom prst="rect">
              <a:avLst/>
            </a:prstGeom>
            <a:noFill/>
          </p:spPr>
          <p:txBody>
            <a:bodyPr wrap="square" rtlCol="0">
              <a:spAutoFit/>
            </a:bodyPr>
            <a:lstStyle/>
            <a:p>
              <a:pPr algn="l"/>
              <a:endParaRPr lang="en-US" sz="1400" dirty="0">
                <a:solidFill>
                  <a:schemeClr val="tx1"/>
                </a:solidFill>
              </a:endParaRPr>
            </a:p>
          </p:txBody>
        </p:sp>
        <p:sp>
          <p:nvSpPr>
            <p:cNvPr id="37" name="Freihandform 36"/>
            <p:cNvSpPr/>
            <p:nvPr/>
          </p:nvSpPr>
          <p:spPr>
            <a:xfrm>
              <a:off x="3492794" y="5402202"/>
              <a:ext cx="1890262" cy="478935"/>
            </a:xfrm>
            <a:custGeom>
              <a:avLst/>
              <a:gdLst>
                <a:gd name="connsiteX0" fmla="*/ 0 w 1756289"/>
                <a:gd name="connsiteY0" fmla="*/ 0 h 1170859"/>
                <a:gd name="connsiteX1" fmla="*/ 1756289 w 1756289"/>
                <a:gd name="connsiteY1" fmla="*/ 0 h 1170859"/>
                <a:gd name="connsiteX2" fmla="*/ 1756289 w 1756289"/>
                <a:gd name="connsiteY2" fmla="*/ 1170859 h 1170859"/>
                <a:gd name="connsiteX3" fmla="*/ 0 w 1756289"/>
                <a:gd name="connsiteY3" fmla="*/ 1170859 h 1170859"/>
                <a:gd name="connsiteX4" fmla="*/ 0 w 1756289"/>
                <a:gd name="connsiteY4" fmla="*/ 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6289" h="1170859">
                  <a:moveTo>
                    <a:pt x="0" y="0"/>
                  </a:moveTo>
                  <a:lnTo>
                    <a:pt x="1756289" y="0"/>
                  </a:lnTo>
                  <a:lnTo>
                    <a:pt x="1756289" y="1170859"/>
                  </a:lnTo>
                  <a:lnTo>
                    <a:pt x="0" y="1170859"/>
                  </a:lnTo>
                  <a:lnTo>
                    <a:pt x="0" y="0"/>
                  </a:lnTo>
                  <a:close/>
                </a:path>
              </a:pathLst>
            </a:custGeom>
            <a:solidFill>
              <a:schemeClr val="bg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algn="l" defTabSz="533400">
                <a:lnSpc>
                  <a:spcPct val="90000"/>
                </a:lnSpc>
                <a:spcBef>
                  <a:spcPct val="0"/>
                </a:spcBef>
                <a:spcAft>
                  <a:spcPct val="15000"/>
                </a:spcAft>
                <a:buFont typeface="Wingdings" panose="05000000000000000000" pitchFamily="2" charset="2"/>
                <a:buChar char="ü"/>
              </a:pPr>
              <a:r>
                <a:rPr lang="en-US" sz="1400" dirty="0"/>
                <a:t>High degree of </a:t>
              </a:r>
              <a:r>
                <a:rPr lang="en-US" sz="1400" dirty="0" err="1"/>
                <a:t>standardisation</a:t>
              </a:r>
              <a:endParaRPr lang="en-US" sz="1400" dirty="0"/>
            </a:p>
          </p:txBody>
        </p:sp>
        <p:cxnSp>
          <p:nvCxnSpPr>
            <p:cNvPr id="19" name="Gerade Verbindung 18"/>
            <p:cNvCxnSpPr/>
            <p:nvPr/>
          </p:nvCxnSpPr>
          <p:spPr bwMode="auto">
            <a:xfrm>
              <a:off x="3387555" y="1297227"/>
              <a:ext cx="603034" cy="1858341"/>
            </a:xfrm>
            <a:prstGeom prst="line">
              <a:avLst/>
            </a:prstGeom>
            <a:solidFill>
              <a:srgbClr val="7C9BC8"/>
            </a:solidFill>
            <a:ln w="28575" cap="flat" cmpd="sng" algn="ctr">
              <a:solidFill>
                <a:srgbClr val="005A8C"/>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rgbClr val="808080"/>
                    </a:outerShdw>
                  </a:effectLst>
                </a14:hiddenEffects>
              </a:ext>
            </a:extLst>
          </p:spPr>
        </p:cxnSp>
        <p:cxnSp>
          <p:nvCxnSpPr>
            <p:cNvPr id="28" name="Gerade Verbindung 27"/>
            <p:cNvCxnSpPr>
              <a:stCxn id="32" idx="2"/>
            </p:cNvCxnSpPr>
            <p:nvPr/>
          </p:nvCxnSpPr>
          <p:spPr bwMode="auto">
            <a:xfrm>
              <a:off x="2541553" y="3443881"/>
              <a:ext cx="922159" cy="372899"/>
            </a:xfrm>
            <a:prstGeom prst="line">
              <a:avLst/>
            </a:prstGeom>
            <a:solidFill>
              <a:srgbClr val="7C9BC8"/>
            </a:solidFill>
            <a:ln w="28575" cap="flat" cmpd="sng" algn="ctr">
              <a:solidFill>
                <a:srgbClr val="005A8C"/>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rgbClr val="808080"/>
                    </a:outerShdw>
                  </a:effectLst>
                </a14:hiddenEffects>
              </a:ext>
            </a:extLst>
          </p:spPr>
        </p:cxnSp>
        <p:cxnSp>
          <p:nvCxnSpPr>
            <p:cNvPr id="50" name="Gerade Verbindung 49"/>
            <p:cNvCxnSpPr>
              <a:endCxn id="10" idx="3"/>
            </p:cNvCxnSpPr>
            <p:nvPr/>
          </p:nvCxnSpPr>
          <p:spPr bwMode="auto">
            <a:xfrm flipV="1">
              <a:off x="3148329" y="4800607"/>
              <a:ext cx="525007" cy="590714"/>
            </a:xfrm>
            <a:prstGeom prst="line">
              <a:avLst/>
            </a:prstGeom>
            <a:solidFill>
              <a:srgbClr val="7C9BC8"/>
            </a:solidFill>
            <a:ln w="28575" cap="flat" cmpd="sng" algn="ctr">
              <a:solidFill>
                <a:srgbClr val="005A8C"/>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rgbClr val="808080"/>
                    </a:outerShdw>
                  </a:effectLst>
                </a14:hiddenEffects>
              </a:ext>
            </a:extLst>
          </p:spPr>
        </p:cxnSp>
        <p:cxnSp>
          <p:nvCxnSpPr>
            <p:cNvPr id="43" name="Gerade Verbindung 42"/>
            <p:cNvCxnSpPr/>
            <p:nvPr/>
          </p:nvCxnSpPr>
          <p:spPr bwMode="auto">
            <a:xfrm flipV="1">
              <a:off x="5210120" y="2234246"/>
              <a:ext cx="1710442" cy="1355914"/>
            </a:xfrm>
            <a:prstGeom prst="line">
              <a:avLst/>
            </a:prstGeom>
            <a:solidFill>
              <a:srgbClr val="7C9BC8"/>
            </a:solidFill>
            <a:ln w="28575" cap="flat" cmpd="sng" algn="ctr">
              <a:solidFill>
                <a:srgbClr val="738C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rgbClr val="808080"/>
                    </a:outerShdw>
                  </a:effectLst>
                </a14:hiddenEffects>
              </a:ext>
            </a:extLst>
          </p:spPr>
        </p:cxnSp>
        <p:sp>
          <p:nvSpPr>
            <p:cNvPr id="12" name="Freihandform 11"/>
            <p:cNvSpPr/>
            <p:nvPr/>
          </p:nvSpPr>
          <p:spPr>
            <a:xfrm>
              <a:off x="6573999" y="911890"/>
              <a:ext cx="2448272" cy="1545145"/>
            </a:xfrm>
            <a:custGeom>
              <a:avLst/>
              <a:gdLst>
                <a:gd name="connsiteX0" fmla="*/ 0 w 1170859"/>
                <a:gd name="connsiteY0" fmla="*/ 585430 h 1170859"/>
                <a:gd name="connsiteX1" fmla="*/ 585430 w 1170859"/>
                <a:gd name="connsiteY1" fmla="*/ 0 h 1170859"/>
                <a:gd name="connsiteX2" fmla="*/ 1170860 w 1170859"/>
                <a:gd name="connsiteY2" fmla="*/ 585430 h 1170859"/>
                <a:gd name="connsiteX3" fmla="*/ 585430 w 1170859"/>
                <a:gd name="connsiteY3" fmla="*/ 1170860 h 1170859"/>
                <a:gd name="connsiteX4" fmla="*/ 0 w 1170859"/>
                <a:gd name="connsiteY4" fmla="*/ 58543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0859" h="1170859">
                  <a:moveTo>
                    <a:pt x="0" y="585430"/>
                  </a:moveTo>
                  <a:cubicBezTo>
                    <a:pt x="0" y="262106"/>
                    <a:pt x="262106" y="0"/>
                    <a:pt x="585430" y="0"/>
                  </a:cubicBezTo>
                  <a:cubicBezTo>
                    <a:pt x="908754" y="0"/>
                    <a:pt x="1170860" y="262106"/>
                    <a:pt x="1170860" y="585430"/>
                  </a:cubicBezTo>
                  <a:cubicBezTo>
                    <a:pt x="1170860" y="908754"/>
                    <a:pt x="908754" y="1170860"/>
                    <a:pt x="585430" y="1170860"/>
                  </a:cubicBezTo>
                  <a:cubicBezTo>
                    <a:pt x="262106" y="1170860"/>
                    <a:pt x="0" y="908754"/>
                    <a:pt x="0" y="585430"/>
                  </a:cubicBezTo>
                  <a:close/>
                </a:path>
              </a:pathLst>
            </a:custGeom>
            <a:solidFill>
              <a:schemeClr val="accent1"/>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88" tIns="179088" rIns="179088" bIns="179088" numCol="1" spcCol="1270" anchor="ctr" anchorCtr="0">
              <a:noAutofit/>
            </a:bodyPr>
            <a:lstStyle/>
            <a:p>
              <a:pPr lvl="0" algn="ctr" defTabSz="533400">
                <a:lnSpc>
                  <a:spcPct val="90000"/>
                </a:lnSpc>
                <a:spcBef>
                  <a:spcPct val="0"/>
                </a:spcBef>
                <a:spcAft>
                  <a:spcPct val="35000"/>
                </a:spcAft>
              </a:pPr>
              <a:r>
                <a:rPr lang="en-US" sz="1400" b="1" dirty="0"/>
                <a:t>On-lending model and distribution / marketing</a:t>
              </a:r>
              <a:endParaRPr lang="en-US" sz="1400" b="1" kern="1200" dirty="0"/>
            </a:p>
          </p:txBody>
        </p:sp>
        <p:sp>
          <p:nvSpPr>
            <p:cNvPr id="11" name="Freihandform 10"/>
            <p:cNvSpPr/>
            <p:nvPr/>
          </p:nvSpPr>
          <p:spPr>
            <a:xfrm>
              <a:off x="322442" y="911890"/>
              <a:ext cx="2110277" cy="1088902"/>
            </a:xfrm>
            <a:custGeom>
              <a:avLst/>
              <a:gdLst>
                <a:gd name="connsiteX0" fmla="*/ 0 w 1170859"/>
                <a:gd name="connsiteY0" fmla="*/ 585430 h 1170859"/>
                <a:gd name="connsiteX1" fmla="*/ 585430 w 1170859"/>
                <a:gd name="connsiteY1" fmla="*/ 0 h 1170859"/>
                <a:gd name="connsiteX2" fmla="*/ 1170860 w 1170859"/>
                <a:gd name="connsiteY2" fmla="*/ 585430 h 1170859"/>
                <a:gd name="connsiteX3" fmla="*/ 585430 w 1170859"/>
                <a:gd name="connsiteY3" fmla="*/ 1170860 h 1170859"/>
                <a:gd name="connsiteX4" fmla="*/ 0 w 1170859"/>
                <a:gd name="connsiteY4" fmla="*/ 58543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0859" h="1170859">
                  <a:moveTo>
                    <a:pt x="0" y="585430"/>
                  </a:moveTo>
                  <a:cubicBezTo>
                    <a:pt x="0" y="262106"/>
                    <a:pt x="262106" y="0"/>
                    <a:pt x="585430" y="0"/>
                  </a:cubicBezTo>
                  <a:cubicBezTo>
                    <a:pt x="908754" y="0"/>
                    <a:pt x="1170860" y="262106"/>
                    <a:pt x="1170860" y="585430"/>
                  </a:cubicBezTo>
                  <a:cubicBezTo>
                    <a:pt x="1170860" y="908754"/>
                    <a:pt x="908754" y="1170860"/>
                    <a:pt x="585430" y="1170860"/>
                  </a:cubicBezTo>
                  <a:cubicBezTo>
                    <a:pt x="262106" y="1170860"/>
                    <a:pt x="0" y="908754"/>
                    <a:pt x="0" y="585430"/>
                  </a:cubicBezTo>
                  <a:close/>
                </a:path>
              </a:pathLst>
            </a:custGeom>
            <a:solidFill>
              <a:srgbClr val="92D050"/>
            </a:solidFill>
            <a:ln>
              <a:solidFill>
                <a:srgbClr val="FFFF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88" tIns="179088" rIns="179088" bIns="179088" numCol="1" spcCol="1270" anchor="ctr" anchorCtr="0">
              <a:noAutofit/>
            </a:bodyPr>
            <a:lstStyle/>
            <a:p>
              <a:pPr lvl="0" algn="ctr" defTabSz="533400">
                <a:lnSpc>
                  <a:spcPct val="90000"/>
                </a:lnSpc>
                <a:spcBef>
                  <a:spcPct val="0"/>
                </a:spcBef>
                <a:spcAft>
                  <a:spcPct val="35000"/>
                </a:spcAft>
              </a:pPr>
              <a:r>
                <a:rPr lang="en-US" sz="1400" b="1" dirty="0"/>
                <a:t> </a:t>
              </a:r>
              <a:r>
                <a:rPr lang="en-US" sz="1600" b="1" dirty="0"/>
                <a:t>Government  mandate</a:t>
              </a:r>
              <a:endParaRPr lang="en-US" sz="1600" b="1" kern="1200" dirty="0"/>
            </a:p>
          </p:txBody>
        </p:sp>
        <p:sp>
          <p:nvSpPr>
            <p:cNvPr id="32" name="Freihandform 31"/>
            <p:cNvSpPr/>
            <p:nvPr/>
          </p:nvSpPr>
          <p:spPr>
            <a:xfrm>
              <a:off x="567161" y="2814583"/>
              <a:ext cx="1974390" cy="1258595"/>
            </a:xfrm>
            <a:custGeom>
              <a:avLst/>
              <a:gdLst>
                <a:gd name="connsiteX0" fmla="*/ 0 w 1170859"/>
                <a:gd name="connsiteY0" fmla="*/ 585430 h 1170859"/>
                <a:gd name="connsiteX1" fmla="*/ 585430 w 1170859"/>
                <a:gd name="connsiteY1" fmla="*/ 0 h 1170859"/>
                <a:gd name="connsiteX2" fmla="*/ 1170860 w 1170859"/>
                <a:gd name="connsiteY2" fmla="*/ 585430 h 1170859"/>
                <a:gd name="connsiteX3" fmla="*/ 585430 w 1170859"/>
                <a:gd name="connsiteY3" fmla="*/ 1170860 h 1170859"/>
                <a:gd name="connsiteX4" fmla="*/ 0 w 1170859"/>
                <a:gd name="connsiteY4" fmla="*/ 58543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0859" h="1170859">
                  <a:moveTo>
                    <a:pt x="0" y="585430"/>
                  </a:moveTo>
                  <a:cubicBezTo>
                    <a:pt x="0" y="262106"/>
                    <a:pt x="262106" y="0"/>
                    <a:pt x="585430" y="0"/>
                  </a:cubicBezTo>
                  <a:cubicBezTo>
                    <a:pt x="908754" y="0"/>
                    <a:pt x="1170860" y="262106"/>
                    <a:pt x="1170860" y="585430"/>
                  </a:cubicBezTo>
                  <a:cubicBezTo>
                    <a:pt x="1170860" y="908754"/>
                    <a:pt x="908754" y="1170860"/>
                    <a:pt x="585430" y="1170860"/>
                  </a:cubicBezTo>
                  <a:cubicBezTo>
                    <a:pt x="262106" y="1170860"/>
                    <a:pt x="0" y="908754"/>
                    <a:pt x="0" y="585430"/>
                  </a:cubicBezTo>
                  <a:close/>
                </a:path>
              </a:pathLst>
            </a:custGeom>
            <a:solidFill>
              <a:srgbClr val="00B0F0"/>
            </a:solidFill>
            <a:ln>
              <a:solidFill>
                <a:srgbClr val="FFFF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88" tIns="179088" rIns="179088" bIns="179088" numCol="1" spcCol="1270" anchor="ctr" anchorCtr="0">
              <a:noAutofit/>
            </a:bodyPr>
            <a:lstStyle/>
            <a:p>
              <a:pPr lvl="0" algn="ctr" defTabSz="533400">
                <a:lnSpc>
                  <a:spcPct val="90000"/>
                </a:lnSpc>
                <a:spcBef>
                  <a:spcPct val="0"/>
                </a:spcBef>
                <a:spcAft>
                  <a:spcPct val="35000"/>
                </a:spcAft>
              </a:pPr>
              <a:r>
                <a:rPr lang="en-US" sz="1400" b="1" dirty="0"/>
                <a:t>Top refinancing conditions on capital market</a:t>
              </a:r>
              <a:endParaRPr lang="en-US" sz="1400" b="1" kern="1200" dirty="0"/>
            </a:p>
          </p:txBody>
        </p:sp>
        <p:sp>
          <p:nvSpPr>
            <p:cNvPr id="16" name="Freihandform 15"/>
            <p:cNvSpPr/>
            <p:nvPr/>
          </p:nvSpPr>
          <p:spPr>
            <a:xfrm>
              <a:off x="856022" y="5096550"/>
              <a:ext cx="2605124" cy="1263302"/>
            </a:xfrm>
            <a:custGeom>
              <a:avLst/>
              <a:gdLst>
                <a:gd name="connsiteX0" fmla="*/ 0 w 1170859"/>
                <a:gd name="connsiteY0" fmla="*/ 585430 h 1170859"/>
                <a:gd name="connsiteX1" fmla="*/ 585430 w 1170859"/>
                <a:gd name="connsiteY1" fmla="*/ 0 h 1170859"/>
                <a:gd name="connsiteX2" fmla="*/ 1170860 w 1170859"/>
                <a:gd name="connsiteY2" fmla="*/ 585430 h 1170859"/>
                <a:gd name="connsiteX3" fmla="*/ 585430 w 1170859"/>
                <a:gd name="connsiteY3" fmla="*/ 1170860 h 1170859"/>
                <a:gd name="connsiteX4" fmla="*/ 0 w 1170859"/>
                <a:gd name="connsiteY4" fmla="*/ 58543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0859" h="1170859">
                  <a:moveTo>
                    <a:pt x="0" y="585430"/>
                  </a:moveTo>
                  <a:cubicBezTo>
                    <a:pt x="0" y="262106"/>
                    <a:pt x="262106" y="0"/>
                    <a:pt x="585430" y="0"/>
                  </a:cubicBezTo>
                  <a:cubicBezTo>
                    <a:pt x="908754" y="0"/>
                    <a:pt x="1170860" y="262106"/>
                    <a:pt x="1170860" y="585430"/>
                  </a:cubicBezTo>
                  <a:cubicBezTo>
                    <a:pt x="1170860" y="908754"/>
                    <a:pt x="908754" y="1170860"/>
                    <a:pt x="585430" y="1170860"/>
                  </a:cubicBezTo>
                  <a:cubicBezTo>
                    <a:pt x="262106" y="1170860"/>
                    <a:pt x="0" y="908754"/>
                    <a:pt x="0" y="585430"/>
                  </a:cubicBezTo>
                  <a:close/>
                </a:path>
              </a:pathLst>
            </a:custGeom>
            <a:solidFill>
              <a:srgbClr val="005A8C"/>
            </a:solidFill>
            <a:ln>
              <a:solidFill>
                <a:srgbClr val="FFFF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88" tIns="179088" rIns="179088" bIns="179088" numCol="1" spcCol="1270" anchor="ctr" anchorCtr="0">
              <a:noAutofit/>
            </a:bodyPr>
            <a:lstStyle/>
            <a:p>
              <a:pPr lvl="0" algn="ctr" defTabSz="533400">
                <a:lnSpc>
                  <a:spcPct val="90000"/>
                </a:lnSpc>
                <a:spcBef>
                  <a:spcPct val="0"/>
                </a:spcBef>
                <a:spcAft>
                  <a:spcPct val="35000"/>
                </a:spcAft>
              </a:pPr>
              <a:r>
                <a:rPr lang="en-US" sz="1400" b="1" dirty="0"/>
                <a:t>Stable product offer – </a:t>
              </a:r>
            </a:p>
            <a:p>
              <a:pPr lvl="0" algn="ctr" defTabSz="533400">
                <a:lnSpc>
                  <a:spcPct val="90000"/>
                </a:lnSpc>
                <a:spcBef>
                  <a:spcPct val="0"/>
                </a:spcBef>
                <a:spcAft>
                  <a:spcPct val="35000"/>
                </a:spcAft>
              </a:pPr>
              <a:r>
                <a:rPr lang="en-US" sz="1400" b="1" dirty="0"/>
                <a:t>basis for customer investment planning</a:t>
              </a:r>
              <a:endParaRPr lang="en-US" sz="1400" b="1" kern="1200" dirty="0"/>
            </a:p>
          </p:txBody>
        </p:sp>
      </p:grpSp>
      <p:sp>
        <p:nvSpPr>
          <p:cNvPr id="41" name="Freihandform 40"/>
          <p:cNvSpPr/>
          <p:nvPr/>
        </p:nvSpPr>
        <p:spPr>
          <a:xfrm>
            <a:off x="4281979" y="1525685"/>
            <a:ext cx="2246983" cy="893763"/>
          </a:xfrm>
          <a:custGeom>
            <a:avLst/>
            <a:gdLst>
              <a:gd name="connsiteX0" fmla="*/ 0 w 1756289"/>
              <a:gd name="connsiteY0" fmla="*/ 0 h 1170859"/>
              <a:gd name="connsiteX1" fmla="*/ 1756289 w 1756289"/>
              <a:gd name="connsiteY1" fmla="*/ 0 h 1170859"/>
              <a:gd name="connsiteX2" fmla="*/ 1756289 w 1756289"/>
              <a:gd name="connsiteY2" fmla="*/ 1170859 h 1170859"/>
              <a:gd name="connsiteX3" fmla="*/ 0 w 1756289"/>
              <a:gd name="connsiteY3" fmla="*/ 1170859 h 1170859"/>
              <a:gd name="connsiteX4" fmla="*/ 0 w 1756289"/>
              <a:gd name="connsiteY4" fmla="*/ 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6289" h="1170859">
                <a:moveTo>
                  <a:pt x="0" y="0"/>
                </a:moveTo>
                <a:lnTo>
                  <a:pt x="1756289" y="0"/>
                </a:lnTo>
                <a:lnTo>
                  <a:pt x="1756289" y="1170859"/>
                </a:lnTo>
                <a:lnTo>
                  <a:pt x="0" y="1170859"/>
                </a:lnTo>
                <a:lnTo>
                  <a:pt x="0" y="0"/>
                </a:lnTo>
                <a:close/>
              </a:path>
            </a:pathLst>
          </a:custGeom>
          <a:solidFill>
            <a:schemeClr val="bg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lvl="1" indent="-171450" algn="r" defTabSz="533400">
              <a:lnSpc>
                <a:spcPct val="90000"/>
              </a:lnSpc>
              <a:spcBef>
                <a:spcPct val="0"/>
              </a:spcBef>
              <a:spcAft>
                <a:spcPct val="15000"/>
              </a:spcAft>
              <a:buFont typeface="Wingdings" panose="05000000000000000000" pitchFamily="2" charset="2"/>
              <a:buChar char="ü"/>
            </a:pPr>
            <a:endParaRPr lang="en-US" sz="1400" dirty="0"/>
          </a:p>
          <a:p>
            <a:pPr marL="285750" lvl="0" indent="-285750" defTabSz="914400" fontAlgn="b">
              <a:spcBef>
                <a:spcPct val="0"/>
              </a:spcBef>
              <a:spcAft>
                <a:spcPct val="0"/>
              </a:spcAft>
              <a:buSzPct val="90000"/>
              <a:buFont typeface="Wingdings" panose="05000000000000000000" pitchFamily="2" charset="2"/>
              <a:buChar char="Ø"/>
            </a:pPr>
            <a:r>
              <a:rPr lang="en-US" sz="1400" dirty="0">
                <a:solidFill>
                  <a:srgbClr val="000000"/>
                </a:solidFill>
                <a:latin typeface="Arial" pitchFamily="34" charset="0"/>
                <a:ea typeface="ＭＳ Ｐゴシック" pitchFamily="34" charset="-128"/>
              </a:rPr>
              <a:t>Long term availability of dedicated public funds -&gt; basis for development of reliable product offer</a:t>
            </a:r>
          </a:p>
          <a:p>
            <a:pPr marL="171450" lvl="1" indent="-171450" algn="r" defTabSz="533400">
              <a:lnSpc>
                <a:spcPct val="90000"/>
              </a:lnSpc>
              <a:spcBef>
                <a:spcPct val="0"/>
              </a:spcBef>
              <a:spcAft>
                <a:spcPct val="15000"/>
              </a:spcAft>
              <a:buFont typeface="Wingdings" panose="05000000000000000000" pitchFamily="2" charset="2"/>
              <a:buChar char="ü"/>
            </a:pPr>
            <a:endParaRPr lang="en-US" sz="1400" kern="1200" dirty="0"/>
          </a:p>
        </p:txBody>
      </p:sp>
      <p:graphicFrame>
        <p:nvGraphicFramePr>
          <p:cNvPr id="34818" name="Object 54" hidden="1"/>
          <p:cNvGraphicFramePr>
            <a:graphicFrameLocks noChangeAspect="1"/>
          </p:cNvGraphicFramePr>
          <p:nvPr>
            <p:custDataLst>
              <p:tags r:id="rId2"/>
            </p:custDataLst>
          </p:nvPr>
        </p:nvGraphicFramePr>
        <p:xfrm>
          <a:off x="2" y="0"/>
          <a:ext cx="171355" cy="139678"/>
        </p:xfrm>
        <a:graphic>
          <a:graphicData uri="http://schemas.openxmlformats.org/presentationml/2006/ole">
            <mc:AlternateContent xmlns:mc="http://schemas.openxmlformats.org/markup-compatibility/2006">
              <mc:Choice xmlns:v="urn:schemas-microsoft-com:vml" Requires="v">
                <p:oleObj spid="_x0000_s7190" name="think-cell Folie" r:id="rId5" imgW="360" imgH="360" progId="TCLayout.ActiveDocument.1">
                  <p:embed/>
                </p:oleObj>
              </mc:Choice>
              <mc:Fallback>
                <p:oleObj name="think-cell Folie" r:id="rId5" imgW="360" imgH="360" progId="TCLayout.ActiveDocument.1">
                  <p:embed/>
                  <p:pic>
                    <p:nvPicPr>
                      <p:cNvPr id="34818" name="Object 54"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 y="0"/>
                        <a:ext cx="171355" cy="139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19" name="Rectangle 2"/>
          <p:cNvSpPr>
            <a:spLocks noGrp="1" noChangeArrowheads="1"/>
          </p:cNvSpPr>
          <p:nvPr>
            <p:ph type="title"/>
          </p:nvPr>
        </p:nvSpPr>
        <p:spPr bwMode="gray">
          <a:xfrm>
            <a:off x="1024041" y="266652"/>
            <a:ext cx="9284244" cy="6372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indent="0"/>
            <a:r>
              <a:rPr lang="en-US" altLang="de-DE" dirty="0"/>
              <a:t>Basis for success</a:t>
            </a:r>
            <a:endParaRPr lang="en-US" altLang="de-DE" sz="1800" dirty="0">
              <a:solidFill>
                <a:schemeClr val="bg2"/>
              </a:solidFill>
            </a:endParaRPr>
          </a:p>
        </p:txBody>
      </p:sp>
      <p:sp>
        <p:nvSpPr>
          <p:cNvPr id="34821" name="Line 8"/>
          <p:cNvSpPr>
            <a:spLocks noChangeShapeType="1"/>
          </p:cNvSpPr>
          <p:nvPr/>
        </p:nvSpPr>
        <p:spPr bwMode="gray">
          <a:xfrm>
            <a:off x="-286212" y="2873673"/>
            <a:ext cx="966667" cy="0"/>
          </a:xfrm>
          <a:prstGeom prst="line">
            <a:avLst/>
          </a:prstGeom>
          <a:solidFill>
            <a:schemeClr val="accent1"/>
          </a:solidFill>
          <a:ln>
            <a:noFill/>
          </a:ln>
          <a:effectLst/>
          <a:extLst>
            <a:ext uri="{91240B29-F687-4F45-9708-019B960494DF}">
              <a14:hiddenLine xmlns:a14="http://schemas.microsoft.com/office/drawing/2010/main" w="12700" cap="sq">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08" tIns="45704" rIns="91408" bIns="45704" anchor="ctr"/>
          <a:lstStyle/>
          <a:p>
            <a:endParaRPr lang="en-US" dirty="0"/>
          </a:p>
        </p:txBody>
      </p:sp>
      <p:sp>
        <p:nvSpPr>
          <p:cNvPr id="34822" name="Line 9"/>
          <p:cNvSpPr>
            <a:spLocks noChangeShapeType="1"/>
          </p:cNvSpPr>
          <p:nvPr/>
        </p:nvSpPr>
        <p:spPr bwMode="gray">
          <a:xfrm>
            <a:off x="-286214" y="2873674"/>
            <a:ext cx="0" cy="641122"/>
          </a:xfrm>
          <a:prstGeom prst="line">
            <a:avLst/>
          </a:prstGeom>
          <a:solidFill>
            <a:schemeClr val="accent1"/>
          </a:solidFill>
          <a:ln>
            <a:noFill/>
          </a:ln>
          <a:effectLst/>
          <a:extLst>
            <a:ext uri="{91240B29-F687-4F45-9708-019B960494DF}">
              <a14:hiddenLine xmlns:a14="http://schemas.microsoft.com/office/drawing/2010/main" w="12700" cap="sq">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08" tIns="45704" rIns="91408" bIns="45704" anchor="ctr"/>
          <a:lstStyle/>
          <a:p>
            <a:endParaRPr lang="en-US" dirty="0"/>
          </a:p>
        </p:txBody>
      </p:sp>
      <p:sp>
        <p:nvSpPr>
          <p:cNvPr id="34823" name="Line 10"/>
          <p:cNvSpPr>
            <a:spLocks noChangeShapeType="1"/>
          </p:cNvSpPr>
          <p:nvPr/>
        </p:nvSpPr>
        <p:spPr bwMode="gray">
          <a:xfrm>
            <a:off x="6387326" y="3077234"/>
            <a:ext cx="0" cy="641122"/>
          </a:xfrm>
          <a:prstGeom prst="line">
            <a:avLst/>
          </a:prstGeom>
          <a:solidFill>
            <a:schemeClr val="accent1"/>
          </a:solidFill>
          <a:ln>
            <a:noFill/>
          </a:ln>
          <a:effectLst/>
          <a:extLst>
            <a:ext uri="{91240B29-F687-4F45-9708-019B960494DF}">
              <a14:hiddenLine xmlns:a14="http://schemas.microsoft.com/office/drawing/2010/main" w="12700" cap="sq">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08" tIns="45704" rIns="91408" bIns="45704" anchor="ctr"/>
          <a:lstStyle/>
          <a:p>
            <a:endParaRPr lang="en-US" dirty="0"/>
          </a:p>
        </p:txBody>
      </p:sp>
      <p:sp>
        <p:nvSpPr>
          <p:cNvPr id="34824" name="Line 11"/>
          <p:cNvSpPr>
            <a:spLocks noChangeShapeType="1"/>
          </p:cNvSpPr>
          <p:nvPr/>
        </p:nvSpPr>
        <p:spPr bwMode="gray">
          <a:xfrm>
            <a:off x="309329" y="2600367"/>
            <a:ext cx="5706873" cy="0"/>
          </a:xfrm>
          <a:prstGeom prst="line">
            <a:avLst/>
          </a:prstGeom>
          <a:solidFill>
            <a:schemeClr val="accent1"/>
          </a:solidFill>
          <a:ln>
            <a:noFill/>
          </a:ln>
          <a:effectLst/>
          <a:extLst>
            <a:ext uri="{91240B29-F687-4F45-9708-019B960494DF}">
              <a14:hiddenLine xmlns:a14="http://schemas.microsoft.com/office/drawing/2010/main" w="12700" cap="sq">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08" tIns="45704" rIns="91408" bIns="45704" anchor="ctr"/>
          <a:lstStyle/>
          <a:p>
            <a:endParaRPr lang="en-US" dirty="0"/>
          </a:p>
        </p:txBody>
      </p:sp>
      <p:sp>
        <p:nvSpPr>
          <p:cNvPr id="34825" name="Line 12"/>
          <p:cNvSpPr>
            <a:spLocks noChangeShapeType="1"/>
          </p:cNvSpPr>
          <p:nvPr/>
        </p:nvSpPr>
        <p:spPr bwMode="gray">
          <a:xfrm>
            <a:off x="-286214" y="3514799"/>
            <a:ext cx="0" cy="678835"/>
          </a:xfrm>
          <a:prstGeom prst="line">
            <a:avLst/>
          </a:prstGeom>
          <a:solidFill>
            <a:schemeClr val="accent1"/>
          </a:solidFill>
          <a:ln>
            <a:noFill/>
          </a:ln>
          <a:effectLst/>
          <a:extLst>
            <a:ext uri="{91240B29-F687-4F45-9708-019B960494DF}">
              <a14:hiddenLine xmlns:a14="http://schemas.microsoft.com/office/drawing/2010/main" w="12700" cap="sq">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08" tIns="45704" rIns="91408" bIns="45704" anchor="ctr"/>
          <a:lstStyle/>
          <a:p>
            <a:endParaRPr lang="en-US" dirty="0"/>
          </a:p>
        </p:txBody>
      </p:sp>
      <p:sp>
        <p:nvSpPr>
          <p:cNvPr id="34826" name="Line 13"/>
          <p:cNvSpPr>
            <a:spLocks noChangeShapeType="1"/>
          </p:cNvSpPr>
          <p:nvPr/>
        </p:nvSpPr>
        <p:spPr bwMode="gray">
          <a:xfrm>
            <a:off x="6387326" y="3718359"/>
            <a:ext cx="0" cy="678835"/>
          </a:xfrm>
          <a:prstGeom prst="line">
            <a:avLst/>
          </a:prstGeom>
          <a:solidFill>
            <a:schemeClr val="accent1"/>
          </a:solidFill>
          <a:ln>
            <a:noFill/>
          </a:ln>
          <a:effectLst/>
          <a:extLst>
            <a:ext uri="{91240B29-F687-4F45-9708-019B960494DF}">
              <a14:hiddenLine xmlns:a14="http://schemas.microsoft.com/office/drawing/2010/main" w="12700" cap="sq">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08" tIns="45704" rIns="91408" bIns="45704" anchor="ctr"/>
          <a:lstStyle/>
          <a:p>
            <a:endParaRPr lang="en-US" dirty="0"/>
          </a:p>
        </p:txBody>
      </p:sp>
      <p:sp>
        <p:nvSpPr>
          <p:cNvPr id="34827" name="Line 36"/>
          <p:cNvSpPr>
            <a:spLocks noChangeShapeType="1"/>
          </p:cNvSpPr>
          <p:nvPr/>
        </p:nvSpPr>
        <p:spPr bwMode="auto">
          <a:xfrm>
            <a:off x="181288" y="3870974"/>
            <a:ext cx="0" cy="1307386"/>
          </a:xfrm>
          <a:prstGeom prst="line">
            <a:avLst/>
          </a:prstGeom>
          <a:solidFill>
            <a:schemeClr val="accent1"/>
          </a:solidFill>
          <a:ln>
            <a:noFill/>
          </a:ln>
          <a:effectLst/>
          <a:extLs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endParaRPr lang="en-US" dirty="0"/>
          </a:p>
        </p:txBody>
      </p:sp>
      <p:sp>
        <p:nvSpPr>
          <p:cNvPr id="34828" name="Line 40"/>
          <p:cNvSpPr>
            <a:spLocks noChangeShapeType="1"/>
          </p:cNvSpPr>
          <p:nvPr/>
        </p:nvSpPr>
        <p:spPr bwMode="auto">
          <a:xfrm>
            <a:off x="4444679" y="4074534"/>
            <a:ext cx="0" cy="1307386"/>
          </a:xfrm>
          <a:prstGeom prst="line">
            <a:avLst/>
          </a:prstGeom>
          <a:solidFill>
            <a:schemeClr val="accent1"/>
          </a:solidFill>
          <a:ln>
            <a:noFill/>
          </a:ln>
          <a:effectLst/>
          <a:extLs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endParaRPr lang="en-US" dirty="0"/>
          </a:p>
        </p:txBody>
      </p:sp>
      <p:pic>
        <p:nvPicPr>
          <p:cNvPr id="38" name="Bild 13" descr="KFW_Logo_rgb_CO_R.wmf"/>
          <p:cNvPicPr>
            <a:picLocks noChangeAspect="1"/>
          </p:cNvPicPr>
          <p:nvPr/>
        </p:nvPicPr>
        <p:blipFill>
          <a:blip r:embed="rId7" cstate="email">
            <a:extLst>
              <a:ext uri="{28A0092B-C50C-407E-A947-70E740481C1C}">
                <a14:useLocalDpi xmlns:a14="http://schemas.microsoft.com/office/drawing/2010/main"/>
              </a:ext>
            </a:extLst>
          </a:blip>
          <a:srcRect l="16876" t="22221" r="16876" b="22221"/>
          <a:stretch>
            <a:fillRect/>
          </a:stretch>
        </p:blipFill>
        <p:spPr bwMode="auto">
          <a:xfrm>
            <a:off x="4068018" y="3131857"/>
            <a:ext cx="1237884" cy="519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3786797" y="3617708"/>
            <a:ext cx="1995397" cy="430887"/>
          </a:xfrm>
          <a:prstGeom prst="rect">
            <a:avLst/>
          </a:prstGeom>
          <a:noFill/>
        </p:spPr>
        <p:txBody>
          <a:bodyPr wrap="square" rtlCol="0">
            <a:spAutoFit/>
          </a:bodyPr>
          <a:lstStyle/>
          <a:p>
            <a:r>
              <a:rPr lang="de-DE" sz="1100" b="1" dirty="0" err="1"/>
              <a:t>m</a:t>
            </a:r>
            <a:r>
              <a:rPr lang="de-DE" sz="1100" b="1" dirty="0" err="1">
                <a:solidFill>
                  <a:schemeClr val="tx1"/>
                </a:solidFill>
              </a:rPr>
              <a:t>aking</a:t>
            </a:r>
            <a:r>
              <a:rPr lang="de-DE" sz="1100" b="1" dirty="0">
                <a:solidFill>
                  <a:schemeClr val="tx1"/>
                </a:solidFill>
              </a:rPr>
              <a:t> </a:t>
            </a:r>
            <a:r>
              <a:rPr lang="de-DE" sz="1100" b="1" dirty="0" err="1">
                <a:solidFill>
                  <a:schemeClr val="tx1"/>
                </a:solidFill>
              </a:rPr>
              <a:t>it</a:t>
            </a:r>
            <a:r>
              <a:rPr lang="de-DE" sz="1100" b="1" dirty="0">
                <a:solidFill>
                  <a:schemeClr val="tx1"/>
                </a:solidFill>
              </a:rPr>
              <a:t> easy </a:t>
            </a:r>
            <a:r>
              <a:rPr lang="de-DE" sz="1100" b="1" dirty="0" err="1">
                <a:solidFill>
                  <a:schemeClr val="tx1"/>
                </a:solidFill>
              </a:rPr>
              <a:t>to</a:t>
            </a:r>
            <a:r>
              <a:rPr lang="de-DE" sz="1100" b="1" dirty="0">
                <a:solidFill>
                  <a:schemeClr val="tx1"/>
                </a:solidFill>
              </a:rPr>
              <a:t> </a:t>
            </a:r>
            <a:r>
              <a:rPr lang="de-DE" sz="1100" b="1" dirty="0" err="1">
                <a:solidFill>
                  <a:schemeClr val="tx1"/>
                </a:solidFill>
              </a:rPr>
              <a:t>invest</a:t>
            </a:r>
            <a:r>
              <a:rPr lang="de-DE" sz="1100" b="1" dirty="0">
                <a:solidFill>
                  <a:schemeClr val="tx1"/>
                </a:solidFill>
              </a:rPr>
              <a:t> </a:t>
            </a:r>
            <a:r>
              <a:rPr lang="de-DE" sz="1100" b="1" dirty="0" err="1">
                <a:solidFill>
                  <a:schemeClr val="tx1"/>
                </a:solidFill>
              </a:rPr>
              <a:t>into</a:t>
            </a:r>
            <a:r>
              <a:rPr lang="de-DE" sz="1100" b="1" dirty="0">
                <a:solidFill>
                  <a:schemeClr val="tx1"/>
                </a:solidFill>
              </a:rPr>
              <a:t> </a:t>
            </a:r>
            <a:r>
              <a:rPr lang="de-DE" sz="1100" b="1" dirty="0" err="1">
                <a:solidFill>
                  <a:schemeClr val="tx1"/>
                </a:solidFill>
              </a:rPr>
              <a:t>energy</a:t>
            </a:r>
            <a:r>
              <a:rPr lang="de-DE" sz="1100" b="1" dirty="0">
                <a:solidFill>
                  <a:schemeClr val="tx1"/>
                </a:solidFill>
              </a:rPr>
              <a:t> </a:t>
            </a:r>
            <a:r>
              <a:rPr lang="de-DE" sz="1100" b="1" dirty="0" err="1">
                <a:solidFill>
                  <a:schemeClr val="tx1"/>
                </a:solidFill>
              </a:rPr>
              <a:t>efficiency</a:t>
            </a:r>
            <a:endParaRPr lang="de-DE" sz="1100" b="1" dirty="0">
              <a:solidFill>
                <a:schemeClr val="tx1"/>
              </a:solidFill>
            </a:endParaRPr>
          </a:p>
        </p:txBody>
      </p:sp>
      <p:sp>
        <p:nvSpPr>
          <p:cNvPr id="40" name="Fußzeilenplatzhalter 3"/>
          <p:cNvSpPr txBox="1">
            <a:spLocks/>
          </p:cNvSpPr>
          <p:nvPr/>
        </p:nvSpPr>
        <p:spPr>
          <a:xfrm>
            <a:off x="1465966" y="5718430"/>
            <a:ext cx="6581252" cy="159025"/>
          </a:xfrm>
          <a:prstGeom prst="rect">
            <a:avLst/>
          </a:prstGeom>
        </p:spPr>
        <p:txBody>
          <a:bodyPr vert="horz" lIns="0" tIns="0" rIns="0" bIns="0" rtlCol="0" anchor="t"/>
          <a:lstStyle>
            <a:defPPr>
              <a:defRPr lang="de-DE"/>
            </a:defPPr>
            <a:lvl1pPr algn="l" rtl="0" fontAlgn="base">
              <a:spcBef>
                <a:spcPct val="0"/>
              </a:spcBef>
              <a:spcAft>
                <a:spcPct val="0"/>
              </a:spcAft>
              <a:defRPr sz="1000" kern="1200">
                <a:solidFill>
                  <a:schemeClr val="tx1"/>
                </a:solidFill>
                <a:latin typeface="+mn-lt"/>
                <a:ea typeface="ＭＳ Ｐゴシック" pitchFamily="34" charset="-128"/>
                <a:cs typeface="+mn-cs"/>
              </a:defRPr>
            </a:lvl1pPr>
            <a:lvl2pPr marL="457200" algn="ctr" rtl="0" fontAlgn="base">
              <a:spcBef>
                <a:spcPct val="0"/>
              </a:spcBef>
              <a:spcAft>
                <a:spcPct val="0"/>
              </a:spcAft>
              <a:defRPr sz="16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16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16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1600" kern="1200">
                <a:solidFill>
                  <a:schemeClr val="tx1"/>
                </a:solidFill>
                <a:latin typeface="Arial" charset="0"/>
                <a:ea typeface="ＭＳ Ｐゴシック" pitchFamily="34" charset="-128"/>
                <a:cs typeface="+mn-cs"/>
              </a:defRPr>
            </a:lvl5pPr>
            <a:lvl6pPr marL="2286000" algn="l" defTabSz="914400" rtl="0" eaLnBrk="1" latinLnBrk="0" hangingPunct="1">
              <a:defRPr sz="1600" kern="1200">
                <a:solidFill>
                  <a:schemeClr val="tx1"/>
                </a:solidFill>
                <a:latin typeface="Arial" charset="0"/>
                <a:ea typeface="ＭＳ Ｐゴシック" pitchFamily="34" charset="-128"/>
                <a:cs typeface="+mn-cs"/>
              </a:defRPr>
            </a:lvl6pPr>
            <a:lvl7pPr marL="2743200" algn="l" defTabSz="914400" rtl="0" eaLnBrk="1" latinLnBrk="0" hangingPunct="1">
              <a:defRPr sz="1600" kern="1200">
                <a:solidFill>
                  <a:schemeClr val="tx1"/>
                </a:solidFill>
                <a:latin typeface="Arial" charset="0"/>
                <a:ea typeface="ＭＳ Ｐゴシック" pitchFamily="34" charset="-128"/>
                <a:cs typeface="+mn-cs"/>
              </a:defRPr>
            </a:lvl7pPr>
            <a:lvl8pPr marL="3200400" algn="l" defTabSz="914400" rtl="0" eaLnBrk="1" latinLnBrk="0" hangingPunct="1">
              <a:defRPr sz="1600" kern="1200">
                <a:solidFill>
                  <a:schemeClr val="tx1"/>
                </a:solidFill>
                <a:latin typeface="Arial" charset="0"/>
                <a:ea typeface="ＭＳ Ｐゴシック" pitchFamily="34" charset="-128"/>
                <a:cs typeface="+mn-cs"/>
              </a:defRPr>
            </a:lvl8pPr>
            <a:lvl9pPr marL="3657600" algn="l" defTabSz="914400" rtl="0" eaLnBrk="1" latinLnBrk="0" hangingPunct="1">
              <a:defRPr sz="1600" kern="1200">
                <a:solidFill>
                  <a:schemeClr val="tx1"/>
                </a:solidFill>
                <a:latin typeface="Arial" charset="0"/>
                <a:ea typeface="ＭＳ Ｐゴシック" pitchFamily="34" charset="-128"/>
                <a:cs typeface="+mn-cs"/>
              </a:defRPr>
            </a:lvl9pPr>
          </a:lstStyle>
          <a:p>
            <a:pPr lvl="0">
              <a:defRPr/>
            </a:pPr>
            <a:r>
              <a:rPr kumimoji="0" lang="de-DE" sz="1000" b="0" i="0" u="none" strike="noStrike" kern="1200" cap="none" spc="0" normalizeH="0" baseline="0" noProof="0" dirty="0">
                <a:ln>
                  <a:noFill/>
                </a:ln>
                <a:solidFill>
                  <a:srgbClr val="000000"/>
                </a:solidFill>
                <a:effectLst/>
                <a:uLnTx/>
                <a:uFillTx/>
                <a:latin typeface="Arial"/>
                <a:ea typeface="ＭＳ Ｐゴシック" pitchFamily="34" charset="-128"/>
                <a:cs typeface="+mn-cs"/>
              </a:rPr>
              <a:t>KfW </a:t>
            </a:r>
            <a:r>
              <a:rPr kumimoji="0" lang="de-DE" sz="1000" b="0" i="0" u="none" strike="noStrike" kern="1200" cap="none" spc="0" normalizeH="0" baseline="0" noProof="0" dirty="0" err="1">
                <a:ln>
                  <a:noFill/>
                </a:ln>
                <a:solidFill>
                  <a:srgbClr val="000000"/>
                </a:solidFill>
                <a:effectLst/>
                <a:uLnTx/>
                <a:uFillTx/>
                <a:latin typeface="Arial"/>
                <a:ea typeface="ＭＳ Ｐゴシック" pitchFamily="34" charset="-128"/>
                <a:cs typeface="+mn-cs"/>
              </a:rPr>
              <a:t>Domestic</a:t>
            </a:r>
            <a:r>
              <a:rPr kumimoji="0" lang="de-DE" sz="1000" b="0" i="0" u="none" strike="noStrike" kern="1200" cap="none" spc="0" normalizeH="0" baseline="0" noProof="0" dirty="0">
                <a:ln>
                  <a:noFill/>
                </a:ln>
                <a:solidFill>
                  <a:srgbClr val="000000"/>
                </a:solidFill>
                <a:effectLst/>
                <a:uLnTx/>
                <a:uFillTx/>
                <a:latin typeface="Arial"/>
                <a:ea typeface="ＭＳ Ｐゴシック" pitchFamily="34" charset="-128"/>
                <a:cs typeface="+mn-cs"/>
              </a:rPr>
              <a:t> Promotion</a:t>
            </a:r>
          </a:p>
        </p:txBody>
      </p:sp>
      <p:sp>
        <p:nvSpPr>
          <p:cNvPr id="39" name="Freihandform 38"/>
          <p:cNvSpPr/>
          <p:nvPr/>
        </p:nvSpPr>
        <p:spPr>
          <a:xfrm>
            <a:off x="2980688" y="586571"/>
            <a:ext cx="2509627" cy="998107"/>
          </a:xfrm>
          <a:custGeom>
            <a:avLst/>
            <a:gdLst>
              <a:gd name="connsiteX0" fmla="*/ 0 w 1170859"/>
              <a:gd name="connsiteY0" fmla="*/ 585430 h 1170859"/>
              <a:gd name="connsiteX1" fmla="*/ 585430 w 1170859"/>
              <a:gd name="connsiteY1" fmla="*/ 0 h 1170859"/>
              <a:gd name="connsiteX2" fmla="*/ 1170860 w 1170859"/>
              <a:gd name="connsiteY2" fmla="*/ 585430 h 1170859"/>
              <a:gd name="connsiteX3" fmla="*/ 585430 w 1170859"/>
              <a:gd name="connsiteY3" fmla="*/ 1170860 h 1170859"/>
              <a:gd name="connsiteX4" fmla="*/ 0 w 1170859"/>
              <a:gd name="connsiteY4" fmla="*/ 585430 h 117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0859" h="1170859">
                <a:moveTo>
                  <a:pt x="0" y="585430"/>
                </a:moveTo>
                <a:cubicBezTo>
                  <a:pt x="0" y="262106"/>
                  <a:pt x="262106" y="0"/>
                  <a:pt x="585430" y="0"/>
                </a:cubicBezTo>
                <a:cubicBezTo>
                  <a:pt x="908754" y="0"/>
                  <a:pt x="1170860" y="262106"/>
                  <a:pt x="1170860" y="585430"/>
                </a:cubicBezTo>
                <a:cubicBezTo>
                  <a:pt x="1170860" y="908754"/>
                  <a:pt x="908754" y="1170860"/>
                  <a:pt x="585430" y="1170860"/>
                </a:cubicBezTo>
                <a:cubicBezTo>
                  <a:pt x="262106" y="1170860"/>
                  <a:pt x="0" y="908754"/>
                  <a:pt x="0" y="585430"/>
                </a:cubicBezTo>
                <a:close/>
              </a:path>
            </a:pathLst>
          </a:custGeom>
          <a:solidFill>
            <a:srgbClr val="92D050"/>
          </a:solidFill>
          <a:ln>
            <a:solidFill>
              <a:srgbClr val="FFFF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88" tIns="179088" rIns="179088" bIns="179088" numCol="1" spcCol="1270" anchor="ctr" anchorCtr="0">
            <a:noAutofit/>
          </a:bodyPr>
          <a:lstStyle/>
          <a:p>
            <a:pPr lvl="0" algn="ctr" defTabSz="533400">
              <a:lnSpc>
                <a:spcPct val="90000"/>
              </a:lnSpc>
              <a:spcBef>
                <a:spcPct val="0"/>
              </a:spcBef>
              <a:spcAft>
                <a:spcPct val="35000"/>
              </a:spcAft>
            </a:pPr>
            <a:r>
              <a:rPr lang="en-US" sz="1400" b="1" dirty="0"/>
              <a:t> Availability of public budget</a:t>
            </a:r>
            <a:endParaRPr lang="en-US" sz="1400" b="1" kern="1200" dirty="0"/>
          </a:p>
        </p:txBody>
      </p:sp>
      <p:sp>
        <p:nvSpPr>
          <p:cNvPr id="2" name="Fußzeilenplatzhalter 1"/>
          <p:cNvSpPr>
            <a:spLocks noGrp="1"/>
          </p:cNvSpPr>
          <p:nvPr>
            <p:ph type="ftr" sz="quarter" idx="11"/>
          </p:nvPr>
        </p:nvSpPr>
        <p:spPr/>
        <p:txBody>
          <a:bodyPr/>
          <a:lstStyle/>
          <a:p>
            <a:pPr>
              <a:defRPr/>
            </a:pPr>
            <a:r>
              <a:rPr lang="fr-FR" altLang="de-DE">
                <a:solidFill>
                  <a:srgbClr val="000000"/>
                </a:solidFill>
              </a:rPr>
              <a:t>"Agir pour le climat" - Web Conference 8.4.2021</a:t>
            </a:r>
            <a:endParaRPr lang="de-DE" altLang="de-DE" dirty="0">
              <a:solidFill>
                <a:srgbClr val="000000"/>
              </a:solidFill>
            </a:endParaRPr>
          </a:p>
        </p:txBody>
      </p:sp>
      <p:sp>
        <p:nvSpPr>
          <p:cNvPr id="3" name="Foliennummernplatzhalter 2">
            <a:extLst>
              <a:ext uri="{FF2B5EF4-FFF2-40B4-BE49-F238E27FC236}">
                <a16:creationId xmlns:a16="http://schemas.microsoft.com/office/drawing/2014/main" id="{C90CD4E8-BE75-4D5E-B461-E7D40E2F7CEB}"/>
              </a:ext>
            </a:extLst>
          </p:cNvPr>
          <p:cNvSpPr>
            <a:spLocks noGrp="1"/>
          </p:cNvSpPr>
          <p:nvPr>
            <p:ph type="sldNum" sz="quarter" idx="10"/>
          </p:nvPr>
        </p:nvSpPr>
        <p:spPr/>
        <p:txBody>
          <a:bodyPr/>
          <a:lstStyle/>
          <a:p>
            <a:pPr>
              <a:defRPr/>
            </a:pPr>
            <a:fld id="{F1672393-B84F-4078-B76E-B57B7E715749}" type="slidenum">
              <a:rPr lang="de-DE" smtClean="0">
                <a:solidFill>
                  <a:srgbClr val="000000"/>
                </a:solidFill>
              </a:rPr>
              <a:pPr>
                <a:defRPr/>
              </a:pPr>
              <a:t>17</a:t>
            </a:fld>
            <a:endParaRPr lang="de-DE" dirty="0">
              <a:solidFill>
                <a:srgbClr val="000000"/>
              </a:solidFill>
            </a:endParaRPr>
          </a:p>
        </p:txBody>
      </p:sp>
    </p:spTree>
    <p:extLst>
      <p:ext uri="{BB962C8B-B14F-4D97-AF65-F5344CB8AC3E}">
        <p14:creationId xmlns:p14="http://schemas.microsoft.com/office/powerpoint/2010/main" val="30668755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H9NYS8Ee2kSVjDQt3Puow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6WZ8ajc_eEG0_fDnehyHv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oDAwoYyEizx3tp1Jxd1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Jd.XRnVzHEWT_kBh6NwIf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lhw3krgjO0eGjlgYVEH2i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PbZzGIrX1ES2T7o.MTasB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Jd.XRnVzHEWT_kBh6NwIf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qnIlnq8BZEaK8xg8qSifF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hhMKp0uIF0u6fRQNLEiCH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IR3pmWjhkiF83Ctp3OZo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KzGUIWsc1EqsQiI_mPGMe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YZcen64zn0687Zjpare0t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TEMYUCZyaE6dDmJFaQKE2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CHHprIN.XUqJo.syVfiAy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YZcen64zn0687Zjpare0t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aZKlM9tetE2EPgrOSv9qO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NrHtJ9I1rECxBmIKIXJyA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TEMYUCZyaE6dDmJFaQKE2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TEMYUCZyaE6dDmJFaQKE2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TEMYUCZyaE6dDmJFaQKE2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TEMYUCZyaE6dDmJFaQKE2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TEMYUCZyaE6dDmJFaQKE2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nIlnq8BZEaK8xg8qSifF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hhMKp0uIF0u6fRQNLEiCH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YIMu5Icak6dHusYQpKVo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KzGUIWsc1EqsQiI_mPGMe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YZcen64zn0687Zjpare0t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TEMYUCZyaE6dDmJFaQKE2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CHHprIN.XUqJo.syVfiAy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YZcen64zn0687Zjpare0t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aZKlM9tetE2EPgrOSv9qO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NrHtJ9I1rECxBmIKIXJyA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aZKlM9tetE2EPgrOSv9qO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mbsUstsxpkuNwQd1CWeJ7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tXmaHn9pqk69bPTXt9K0c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xJ3wQh3JE6yrRCq0PStS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fW">
  <a:themeElements>
    <a:clrScheme name="Benutzerdefiniert 171">
      <a:dk1>
        <a:srgbClr val="000000"/>
      </a:dk1>
      <a:lt1>
        <a:srgbClr val="FFFFFF"/>
      </a:lt1>
      <a:dk2>
        <a:srgbClr val="F0EEE1"/>
      </a:dk2>
      <a:lt2>
        <a:srgbClr val="13556F"/>
      </a:lt2>
      <a:accent1>
        <a:srgbClr val="005A8C"/>
      </a:accent1>
      <a:accent2>
        <a:srgbClr val="A4B419"/>
      </a:accent2>
      <a:accent3>
        <a:srgbClr val="55A0C6"/>
      </a:accent3>
      <a:accent4>
        <a:srgbClr val="BDC0C2"/>
      </a:accent4>
      <a:accent5>
        <a:srgbClr val="5A6166"/>
      </a:accent5>
      <a:accent6>
        <a:srgbClr val="9CA0A3"/>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08000" rIns="144000" bIns="108000" rtlCol="0" anchor="ctr"/>
      <a:lstStyle>
        <a:defPPr algn="l">
          <a:buSzPct val="110000"/>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144000" tIns="108000" rIns="144000" bIns="108000" rtlCol="0">
        <a:spAutoFit/>
      </a:bodyPr>
      <a:lstStyle>
        <a:defPPr algn="l">
          <a:buSzPct val="110000"/>
          <a:defRPr sz="1400" dirty="0" err="1" smtClean="0"/>
        </a:defPPr>
      </a:lstStyle>
    </a:txDef>
  </a:objectDefaults>
  <a:extraClrSchemeLst/>
  <a:custClrLst>
    <a:custClr name="KfW Dunkelgrün 100%">
      <a:srgbClr val="507666"/>
    </a:custClr>
    <a:custClr name="KfW Dunkelgrün 40%">
      <a:srgbClr val="B9C8C2"/>
    </a:custClr>
    <a:custClr name="KfW Magenta 100%">
      <a:srgbClr val="9D0C6A"/>
    </a:custClr>
    <a:custClr name="KfW Magenta 20%">
      <a:srgbClr val="EBCEE1"/>
    </a:custClr>
    <a:custClr name="KfW Violett 100%">
      <a:srgbClr val="5B2C6F"/>
    </a:custClr>
    <a:custClr name="KfW Violett 20%">
      <a:srgbClr val="DED5E2"/>
    </a:custClr>
    <a:custClr name="KfW Rot">
      <a:srgbClr val="C80538"/>
    </a:custClr>
  </a:custClrLst>
  <a:extLst>
    <a:ext uri="{05A4C25C-085E-4340-85A3-A5531E510DB2}">
      <thm15:themeFamily xmlns:thm15="http://schemas.microsoft.com/office/thememl/2012/main" name="PPT_Vorlage_KfW_16_9.potx" id="{6C1D4AC9-4FB8-43D6-ACFC-D06F261A38C7}" vid="{34D3A71C-4A7C-4FF7-A40B-99BE00C5890E}"/>
    </a:ext>
  </a:extLst>
</a:theme>
</file>

<file path=ppt/theme/theme2.xml><?xml version="1.0" encoding="utf-8"?>
<a:theme xmlns:a="http://schemas.openxmlformats.org/drawingml/2006/main" name="Office">
  <a:themeElements>
    <a:clrScheme name="Benutzerdefiniert 157">
      <a:dk1>
        <a:srgbClr val="000000"/>
      </a:dk1>
      <a:lt1>
        <a:srgbClr val="FFFFFF"/>
      </a:lt1>
      <a:dk2>
        <a:srgbClr val="F0EEE1"/>
      </a:dk2>
      <a:lt2>
        <a:srgbClr val="13556F"/>
      </a:lt2>
      <a:accent1>
        <a:srgbClr val="005A8C"/>
      </a:accent1>
      <a:accent2>
        <a:srgbClr val="A4B419"/>
      </a:accent2>
      <a:accent3>
        <a:srgbClr val="55A0C6"/>
      </a:accent3>
      <a:accent4>
        <a:srgbClr val="BDC0C2"/>
      </a:accent4>
      <a:accent5>
        <a:srgbClr val="7B8185"/>
      </a:accent5>
      <a:accent6>
        <a:srgbClr val="9CA0A3"/>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Benutzerdefiniert 157">
      <a:dk1>
        <a:srgbClr val="000000"/>
      </a:dk1>
      <a:lt1>
        <a:srgbClr val="FFFFFF"/>
      </a:lt1>
      <a:dk2>
        <a:srgbClr val="F0EEE1"/>
      </a:dk2>
      <a:lt2>
        <a:srgbClr val="13556F"/>
      </a:lt2>
      <a:accent1>
        <a:srgbClr val="005A8C"/>
      </a:accent1>
      <a:accent2>
        <a:srgbClr val="A4B419"/>
      </a:accent2>
      <a:accent3>
        <a:srgbClr val="55A0C6"/>
      </a:accent3>
      <a:accent4>
        <a:srgbClr val="BDC0C2"/>
      </a:accent4>
      <a:accent5>
        <a:srgbClr val="7B8185"/>
      </a:accent5>
      <a:accent6>
        <a:srgbClr val="9CA0A3"/>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enutzerdefiniert 15">
    <a:dk1>
      <a:srgbClr val="000000"/>
    </a:dk1>
    <a:lt1>
      <a:srgbClr val="FFFFFF"/>
    </a:lt1>
    <a:dk2>
      <a:srgbClr val="596166"/>
    </a:dk2>
    <a:lt2>
      <a:srgbClr val="F0EEE1"/>
    </a:lt2>
    <a:accent1>
      <a:srgbClr val="005A8C"/>
    </a:accent1>
    <a:accent2>
      <a:srgbClr val="55A0C6"/>
    </a:accent2>
    <a:accent3>
      <a:srgbClr val="A4B419"/>
    </a:accent3>
    <a:accent4>
      <a:srgbClr val="13556F"/>
    </a:accent4>
    <a:accent5>
      <a:srgbClr val="507666"/>
    </a:accent5>
    <a:accent6>
      <a:srgbClr val="5A6166"/>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1_Vorlage_KfW_16_9</Template>
  <TotalTime>0</TotalTime>
  <Words>1995</Words>
  <Application>Microsoft Office PowerPoint</Application>
  <PresentationFormat>Benutzerdefiniert</PresentationFormat>
  <Paragraphs>423</Paragraphs>
  <Slides>17</Slides>
  <Notes>11</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2</vt:i4>
      </vt:variant>
      <vt:variant>
        <vt:lpstr>Folientitel</vt:lpstr>
      </vt:variant>
      <vt:variant>
        <vt:i4>17</vt:i4>
      </vt:variant>
    </vt:vector>
  </HeadingPairs>
  <TitlesOfParts>
    <vt:vector size="25" baseType="lpstr">
      <vt:lpstr>Arial</vt:lpstr>
      <vt:lpstr>Franklin Gothic Book</vt:lpstr>
      <vt:lpstr>Symbol</vt:lpstr>
      <vt:lpstr>Times New Roman</vt:lpstr>
      <vt:lpstr>Wingdings</vt:lpstr>
      <vt:lpstr>KfW</vt:lpstr>
      <vt:lpstr>Bild</vt:lpstr>
      <vt:lpstr>think-cell Folie</vt:lpstr>
      <vt:lpstr>Domestic promotion for energy efficient refurbishment - the role of energy experts  Web-conference « Agir pour le climat » – 8.4.2021</vt:lpstr>
      <vt:lpstr>More than 70 years of KfW</vt:lpstr>
      <vt:lpstr>Promotion in Germany</vt:lpstr>
      <vt:lpstr>Energy-efficient construction and refurbishment supports German  economy - The climate action success story </vt:lpstr>
      <vt:lpstr>Energy efficient construction and refurbishment </vt:lpstr>
      <vt:lpstr>The role of the energy expert Investor support and quality management </vt:lpstr>
      <vt:lpstr>Back-up slides</vt:lpstr>
      <vt:lpstr>Facing challenges from megatrends</vt:lpstr>
      <vt:lpstr>Neutrality through on-lending principle in lending business</vt:lpstr>
      <vt:lpstr>PowerPoint-Präsentation</vt:lpstr>
      <vt:lpstr>Energy efficient construction and refurbishment</vt:lpstr>
      <vt:lpstr>Promotional programs for residential buildings – Set-up**  Energy Efficient Refurbishment – incentives as a success factor </vt:lpstr>
      <vt:lpstr>Energy Efficient Refurbishment - Loans</vt:lpstr>
      <vt:lpstr>Promotional programs for residential buildings – Set-up Energy-efficient Construction  </vt:lpstr>
      <vt:lpstr>How does the promotional scheme work in detail   Energy efficient refurbishment – loan – digitalisation and expert support as success factors</vt:lpstr>
      <vt:lpstr>Inbuilt quality management as a success factor</vt:lpstr>
      <vt:lpstr>Basis for success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Institutional decision maker's workshop on energy efficiency financing in Canada</dc:title>
  <dc:creator>Bach, Dominik</dc:creator>
  <cp:lastModifiedBy>Dorendorf, Bettina</cp:lastModifiedBy>
  <cp:revision>46</cp:revision>
  <cp:lastPrinted>2018-04-27T07:26:33Z</cp:lastPrinted>
  <dcterms:created xsi:type="dcterms:W3CDTF">2021-02-17T14:23:12Z</dcterms:created>
  <dcterms:modified xsi:type="dcterms:W3CDTF">2021-04-07T07:39:06Z</dcterms:modified>
</cp:coreProperties>
</file>