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420" r:id="rId2"/>
    <p:sldId id="421" r:id="rId3"/>
    <p:sldId id="422" r:id="rId4"/>
    <p:sldId id="423" r:id="rId5"/>
    <p:sldId id="270" r:id="rId6"/>
    <p:sldId id="398" r:id="rId7"/>
    <p:sldId id="419" r:id="rId8"/>
    <p:sldId id="399" r:id="rId9"/>
    <p:sldId id="418" r:id="rId10"/>
    <p:sldId id="416" r:id="rId11"/>
    <p:sldId id="401" r:id="rId12"/>
    <p:sldId id="414" r:id="rId13"/>
    <p:sldId id="417" r:id="rId14"/>
    <p:sldId id="396" r:id="rId15"/>
    <p:sldId id="408" r:id="rId16"/>
    <p:sldId id="287" r:id="rId17"/>
    <p:sldId id="406" r:id="rId18"/>
  </p:sldIdLst>
  <p:sldSz cx="12192000" cy="6858000"/>
  <p:notesSz cx="6858000" cy="9144000"/>
  <p:defaultTextStyle>
    <a:defPPr>
      <a:defRPr lang="en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5F00"/>
    <a:srgbClr val="A13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111" autoAdjust="0"/>
    <p:restoredTop sz="95095" autoAdjust="0"/>
  </p:normalViewPr>
  <p:slideViewPr>
    <p:cSldViewPr snapToGrid="0" snapToObjects="1">
      <p:cViewPr varScale="1">
        <p:scale>
          <a:sx n="77" d="100"/>
          <a:sy n="77" d="100"/>
        </p:scale>
        <p:origin x="55" y="16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C2FC17-C7A0-B542-8885-2BF9EA78047D}" type="datetimeFigureOut">
              <a:rPr lang="en-BE" smtClean="0"/>
              <a:t>02/04/2021</a:t>
            </a:fld>
            <a:endParaRPr lang="en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C51E7C-E711-5148-9E66-254ED2D9F104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19653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C51E7C-E711-5148-9E66-254ED2D9F104}" type="slidenum">
              <a:rPr lang="en-BE" smtClean="0"/>
              <a:t>1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808108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C51E7C-E711-5148-9E66-254ED2D9F104}" type="slidenum">
              <a:rPr lang="en-BE" smtClean="0"/>
              <a:t>2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5553583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C51E7C-E711-5148-9E66-254ED2D9F104}" type="slidenum">
              <a:rPr lang="en-BE" smtClean="0"/>
              <a:t>3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5185206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C51E7C-E711-5148-9E66-254ED2D9F104}" type="slidenum">
              <a:rPr lang="en-BE" smtClean="0"/>
              <a:t>4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69809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C51E7C-E711-5148-9E66-254ED2D9F104}" type="slidenum">
              <a:rPr lang="en-BE" smtClean="0"/>
              <a:t>5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9419143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C51E7C-E711-5148-9E66-254ED2D9F104}" type="slidenum">
              <a:rPr lang="en-BE" smtClean="0"/>
              <a:t>6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5823836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C51E7C-E711-5148-9E66-254ED2D9F104}" type="slidenum">
              <a:rPr lang="en-BE" smtClean="0"/>
              <a:t>7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9800212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C51E7C-E711-5148-9E66-254ED2D9F104}" type="slidenum">
              <a:rPr lang="en-BE" smtClean="0"/>
              <a:t>8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1709643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C51E7C-E711-5148-9E66-254ED2D9F104}" type="slidenum">
              <a:rPr lang="en-BE" smtClean="0"/>
              <a:t>9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8444192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C51E7C-E711-5148-9E66-254ED2D9F104}" type="slidenum">
              <a:rPr lang="en-BE" smtClean="0"/>
              <a:t>10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9446943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C51E7C-E711-5148-9E66-254ED2D9F104}" type="slidenum">
              <a:rPr lang="en-BE" smtClean="0"/>
              <a:t>11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6605175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C51E7C-E711-5148-9E66-254ED2D9F104}" type="slidenum">
              <a:rPr lang="en-BE" smtClean="0"/>
              <a:t>12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1482135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C51E7C-E711-5148-9E66-254ED2D9F104}" type="slidenum">
              <a:rPr lang="en-BE" smtClean="0"/>
              <a:t>13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06562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B4717E-5E6B-FF4B-A7AE-34E7385EB7F7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43165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B4717E-5E6B-FF4B-A7AE-34E7385EB7F7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34826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FAB2E55-CEF7-4F84-9C2F-BB44213F6D26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1453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072B0-50EF-B04D-929C-8F225354F8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CA8FD7-5BFE-B042-BD4B-C2FE6E6ECD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1FB474-7C14-3748-A725-197585569A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B9282-1DEB-9247-A2C3-A8F94BBCD7DD}" type="datetimeFigureOut">
              <a:rPr lang="en-BE" smtClean="0"/>
              <a:t>02/04/2021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EB8BA8-6EA8-364B-9E59-7353EB1AE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7B9F58-9B1E-EF4A-80C4-2A9D58915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56085-4A08-C54B-9133-A68B8AE2B771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676877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B533B-BA1B-2E4D-B2D1-C1B558199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D8B712-25E8-3C4A-BAF9-971DC21737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AA89C6-1FBB-E146-B9BD-3026B8884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B9282-1DEB-9247-A2C3-A8F94BBCD7DD}" type="datetimeFigureOut">
              <a:rPr lang="en-BE" smtClean="0"/>
              <a:t>02/04/2021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C43BA0-0882-D84D-B525-5CA00E32A2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AF9790-700E-D04C-8111-D5E9EF58B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56085-4A08-C54B-9133-A68B8AE2B771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035142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44F46A-5E48-F342-9E3E-AFED7A5042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BF47B6-CDBF-8447-AD3A-BB2A8AB57E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5706FD-71A8-354B-9915-01F467B60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B9282-1DEB-9247-A2C3-A8F94BBCD7DD}" type="datetimeFigureOut">
              <a:rPr lang="en-BE" smtClean="0"/>
              <a:t>02/04/2021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6F8047-8E5E-DA4F-A625-C5341E432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E6E4BD-A978-0A4A-ABFB-001DE1EC2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56085-4A08-C54B-9133-A68B8AE2B771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598877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CD382-EDCE-FA4A-98D6-1DEC954A4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DB42DB-4615-E643-AC3C-CC16645230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B25E11-8AE8-824F-8FB0-B72EC23BD2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69D3AD-E263-2C40-AD78-4BBCA8A30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B9282-1DEB-9247-A2C3-A8F94BBCD7DD}" type="datetimeFigureOut">
              <a:rPr lang="en-BE" smtClean="0"/>
              <a:t>02/04/2021</a:t>
            </a:fld>
            <a:endParaRPr lang="en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5629AD-1582-1940-8D22-F984DE4A0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9E2468-1D62-7047-A234-95F760A2A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56085-4A08-C54B-9133-A68B8AE2B771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647581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CB197A-9268-AA47-8D3B-4B9B54A7E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88F66-BF8A-AA4B-87F9-61A1AFF233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E2681F-2C80-F54D-AE36-D7A850BE64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25F87F8-85A0-7A46-ABF3-BE64F1238A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08C387-8E71-0845-BE6A-B03CCB8EFF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DE095-84A3-E242-8237-4F1A69C0E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B9282-1DEB-9247-A2C3-A8F94BBCD7DD}" type="datetimeFigureOut">
              <a:rPr lang="en-BE" smtClean="0"/>
              <a:t>02/04/2021</a:t>
            </a:fld>
            <a:endParaRPr lang="en-B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CC93EA-06A9-9141-B647-D9B491996E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73276DE-30E2-8948-97D3-CAF990D30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56085-4A08-C54B-9133-A68B8AE2B771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897016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A5C69-A56F-094F-980B-E4D85ED5B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69CB0A-2503-B14F-8774-867BED0E6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B9282-1DEB-9247-A2C3-A8F94BBCD7DD}" type="datetimeFigureOut">
              <a:rPr lang="en-BE" smtClean="0"/>
              <a:t>02/04/2021</a:t>
            </a:fld>
            <a:endParaRPr lang="en-B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B2DC4A-7EEC-3043-8F07-62DBC0E9E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87C98A-DED3-3C4C-A9E9-C3138A06C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56085-4A08-C54B-9133-A68B8AE2B771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748767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33DE45E-9751-9046-AC5D-21EAD31C1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B9282-1DEB-9247-A2C3-A8F94BBCD7DD}" type="datetimeFigureOut">
              <a:rPr lang="en-BE" smtClean="0"/>
              <a:t>02/04/2021</a:t>
            </a:fld>
            <a:endParaRPr lang="en-B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709274D-B07C-384C-A42A-35699CD5D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EC3F53-6C13-F149-8CC4-1D14BEF67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56085-4A08-C54B-9133-A68B8AE2B771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406365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69418-508E-3949-9731-12CB69D7FE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8B676A-FAEE-2545-8BB8-D45114672F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730CE8-9C62-FD4A-9CF1-5A04163BF0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DC018C-F1B7-5C4C-9D7C-68CCAAB92E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B9282-1DEB-9247-A2C3-A8F94BBCD7DD}" type="datetimeFigureOut">
              <a:rPr lang="en-BE" smtClean="0"/>
              <a:t>02/04/2021</a:t>
            </a:fld>
            <a:endParaRPr lang="en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73DE26-B384-BA46-8939-6C03A86D3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9C87AA-EF28-464D-B048-9442075D3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56085-4A08-C54B-9133-A68B8AE2B771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722341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7F514-3055-F24A-BAF4-E0B150DC87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BAA1E3-59B6-974B-8F6A-722613440F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896726-ECE9-EF42-A494-BB04A93381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2686D4-0592-FC4C-801A-09F764F85C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B9282-1DEB-9247-A2C3-A8F94BBCD7DD}" type="datetimeFigureOut">
              <a:rPr lang="en-BE" smtClean="0"/>
              <a:t>02/04/2021</a:t>
            </a:fld>
            <a:endParaRPr lang="en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1E55C3-27EE-5243-9505-9D186E648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5543E0-F30C-2C4C-8D5F-F11C38042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56085-4A08-C54B-9133-A68B8AE2B771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680881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0F8A76-84E5-5E4E-A7FF-561454ABC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417157-B4FB-FA42-A5E4-E1A676625B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5355A7-0800-6D43-956E-EFE7774ABC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B9282-1DEB-9247-A2C3-A8F94BBCD7DD}" type="datetimeFigureOut">
              <a:rPr lang="en-BE" smtClean="0"/>
              <a:t>02/04/2021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697BBE-FBA9-9144-8F75-EF25505A1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4F1455-E2F4-6E48-BDB6-D1A40B481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56085-4A08-C54B-9133-A68B8AE2B771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55412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9E41CE5-CEC9-CE40-A6E8-5D2FA010BB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C3E69A-9EA5-484A-84A0-AA395C2E27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E86F86-FA14-214E-B26F-8B87711ED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B9282-1DEB-9247-A2C3-A8F94BBCD7DD}" type="datetimeFigureOut">
              <a:rPr lang="en-BE" smtClean="0"/>
              <a:t>02/04/2021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6BE740-2595-EC46-9184-048D38809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E11C1D-4CF2-F84E-8B1B-FB25B8AE2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56085-4A08-C54B-9133-A68B8AE2B771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7043874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41890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IR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egnaposto contenuto 11"/>
          <p:cNvSpPr>
            <a:spLocks noGrp="1"/>
          </p:cNvSpPr>
          <p:nvPr>
            <p:ph sz="quarter" idx="14"/>
          </p:nvPr>
        </p:nvSpPr>
        <p:spPr>
          <a:xfrm>
            <a:off x="838210" y="1450260"/>
            <a:ext cx="10452100" cy="4226555"/>
          </a:xfrm>
          <a:prstGeom prst="rect">
            <a:avLst/>
          </a:prstGeo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10740150" y="6514962"/>
            <a:ext cx="1115231" cy="2467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1">
                <a:solidFill>
                  <a:srgbClr val="EA5C0C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fld id="{0D4CBEA1-C06F-2945-B35E-9601AEFC18E9}" type="slidenum">
              <a:rPr lang="it-IT" smtClean="0"/>
              <a:pPr/>
              <a:t>‹#›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86445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E539999-20E1-3A43-A43D-1A81B2B6B9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A8E302-9386-7749-B24A-87B4E8CF37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97584A-DD44-0D48-825D-92A4142897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5B9282-1DEB-9247-A2C3-A8F94BBCD7DD}" type="datetimeFigureOut">
              <a:rPr lang="en-BE" smtClean="0"/>
              <a:t>02/04/2021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C2981E-3C66-3344-BFBB-8FA2D171CB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756B19-3A83-FC4C-9DC7-D69CDFDDA3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756085-4A08-C54B-9133-A68B8AE2B771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75477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www.renovate-europe.eu/2020/10/29/eu-funding-for-energy-renovation-of-buildings-2021-2027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ec.europa.eu/info/sites/info/files/document_travail_service_part1_v2_en.pdf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renovate-europe.eu/wp-content/uploads/2020/06/BPIE-Research-Layout_FINALPDF_08.06.pdf" TargetMode="External"/><Relationship Id="rId3" Type="http://schemas.openxmlformats.org/officeDocument/2006/relationships/image" Target="../media/image11.png"/><Relationship Id="rId7" Type="http://schemas.openxmlformats.org/officeDocument/2006/relationships/hyperlink" Target="https://www.ecologic.eu/17766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png"/><Relationship Id="rId5" Type="http://schemas.openxmlformats.org/officeDocument/2006/relationships/hyperlink" Target="https://www.renovate-europe.eu/2020/06/10/building-renovation-a-kick-starter-for-the-eu-economy-2/" TargetMode="Externa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novate-europe.eu/reday/reday-2020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www.ecologic.eu/17766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5.png"/><Relationship Id="rId2" Type="http://schemas.openxmlformats.org/officeDocument/2006/relationships/hyperlink" Target="mailto:info@renovate-europe.eu" TargetMode="Externa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4.png"/><Relationship Id="rId5" Type="http://schemas.openxmlformats.org/officeDocument/2006/relationships/hyperlink" Target="https://www.renovate-europe.eu/" TargetMode="Externa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/>
          <p:cNvSpPr/>
          <p:nvPr/>
        </p:nvSpPr>
        <p:spPr>
          <a:xfrm>
            <a:off x="0" y="1"/>
            <a:ext cx="12192000" cy="765810"/>
          </a:xfrm>
          <a:prstGeom prst="rect">
            <a:avLst/>
          </a:prstGeom>
          <a:solidFill>
            <a:srgbClr val="EA5C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1" name="Segnaposto testo 2"/>
          <p:cNvSpPr txBox="1">
            <a:spLocks/>
          </p:cNvSpPr>
          <p:nvPr/>
        </p:nvSpPr>
        <p:spPr>
          <a:xfrm>
            <a:off x="838211" y="292453"/>
            <a:ext cx="10452100" cy="4637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000" b="0" i="0" kern="1200">
                <a:solidFill>
                  <a:srgbClr val="29316F"/>
                </a:solidFill>
                <a:latin typeface="Montserrat Light" charset="0"/>
                <a:ea typeface="Montserrat Light" charset="0"/>
                <a:cs typeface="Montserrat Light" charset="0"/>
              </a:defRPr>
            </a:lvl1pPr>
            <a:lvl2pPr marL="457189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4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2pPr>
            <a:lvl3pPr marL="914377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3pPr>
            <a:lvl4pPr marL="1371566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4pPr>
            <a:lvl5pPr marL="1828754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t-IT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FEAD14F-80A3-4E7F-827F-A3BA7DA360B5}"/>
              </a:ext>
            </a:extLst>
          </p:cNvPr>
          <p:cNvSpPr txBox="1"/>
          <p:nvPr/>
        </p:nvSpPr>
        <p:spPr>
          <a:xfrm>
            <a:off x="635041" y="1220141"/>
            <a:ext cx="10975712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189" indent="-457189" defTabSz="1219170">
              <a:buFont typeface="Arial" panose="020B0604020202020204" pitchFamily="34" charset="0"/>
              <a:buChar char="•"/>
              <a:defRPr/>
            </a:pPr>
            <a:r>
              <a:rPr lang="en-GB" sz="3200" dirty="0">
                <a:solidFill>
                  <a:prstClr val="black"/>
                </a:solidFill>
                <a:cs typeface="Source Sans Pro Light"/>
              </a:rPr>
              <a:t>Funding will reach </a:t>
            </a:r>
            <a:r>
              <a:rPr lang="en-GB" sz="3200" b="1" dirty="0">
                <a:solidFill>
                  <a:prstClr val="black"/>
                </a:solidFill>
                <a:cs typeface="Source Sans Pro Light"/>
              </a:rPr>
              <a:t>€672.5 bn </a:t>
            </a:r>
            <a:r>
              <a:rPr lang="en-GB" sz="3200" dirty="0">
                <a:solidFill>
                  <a:prstClr val="black"/>
                </a:solidFill>
                <a:cs typeface="Source Sans Pro Light"/>
              </a:rPr>
              <a:t>BEFORE 2023</a:t>
            </a:r>
            <a:r>
              <a:rPr lang="en-BE" sz="3200" dirty="0">
                <a:solidFill>
                  <a:prstClr val="black"/>
                </a:solidFill>
                <a:cs typeface="Source Sans Pro Light"/>
              </a:rPr>
              <a:t>:</a:t>
            </a:r>
            <a:endParaRPr lang="en-GB" sz="3200" dirty="0">
              <a:solidFill>
                <a:prstClr val="black"/>
              </a:solidFill>
              <a:cs typeface="Source Sans Pro Light"/>
            </a:endParaRPr>
          </a:p>
          <a:p>
            <a:pPr marL="914389" lvl="1" indent="-457189" defTabSz="1219170">
              <a:buFont typeface="Arial" panose="020B0604020202020204" pitchFamily="34" charset="0"/>
              <a:buChar char="•"/>
              <a:defRPr/>
            </a:pPr>
            <a:r>
              <a:rPr lang="en-GB" sz="3200" dirty="0">
                <a:solidFill>
                  <a:prstClr val="black"/>
                </a:solidFill>
                <a:cs typeface="Source Sans Pro Light"/>
              </a:rPr>
              <a:t>€312.5 bn in grants</a:t>
            </a:r>
          </a:p>
          <a:p>
            <a:pPr marL="914389" lvl="1" indent="-457189" defTabSz="1219170">
              <a:buFont typeface="Arial" panose="020B0604020202020204" pitchFamily="34" charset="0"/>
              <a:buChar char="•"/>
              <a:defRPr/>
            </a:pPr>
            <a:r>
              <a:rPr lang="en-GB" sz="3200" dirty="0">
                <a:solidFill>
                  <a:prstClr val="black"/>
                </a:solidFill>
                <a:cs typeface="Source Sans Pro Light"/>
              </a:rPr>
              <a:t>€360 bn in loans raised from the market</a:t>
            </a:r>
            <a:endParaRPr lang="en-BE" sz="3200" dirty="0">
              <a:solidFill>
                <a:prstClr val="black"/>
              </a:solidFill>
              <a:cs typeface="Source Sans Pro Light"/>
            </a:endParaRPr>
          </a:p>
          <a:p>
            <a:pPr marL="457189" lvl="1" indent="-457189" defTabSz="1219170">
              <a:buFont typeface="Arial" panose="020B0604020202020204" pitchFamily="34" charset="0"/>
              <a:buChar char="•"/>
              <a:defRPr/>
            </a:pPr>
            <a:endParaRPr lang="en-BE" sz="3200" dirty="0">
              <a:solidFill>
                <a:prstClr val="black"/>
              </a:solidFill>
            </a:endParaRPr>
          </a:p>
          <a:p>
            <a:pPr marL="457189" lvl="1" indent="-457189" defTabSz="1219170">
              <a:buFont typeface="Arial" panose="020B0604020202020204" pitchFamily="34" charset="0"/>
              <a:buChar char="•"/>
              <a:defRPr/>
            </a:pPr>
            <a:r>
              <a:rPr lang="en-GB" sz="3200" dirty="0">
                <a:solidFill>
                  <a:prstClr val="black"/>
                </a:solidFill>
              </a:rPr>
              <a:t>Member States to prepare </a:t>
            </a:r>
            <a:r>
              <a:rPr lang="en-GB" sz="3200" b="1" dirty="0">
                <a:solidFill>
                  <a:prstClr val="black"/>
                </a:solidFill>
              </a:rPr>
              <a:t>National Recovery and Resilience Plans</a:t>
            </a:r>
            <a:r>
              <a:rPr lang="en-GB" sz="3200" dirty="0">
                <a:solidFill>
                  <a:prstClr val="black"/>
                </a:solidFill>
              </a:rPr>
              <a:t> to apply for funding</a:t>
            </a:r>
            <a:r>
              <a:rPr lang="en-BE" sz="3200" dirty="0">
                <a:solidFill>
                  <a:prstClr val="black"/>
                </a:solidFill>
              </a:rPr>
              <a:t>:</a:t>
            </a:r>
            <a:endParaRPr lang="en-GB" sz="3200" dirty="0">
              <a:solidFill>
                <a:prstClr val="black"/>
              </a:solidFill>
            </a:endParaRPr>
          </a:p>
          <a:p>
            <a:pPr marL="914389" lvl="1" indent="-457189" defTabSz="1219170">
              <a:buFont typeface="Arial" panose="020B0604020202020204" pitchFamily="34" charset="0"/>
              <a:buChar char="•"/>
              <a:defRPr/>
            </a:pPr>
            <a:r>
              <a:rPr lang="en-GB" sz="3200" dirty="0">
                <a:solidFill>
                  <a:prstClr val="black"/>
                </a:solidFill>
                <a:cs typeface="Source Sans Pro Light"/>
              </a:rPr>
              <a:t>37% must be on climate related actions (includes buildings)</a:t>
            </a:r>
          </a:p>
          <a:p>
            <a:pPr marL="914389" lvl="1" indent="-457189" defTabSz="1219170">
              <a:buFont typeface="Arial" panose="020B0604020202020204" pitchFamily="34" charset="0"/>
              <a:buChar char="•"/>
              <a:defRPr/>
            </a:pPr>
            <a:r>
              <a:rPr lang="en-GB" sz="3200" dirty="0">
                <a:solidFill>
                  <a:prstClr val="black"/>
                </a:solidFill>
                <a:cs typeface="Source Sans Pro Light"/>
              </a:rPr>
              <a:t>20% must be on digitalisation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ABB4F9-1140-4341-8255-21CB3A75A9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0D4CBEA1-C06F-2945-B35E-9601AEFC18E9}" type="slidenum">
              <a:rPr lang="it-IT" sz="1800" smtClean="0"/>
              <a:pPr algn="l"/>
              <a:t>1</a:t>
            </a:fld>
            <a:endParaRPr lang="it-IT" sz="18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A8FFEF4-FEFB-504C-AB21-E51BBD7815A9}"/>
              </a:ext>
            </a:extLst>
          </p:cNvPr>
          <p:cNvSpPr/>
          <p:nvPr/>
        </p:nvSpPr>
        <p:spPr>
          <a:xfrm rot="5400000">
            <a:off x="5631111" y="-5633201"/>
            <a:ext cx="929778" cy="12192002"/>
          </a:xfrm>
          <a:prstGeom prst="rect">
            <a:avLst/>
          </a:prstGeom>
          <a:gradFill flip="none" rotWithShape="1">
            <a:gsLst>
              <a:gs pos="0">
                <a:srgbClr val="FF6600">
                  <a:shade val="30000"/>
                  <a:satMod val="115000"/>
                </a:srgbClr>
              </a:gs>
              <a:gs pos="50000">
                <a:srgbClr val="FF6600">
                  <a:shade val="67500"/>
                  <a:satMod val="115000"/>
                </a:srgbClr>
              </a:gs>
              <a:gs pos="100000">
                <a:srgbClr val="FF66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Segnaposto testo 2">
            <a:extLst>
              <a:ext uri="{FF2B5EF4-FFF2-40B4-BE49-F238E27FC236}">
                <a16:creationId xmlns:a16="http://schemas.microsoft.com/office/drawing/2014/main" id="{05E133FE-A20C-7848-80E5-B745D691E1BA}"/>
              </a:ext>
            </a:extLst>
          </p:cNvPr>
          <p:cNvSpPr txBox="1">
            <a:spLocks/>
          </p:cNvSpPr>
          <p:nvPr/>
        </p:nvSpPr>
        <p:spPr>
          <a:xfrm>
            <a:off x="635041" y="174880"/>
            <a:ext cx="11220340" cy="5909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BE" sz="3600" b="1" dirty="0">
                <a:solidFill>
                  <a:schemeClr val="bg1"/>
                </a:solidFill>
                <a:latin typeface="+mn-lt"/>
              </a:rPr>
              <a:t>Next Generation EU Initiative</a:t>
            </a:r>
            <a:endParaRPr lang="it-IT" sz="3600" b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85749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/>
          <p:cNvSpPr/>
          <p:nvPr/>
        </p:nvSpPr>
        <p:spPr>
          <a:xfrm>
            <a:off x="0" y="1"/>
            <a:ext cx="12192000" cy="765810"/>
          </a:xfrm>
          <a:prstGeom prst="rect">
            <a:avLst/>
          </a:prstGeom>
          <a:solidFill>
            <a:srgbClr val="EA5C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1" name="Segnaposto testo 2"/>
          <p:cNvSpPr txBox="1">
            <a:spLocks/>
          </p:cNvSpPr>
          <p:nvPr/>
        </p:nvSpPr>
        <p:spPr>
          <a:xfrm>
            <a:off x="838211" y="292453"/>
            <a:ext cx="10452100" cy="4637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000" b="0" i="0" kern="1200">
                <a:solidFill>
                  <a:srgbClr val="29316F"/>
                </a:solidFill>
                <a:latin typeface="Montserrat Light" charset="0"/>
                <a:ea typeface="Montserrat Light" charset="0"/>
                <a:cs typeface="Montserrat Light" charset="0"/>
              </a:defRPr>
            </a:lvl1pPr>
            <a:lvl2pPr marL="457189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4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2pPr>
            <a:lvl3pPr marL="914377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3pPr>
            <a:lvl4pPr marL="1371566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4pPr>
            <a:lvl5pPr marL="1828754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t-IT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FEAD14F-80A3-4E7F-827F-A3BA7DA360B5}"/>
              </a:ext>
            </a:extLst>
          </p:cNvPr>
          <p:cNvSpPr txBox="1"/>
          <p:nvPr/>
        </p:nvSpPr>
        <p:spPr>
          <a:xfrm>
            <a:off x="635041" y="1220141"/>
            <a:ext cx="1097571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189" indent="-457189" defTabSz="1219170">
              <a:buFont typeface="Arial" panose="020B0604020202020204" pitchFamily="34" charset="0"/>
              <a:buChar char="•"/>
              <a:defRPr/>
            </a:pPr>
            <a:r>
              <a:rPr lang="en-BE" sz="3200" dirty="0">
                <a:solidFill>
                  <a:prstClr val="black"/>
                </a:solidFill>
                <a:cs typeface="Source Sans Pro Light"/>
              </a:rPr>
              <a:t>Energy renovation counts as climate-related investment</a:t>
            </a:r>
          </a:p>
          <a:p>
            <a:pPr marL="457189" indent="-457189" defTabSz="1219170">
              <a:buFont typeface="Arial" panose="020B0604020202020204" pitchFamily="34" charset="0"/>
              <a:buChar char="•"/>
              <a:defRPr/>
            </a:pPr>
            <a:r>
              <a:rPr lang="en-BE" sz="3200" dirty="0">
                <a:solidFill>
                  <a:prstClr val="black"/>
                </a:solidFill>
                <a:cs typeface="Source Sans Pro Light"/>
              </a:rPr>
              <a:t>Investments </a:t>
            </a:r>
            <a:r>
              <a:rPr lang="en-BE" sz="3200" b="1" dirty="0">
                <a:solidFill>
                  <a:prstClr val="black"/>
                </a:solidFill>
                <a:cs typeface="Source Sans Pro Light"/>
              </a:rPr>
              <a:t>must be matched to reforms </a:t>
            </a:r>
          </a:p>
          <a:p>
            <a:pPr marL="457189" indent="-457189" defTabSz="1219170">
              <a:buFont typeface="Arial" panose="020B0604020202020204" pitchFamily="34" charset="0"/>
              <a:buChar char="•"/>
              <a:defRPr/>
            </a:pPr>
            <a:endParaRPr lang="en-BE" sz="3200" dirty="0">
              <a:solidFill>
                <a:prstClr val="black"/>
              </a:solidFill>
              <a:cs typeface="Source Sans Pro Light"/>
            </a:endParaRPr>
          </a:p>
          <a:p>
            <a:pPr marL="457189" indent="-457189" defTabSz="1219170">
              <a:buFont typeface="Arial" panose="020B0604020202020204" pitchFamily="34" charset="0"/>
              <a:buChar char="•"/>
              <a:defRPr/>
            </a:pPr>
            <a:r>
              <a:rPr lang="en-BE" sz="3200" dirty="0">
                <a:solidFill>
                  <a:prstClr val="black"/>
                </a:solidFill>
                <a:cs typeface="Source Sans Pro Light"/>
              </a:rPr>
              <a:t>Several opportunities to receive </a:t>
            </a:r>
            <a:r>
              <a:rPr lang="en-BE" sz="3200" b="1" dirty="0">
                <a:solidFill>
                  <a:prstClr val="black"/>
                </a:solidFill>
                <a:cs typeface="Source Sans Pro Light"/>
              </a:rPr>
              <a:t>technical assistance (TA) </a:t>
            </a:r>
            <a:r>
              <a:rPr lang="en-BE" sz="3200" dirty="0">
                <a:solidFill>
                  <a:prstClr val="black"/>
                </a:solidFill>
                <a:cs typeface="Source Sans Pro Light"/>
              </a:rPr>
              <a:t>exist</a:t>
            </a:r>
          </a:p>
          <a:p>
            <a:pPr marL="457189" indent="-457189" defTabSz="1219170">
              <a:buFont typeface="Arial" panose="020B0604020202020204" pitchFamily="34" charset="0"/>
              <a:buChar char="•"/>
              <a:defRPr/>
            </a:pPr>
            <a:r>
              <a:rPr lang="en-BE" sz="3200" dirty="0">
                <a:solidFill>
                  <a:prstClr val="black"/>
                </a:solidFill>
                <a:cs typeface="Source Sans Pro Light"/>
              </a:rPr>
              <a:t>New Technical Support Instrument under the RRF</a:t>
            </a:r>
          </a:p>
          <a:p>
            <a:pPr marL="457189" indent="-457189" defTabSz="1219170">
              <a:buFont typeface="Arial" panose="020B0604020202020204" pitchFamily="34" charset="0"/>
              <a:buChar char="•"/>
              <a:defRPr/>
            </a:pPr>
            <a:r>
              <a:rPr lang="en-BE" sz="3200" dirty="0">
                <a:solidFill>
                  <a:prstClr val="black"/>
                </a:solidFill>
                <a:cs typeface="Source Sans Pro Light"/>
              </a:rPr>
              <a:t>ELENA facility extended and expanded</a:t>
            </a:r>
          </a:p>
          <a:p>
            <a:pPr marL="457189" indent="-457189" defTabSz="1219170">
              <a:buFont typeface="Arial" panose="020B0604020202020204" pitchFamily="34" charset="0"/>
              <a:buChar char="•"/>
              <a:defRPr/>
            </a:pPr>
            <a:r>
              <a:rPr lang="en-BE" sz="3200" dirty="0">
                <a:solidFill>
                  <a:prstClr val="black"/>
                </a:solidFill>
                <a:cs typeface="Source Sans Pro Light"/>
              </a:rPr>
              <a:t>Direct budget line in NRRP for TA possible</a:t>
            </a:r>
            <a:endParaRPr lang="en-GB" sz="3200" dirty="0">
              <a:solidFill>
                <a:prstClr val="black"/>
              </a:solidFill>
              <a:cs typeface="Source Sans Pro Ligh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ABB4F9-1140-4341-8255-21CB3A75A9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0D4CBEA1-C06F-2945-B35E-9601AEFC18E9}" type="slidenum">
              <a:rPr lang="it-IT" sz="1800" smtClean="0"/>
              <a:pPr algn="l"/>
              <a:t>2</a:t>
            </a:fld>
            <a:endParaRPr lang="it-IT" sz="18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A8FFEF4-FEFB-504C-AB21-E51BBD7815A9}"/>
              </a:ext>
            </a:extLst>
          </p:cNvPr>
          <p:cNvSpPr/>
          <p:nvPr/>
        </p:nvSpPr>
        <p:spPr>
          <a:xfrm rot="5400000">
            <a:off x="5631111" y="-5633201"/>
            <a:ext cx="929778" cy="12192002"/>
          </a:xfrm>
          <a:prstGeom prst="rect">
            <a:avLst/>
          </a:prstGeom>
          <a:gradFill flip="none" rotWithShape="1">
            <a:gsLst>
              <a:gs pos="0">
                <a:srgbClr val="FF6600">
                  <a:shade val="30000"/>
                  <a:satMod val="115000"/>
                </a:srgbClr>
              </a:gs>
              <a:gs pos="50000">
                <a:srgbClr val="FF6600">
                  <a:shade val="67500"/>
                  <a:satMod val="115000"/>
                </a:srgbClr>
              </a:gs>
              <a:gs pos="100000">
                <a:srgbClr val="FF66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Segnaposto testo 2">
            <a:extLst>
              <a:ext uri="{FF2B5EF4-FFF2-40B4-BE49-F238E27FC236}">
                <a16:creationId xmlns:a16="http://schemas.microsoft.com/office/drawing/2014/main" id="{05E133FE-A20C-7848-80E5-B745D691E1BA}"/>
              </a:ext>
            </a:extLst>
          </p:cNvPr>
          <p:cNvSpPr txBox="1">
            <a:spLocks/>
          </p:cNvSpPr>
          <p:nvPr/>
        </p:nvSpPr>
        <p:spPr>
          <a:xfrm>
            <a:off x="635041" y="174880"/>
            <a:ext cx="11220340" cy="5909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BE" sz="3600" b="1" dirty="0">
                <a:solidFill>
                  <a:schemeClr val="bg1"/>
                </a:solidFill>
                <a:latin typeface="+mn-lt"/>
              </a:rPr>
              <a:t>Role of Buildings in Recovery Plans (NRRP)</a:t>
            </a:r>
            <a:endParaRPr lang="it-IT" sz="3600" b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61061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/>
          <p:cNvSpPr/>
          <p:nvPr/>
        </p:nvSpPr>
        <p:spPr>
          <a:xfrm>
            <a:off x="0" y="1"/>
            <a:ext cx="12192000" cy="765810"/>
          </a:xfrm>
          <a:prstGeom prst="rect">
            <a:avLst/>
          </a:prstGeom>
          <a:solidFill>
            <a:srgbClr val="EA5C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1" name="Segnaposto testo 2"/>
          <p:cNvSpPr txBox="1">
            <a:spLocks/>
          </p:cNvSpPr>
          <p:nvPr/>
        </p:nvSpPr>
        <p:spPr>
          <a:xfrm>
            <a:off x="838211" y="292453"/>
            <a:ext cx="10452100" cy="4637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000" b="0" i="0" kern="1200">
                <a:solidFill>
                  <a:srgbClr val="29316F"/>
                </a:solidFill>
                <a:latin typeface="Montserrat Light" charset="0"/>
                <a:ea typeface="Montserrat Light" charset="0"/>
                <a:cs typeface="Montserrat Light" charset="0"/>
              </a:defRPr>
            </a:lvl1pPr>
            <a:lvl2pPr marL="457189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4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2pPr>
            <a:lvl3pPr marL="914377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3pPr>
            <a:lvl4pPr marL="1371566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4pPr>
            <a:lvl5pPr marL="1828754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t-IT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FEAD14F-80A3-4E7F-827F-A3BA7DA360B5}"/>
              </a:ext>
            </a:extLst>
          </p:cNvPr>
          <p:cNvSpPr txBox="1"/>
          <p:nvPr/>
        </p:nvSpPr>
        <p:spPr>
          <a:xfrm>
            <a:off x="635041" y="1220141"/>
            <a:ext cx="1097571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lvl="1" indent="-285750">
              <a:buFont typeface="Arial" panose="020B0604020202020204" pitchFamily="34" charset="0"/>
              <a:buChar char="•"/>
            </a:pPr>
            <a:r>
              <a:rPr lang="en-GB" sz="3200" dirty="0"/>
              <a:t>For every </a:t>
            </a:r>
            <a:r>
              <a:rPr lang="en-GB" sz="3200" b="1" dirty="0"/>
              <a:t>€1 million invested </a:t>
            </a:r>
            <a:r>
              <a:rPr lang="en-GB" sz="3200" dirty="0"/>
              <a:t>in energy renovation of buildings, an average of </a:t>
            </a:r>
            <a:r>
              <a:rPr lang="en-GB" sz="3200" b="1" dirty="0"/>
              <a:t>18 jobs</a:t>
            </a:r>
            <a:r>
              <a:rPr lang="en-GB" sz="3200" dirty="0"/>
              <a:t> are created in the EU. </a:t>
            </a:r>
          </a:p>
          <a:p>
            <a:pPr marL="361950" lvl="1" indent="-285750">
              <a:buFont typeface="Arial" panose="020B0604020202020204" pitchFamily="34" charset="0"/>
              <a:buChar char="•"/>
            </a:pPr>
            <a:endParaRPr lang="en-BE" sz="3200" dirty="0"/>
          </a:p>
          <a:p>
            <a:pPr marL="361950" lvl="1" indent="-285750">
              <a:buFont typeface="Arial" panose="020B0604020202020204" pitchFamily="34" charset="0"/>
              <a:buChar char="•"/>
            </a:pPr>
            <a:r>
              <a:rPr lang="en-GB" sz="3200" dirty="0"/>
              <a:t>Holistic, energy efficient renovation of </a:t>
            </a:r>
            <a:r>
              <a:rPr lang="en-BE" sz="3200" dirty="0"/>
              <a:t>hospitals </a:t>
            </a:r>
            <a:r>
              <a:rPr lang="en-BE" sz="3200" b="1" dirty="0"/>
              <a:t>reduces</a:t>
            </a:r>
            <a:r>
              <a:rPr lang="en-GB" sz="3200" dirty="0"/>
              <a:t> </a:t>
            </a:r>
            <a:r>
              <a:rPr lang="en-BE" sz="3200" b="1" dirty="0"/>
              <a:t>patient stay times</a:t>
            </a:r>
            <a:r>
              <a:rPr lang="en-GB" sz="3200" b="1" dirty="0"/>
              <a:t> by about 1</a:t>
            </a:r>
            <a:r>
              <a:rPr lang="en-BE" sz="3200" b="1" dirty="0"/>
              <a:t>1</a:t>
            </a:r>
            <a:r>
              <a:rPr lang="en-GB" sz="3200" b="1" dirty="0"/>
              <a:t>% </a:t>
            </a:r>
            <a:r>
              <a:rPr lang="en-GB" sz="3200" dirty="0"/>
              <a:t>leading to a potential </a:t>
            </a:r>
            <a:r>
              <a:rPr lang="en-BE" sz="3200" dirty="0"/>
              <a:t>annual </a:t>
            </a:r>
            <a:r>
              <a:rPr lang="en-GB" sz="3200" dirty="0"/>
              <a:t>benefit of about €</a:t>
            </a:r>
            <a:r>
              <a:rPr lang="en-BE" sz="3200" dirty="0"/>
              <a:t>45</a:t>
            </a:r>
            <a:r>
              <a:rPr lang="en-GB" sz="3200" dirty="0"/>
              <a:t> billion to the </a:t>
            </a:r>
            <a:r>
              <a:rPr lang="en-BE" sz="3200" dirty="0"/>
              <a:t>EU </a:t>
            </a:r>
            <a:r>
              <a:rPr lang="en-GB" sz="3200" dirty="0"/>
              <a:t>economy per year</a:t>
            </a:r>
            <a:endParaRPr lang="en-BE" sz="3200" dirty="0"/>
          </a:p>
          <a:p>
            <a:pPr marL="361950" lvl="1" indent="-285750">
              <a:buFont typeface="Arial" panose="020B0604020202020204" pitchFamily="34" charset="0"/>
              <a:buChar char="•"/>
            </a:pPr>
            <a:endParaRPr lang="en-BE" sz="3200" dirty="0"/>
          </a:p>
          <a:p>
            <a:pPr marL="361950" lvl="1" indent="-285750">
              <a:buFont typeface="Arial" panose="020B0604020202020204" pitchFamily="34" charset="0"/>
              <a:buChar char="•"/>
            </a:pPr>
            <a:r>
              <a:rPr lang="en-BE" sz="3200" dirty="0" err="1"/>
              <a:t>EcoLogic</a:t>
            </a:r>
            <a:r>
              <a:rPr lang="en-BE" sz="3200" dirty="0"/>
              <a:t> finds that </a:t>
            </a:r>
            <a:r>
              <a:rPr lang="en-BE" sz="3200" b="1" dirty="0"/>
              <a:t>France should spend &gt; €6.4 bn </a:t>
            </a:r>
            <a:r>
              <a:rPr lang="en-BE" sz="3200" dirty="0"/>
              <a:t>on energy renovation programmes</a:t>
            </a:r>
            <a:endParaRPr lang="en-GB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ABB4F9-1140-4341-8255-21CB3A75A9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0D4CBEA1-C06F-2945-B35E-9601AEFC18E9}" type="slidenum">
              <a:rPr lang="it-IT" sz="1800" smtClean="0"/>
              <a:pPr algn="l"/>
              <a:t>3</a:t>
            </a:fld>
            <a:endParaRPr lang="it-IT" sz="18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A8FFEF4-FEFB-504C-AB21-E51BBD7815A9}"/>
              </a:ext>
            </a:extLst>
          </p:cNvPr>
          <p:cNvSpPr/>
          <p:nvPr/>
        </p:nvSpPr>
        <p:spPr>
          <a:xfrm rot="5400000">
            <a:off x="5631111" y="-5633201"/>
            <a:ext cx="929778" cy="12192002"/>
          </a:xfrm>
          <a:prstGeom prst="rect">
            <a:avLst/>
          </a:prstGeom>
          <a:gradFill flip="none" rotWithShape="1">
            <a:gsLst>
              <a:gs pos="0">
                <a:srgbClr val="FF6600">
                  <a:shade val="30000"/>
                  <a:satMod val="115000"/>
                </a:srgbClr>
              </a:gs>
              <a:gs pos="50000">
                <a:srgbClr val="FF6600">
                  <a:shade val="67500"/>
                  <a:satMod val="115000"/>
                </a:srgbClr>
              </a:gs>
              <a:gs pos="100000">
                <a:srgbClr val="FF66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Segnaposto testo 2">
            <a:extLst>
              <a:ext uri="{FF2B5EF4-FFF2-40B4-BE49-F238E27FC236}">
                <a16:creationId xmlns:a16="http://schemas.microsoft.com/office/drawing/2014/main" id="{05E133FE-A20C-7848-80E5-B745D691E1BA}"/>
              </a:ext>
            </a:extLst>
          </p:cNvPr>
          <p:cNvSpPr txBox="1">
            <a:spLocks/>
          </p:cNvSpPr>
          <p:nvPr/>
        </p:nvSpPr>
        <p:spPr>
          <a:xfrm>
            <a:off x="635041" y="174880"/>
            <a:ext cx="11220340" cy="5909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BE" sz="3600" b="1" dirty="0">
                <a:solidFill>
                  <a:schemeClr val="bg1"/>
                </a:solidFill>
                <a:latin typeface="+mn-lt"/>
              </a:rPr>
              <a:t>Why #Renovate2Recover?</a:t>
            </a:r>
            <a:endParaRPr lang="it-IT" sz="3600" b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243869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/>
          <p:cNvSpPr/>
          <p:nvPr/>
        </p:nvSpPr>
        <p:spPr>
          <a:xfrm>
            <a:off x="0" y="1"/>
            <a:ext cx="12192000" cy="765810"/>
          </a:xfrm>
          <a:prstGeom prst="rect">
            <a:avLst/>
          </a:prstGeom>
          <a:solidFill>
            <a:srgbClr val="EA5C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1" name="Segnaposto testo 2"/>
          <p:cNvSpPr txBox="1">
            <a:spLocks/>
          </p:cNvSpPr>
          <p:nvPr/>
        </p:nvSpPr>
        <p:spPr>
          <a:xfrm>
            <a:off x="838211" y="292453"/>
            <a:ext cx="10452100" cy="4637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000" b="0" i="0" kern="1200">
                <a:solidFill>
                  <a:srgbClr val="29316F"/>
                </a:solidFill>
                <a:latin typeface="Montserrat Light" charset="0"/>
                <a:ea typeface="Montserrat Light" charset="0"/>
                <a:cs typeface="Montserrat Light" charset="0"/>
              </a:defRPr>
            </a:lvl1pPr>
            <a:lvl2pPr marL="457189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4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2pPr>
            <a:lvl3pPr marL="914377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3pPr>
            <a:lvl4pPr marL="1371566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4pPr>
            <a:lvl5pPr marL="1828754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t-IT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FEAD14F-80A3-4E7F-827F-A3BA7DA360B5}"/>
              </a:ext>
            </a:extLst>
          </p:cNvPr>
          <p:cNvSpPr txBox="1"/>
          <p:nvPr/>
        </p:nvSpPr>
        <p:spPr>
          <a:xfrm>
            <a:off x="635041" y="1220141"/>
            <a:ext cx="11220340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BE" sz="3200" b="1" dirty="0"/>
              <a:t>Croatia</a:t>
            </a:r>
            <a:r>
              <a:rPr lang="en-BE" sz="3200" dirty="0"/>
              <a:t> will use recovery funds for energy </a:t>
            </a:r>
            <a:r>
              <a:rPr lang="en-BE" sz="3200" dirty="0" err="1"/>
              <a:t>renvoation</a:t>
            </a:r>
            <a:r>
              <a:rPr lang="en-BE" sz="3200" dirty="0"/>
              <a:t> – earthquake resistance included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BE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BE" sz="3200" b="1" dirty="0"/>
              <a:t>Romania </a:t>
            </a:r>
            <a:r>
              <a:rPr lang="en-BE" sz="3200" dirty="0"/>
              <a:t>will exceed the “fair share” proportion of its EU Recovery Funds for comprehensive ren</a:t>
            </a:r>
            <a:r>
              <a:rPr lang="en-IE" sz="3200" dirty="0" err="1"/>
              <a:t>ov</a:t>
            </a:r>
            <a:r>
              <a:rPr lang="en-BE" sz="3200" dirty="0" err="1"/>
              <a:t>ation</a:t>
            </a:r>
            <a:r>
              <a:rPr lang="en-BE" sz="3200" dirty="0"/>
              <a:t> actions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BE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BE" sz="3200" b="1" dirty="0"/>
              <a:t>Italy </a:t>
            </a:r>
            <a:r>
              <a:rPr lang="en-BE" sz="3200" dirty="0"/>
              <a:t>will use more than the “fair share” of its Recovery Funding on deep en</a:t>
            </a:r>
            <a:r>
              <a:rPr lang="en-IE" sz="3200" dirty="0"/>
              <a:t>e</a:t>
            </a:r>
            <a:r>
              <a:rPr lang="en-BE" sz="3200" dirty="0" err="1"/>
              <a:t>rgy</a:t>
            </a:r>
            <a:r>
              <a:rPr lang="en-BE" sz="3200" dirty="0"/>
              <a:t> renovation in its super eco-bonus scheme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BE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BE" sz="3200" b="1" dirty="0"/>
              <a:t>Spain </a:t>
            </a:r>
            <a:r>
              <a:rPr lang="en-BE" sz="3200" dirty="0"/>
              <a:t>intends to channel Recovery Funding into comprehensive ren</a:t>
            </a:r>
            <a:r>
              <a:rPr lang="en-IE" sz="3200" dirty="0" err="1"/>
              <a:t>ov</a:t>
            </a:r>
            <a:r>
              <a:rPr lang="en-BE" sz="3200" dirty="0" err="1"/>
              <a:t>ation</a:t>
            </a:r>
            <a:r>
              <a:rPr lang="en-BE" sz="3200" dirty="0"/>
              <a:t> to alleviate energy poverty</a:t>
            </a:r>
            <a:endParaRPr lang="en-BE" sz="3200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ABB4F9-1140-4341-8255-21CB3A75A9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0D4CBEA1-C06F-2945-B35E-9601AEFC18E9}" type="slidenum">
              <a:rPr lang="it-IT" sz="1800" smtClean="0"/>
              <a:pPr algn="l"/>
              <a:t>4</a:t>
            </a:fld>
            <a:endParaRPr lang="it-IT" sz="18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A8FFEF4-FEFB-504C-AB21-E51BBD7815A9}"/>
              </a:ext>
            </a:extLst>
          </p:cNvPr>
          <p:cNvSpPr/>
          <p:nvPr/>
        </p:nvSpPr>
        <p:spPr>
          <a:xfrm rot="5400000">
            <a:off x="5631111" y="-5633201"/>
            <a:ext cx="929778" cy="12192002"/>
          </a:xfrm>
          <a:prstGeom prst="rect">
            <a:avLst/>
          </a:prstGeom>
          <a:gradFill flip="none" rotWithShape="1">
            <a:gsLst>
              <a:gs pos="0">
                <a:srgbClr val="FF6600">
                  <a:shade val="30000"/>
                  <a:satMod val="115000"/>
                </a:srgbClr>
              </a:gs>
              <a:gs pos="50000">
                <a:srgbClr val="FF6600">
                  <a:shade val="67500"/>
                  <a:satMod val="115000"/>
                </a:srgbClr>
              </a:gs>
              <a:gs pos="100000">
                <a:srgbClr val="FF66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Segnaposto testo 2">
            <a:extLst>
              <a:ext uri="{FF2B5EF4-FFF2-40B4-BE49-F238E27FC236}">
                <a16:creationId xmlns:a16="http://schemas.microsoft.com/office/drawing/2014/main" id="{05E133FE-A20C-7848-80E5-B745D691E1BA}"/>
              </a:ext>
            </a:extLst>
          </p:cNvPr>
          <p:cNvSpPr txBox="1">
            <a:spLocks/>
          </p:cNvSpPr>
          <p:nvPr/>
        </p:nvSpPr>
        <p:spPr>
          <a:xfrm>
            <a:off x="635041" y="174880"/>
            <a:ext cx="11220340" cy="5909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BE" sz="3600" b="1">
                <a:solidFill>
                  <a:schemeClr val="bg1"/>
                </a:solidFill>
                <a:latin typeface="+mn-lt"/>
              </a:rPr>
              <a:t>Examples From </a:t>
            </a:r>
            <a:r>
              <a:rPr lang="en-BE" sz="3600" b="1" dirty="0" err="1">
                <a:solidFill>
                  <a:schemeClr val="bg1"/>
                </a:solidFill>
                <a:latin typeface="+mn-lt"/>
              </a:rPr>
              <a:t>NRRP’s</a:t>
            </a:r>
            <a:r>
              <a:rPr lang="en-BE" sz="3600" b="1" dirty="0">
                <a:solidFill>
                  <a:schemeClr val="bg1"/>
                </a:solidFill>
                <a:latin typeface="+mn-lt"/>
              </a:rPr>
              <a:t> Across the EU:</a:t>
            </a:r>
            <a:endParaRPr lang="it-IT" sz="3600" b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144168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-15576" y="2465303"/>
            <a:ext cx="12192000" cy="2144485"/>
          </a:xfrm>
          <a:prstGeom prst="rect">
            <a:avLst/>
          </a:prstGeom>
          <a:solidFill>
            <a:srgbClr val="FA5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BE" sz="3600" b="1" dirty="0"/>
              <a:t>The Imperative to Invest in</a:t>
            </a:r>
          </a:p>
          <a:p>
            <a:pPr algn="ctr"/>
            <a:r>
              <a:rPr lang="en-BE" sz="3600" b="1" dirty="0"/>
              <a:t>Renovation for Recovery</a:t>
            </a:r>
            <a:endParaRPr lang="it-IT" sz="3600" b="1" dirty="0"/>
          </a:p>
          <a:p>
            <a:pPr algn="ctr"/>
            <a:endParaRPr lang="it-IT" sz="2800" b="1" dirty="0"/>
          </a:p>
          <a:p>
            <a:pPr algn="ctr"/>
            <a:r>
              <a:rPr lang="en-BE" sz="2400" b="1" i="1" dirty="0"/>
              <a:t>Putting Building Renovation into </a:t>
            </a:r>
            <a:r>
              <a:rPr lang="en-GB" sz="2400" b="1" i="1" dirty="0"/>
              <a:t>National Recovery and Resilience Plans</a:t>
            </a:r>
            <a:endParaRPr lang="it-IT" sz="3600" b="1" i="1" dirty="0"/>
          </a:p>
        </p:txBody>
      </p:sp>
      <p:sp>
        <p:nvSpPr>
          <p:cNvPr id="3" name="Titolo 1"/>
          <p:cNvSpPr txBox="1">
            <a:spLocks/>
          </p:cNvSpPr>
          <p:nvPr/>
        </p:nvSpPr>
        <p:spPr>
          <a:xfrm>
            <a:off x="894136" y="2816436"/>
            <a:ext cx="10372577" cy="16655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endParaRPr lang="it-IT" sz="5800" dirty="0"/>
          </a:p>
        </p:txBody>
      </p:sp>
      <p:sp>
        <p:nvSpPr>
          <p:cNvPr id="6" name="Segnaposto contenuto 7"/>
          <p:cNvSpPr txBox="1">
            <a:spLocks/>
          </p:cNvSpPr>
          <p:nvPr/>
        </p:nvSpPr>
        <p:spPr>
          <a:xfrm>
            <a:off x="8721090" y="6059152"/>
            <a:ext cx="3139983" cy="3979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000" b="0" i="0" kern="1200">
                <a:solidFill>
                  <a:srgbClr val="EA5C0C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dirty="0">
              <a:effectLst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0143" y="596465"/>
            <a:ext cx="5551714" cy="170952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AD41D15-F69D-C847-8046-D9CF4E891741}"/>
              </a:ext>
            </a:extLst>
          </p:cNvPr>
          <p:cNvSpPr/>
          <p:nvPr/>
        </p:nvSpPr>
        <p:spPr>
          <a:xfrm>
            <a:off x="5817870" y="5486120"/>
            <a:ext cx="388611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BE" sz="2000" b="1" dirty="0">
                <a:solidFill>
                  <a:srgbClr val="EA5C0C"/>
                </a:solidFill>
                <a:latin typeface="Calibri" charset="0"/>
                <a:cs typeface="Calibri" charset="0"/>
              </a:rPr>
              <a:t>Presentation by</a:t>
            </a:r>
          </a:p>
          <a:p>
            <a:pPr algn="r"/>
            <a:r>
              <a:rPr lang="en-BE" sz="2000" b="1" dirty="0">
                <a:solidFill>
                  <a:srgbClr val="EA5C0C"/>
                </a:solidFill>
                <a:latin typeface="Calibri" charset="0"/>
                <a:cs typeface="Calibri" charset="0"/>
              </a:rPr>
              <a:t>Adrian Joyce</a:t>
            </a:r>
          </a:p>
          <a:p>
            <a:pPr algn="r"/>
            <a:r>
              <a:rPr lang="en-BE" sz="2000" b="1" dirty="0">
                <a:solidFill>
                  <a:srgbClr val="EA5C0C"/>
                </a:solidFill>
                <a:latin typeface="Calibri" charset="0"/>
                <a:cs typeface="Calibri" charset="0"/>
              </a:rPr>
              <a:t>Campaign Director</a:t>
            </a:r>
            <a:endParaRPr lang="en-BE" b="1" dirty="0">
              <a:solidFill>
                <a:srgbClr val="EA5C0C"/>
              </a:solidFill>
              <a:latin typeface="Calibri" charset="0"/>
              <a:cs typeface="Calibri" charset="0"/>
            </a:endParaRPr>
          </a:p>
        </p:txBody>
      </p:sp>
      <p:pic>
        <p:nvPicPr>
          <p:cNvPr id="9" name="Picture 8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0D3582D5-3F7C-4439-BAF3-0095AFF45D8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46653"/>
          <a:stretch/>
        </p:blipFill>
        <p:spPr>
          <a:xfrm>
            <a:off x="9953858" y="4763880"/>
            <a:ext cx="1834105" cy="169395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DAF76DA-6651-4B2C-BA0E-DC9AAF6D835C}"/>
              </a:ext>
            </a:extLst>
          </p:cNvPr>
          <p:cNvSpPr/>
          <p:nvPr/>
        </p:nvSpPr>
        <p:spPr>
          <a:xfrm>
            <a:off x="122363" y="4762845"/>
            <a:ext cx="4711907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BE" sz="2000" b="1" dirty="0">
                <a:solidFill>
                  <a:srgbClr val="EA5C0C"/>
                </a:solidFill>
                <a:latin typeface="Calibri" charset="0"/>
                <a:cs typeface="Calibri" charset="0"/>
              </a:rPr>
              <a:t>08</a:t>
            </a:r>
            <a:r>
              <a:rPr lang="it-IT" sz="2000" b="1" dirty="0">
                <a:solidFill>
                  <a:srgbClr val="EA5C0C"/>
                </a:solidFill>
                <a:latin typeface="Calibri" charset="0"/>
                <a:cs typeface="Calibri" charset="0"/>
              </a:rPr>
              <a:t>/0</a:t>
            </a:r>
            <a:r>
              <a:rPr lang="en-BE" sz="2000" b="1" dirty="0">
                <a:solidFill>
                  <a:srgbClr val="EA5C0C"/>
                </a:solidFill>
                <a:latin typeface="Calibri" charset="0"/>
                <a:cs typeface="Calibri" charset="0"/>
              </a:rPr>
              <a:t>4</a:t>
            </a:r>
            <a:r>
              <a:rPr lang="it-IT" sz="2000" b="1" dirty="0">
                <a:solidFill>
                  <a:srgbClr val="EA5C0C"/>
                </a:solidFill>
                <a:latin typeface="Calibri" charset="0"/>
                <a:cs typeface="Calibri" charset="0"/>
              </a:rPr>
              <a:t>/2021</a:t>
            </a:r>
          </a:p>
          <a:p>
            <a:r>
              <a:rPr lang="it-IT" b="1" dirty="0">
                <a:solidFill>
                  <a:srgbClr val="EA5C0C"/>
                </a:solidFill>
                <a:latin typeface="Calibri" charset="0"/>
                <a:cs typeface="Calibri" charset="0"/>
              </a:rPr>
              <a:t>Conference O</a:t>
            </a:r>
            <a:r>
              <a:rPr lang="en-BE" b="1" dirty="0" err="1">
                <a:solidFill>
                  <a:srgbClr val="EA5C0C"/>
                </a:solidFill>
                <a:latin typeface="Calibri" charset="0"/>
                <a:cs typeface="Calibri" charset="0"/>
              </a:rPr>
              <a:t>rganised</a:t>
            </a:r>
            <a:r>
              <a:rPr lang="en-BE" b="1" dirty="0">
                <a:solidFill>
                  <a:srgbClr val="EA5C0C"/>
                </a:solidFill>
                <a:latin typeface="Calibri" charset="0"/>
                <a:cs typeface="Calibri" charset="0"/>
              </a:rPr>
              <a:t> by: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6444E1B-D5C9-4EC4-AEDA-83C732DAE798}"/>
              </a:ext>
            </a:extLst>
          </p:cNvPr>
          <p:cNvGrpSpPr/>
          <p:nvPr/>
        </p:nvGrpSpPr>
        <p:grpSpPr>
          <a:xfrm>
            <a:off x="7799070" y="6462843"/>
            <a:ext cx="1728255" cy="307777"/>
            <a:chOff x="736891" y="5424501"/>
            <a:chExt cx="2183519" cy="25062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16A03DA-57A2-419A-971A-72BD8F24F1B1}"/>
                </a:ext>
              </a:extLst>
            </p:cNvPr>
            <p:cNvSpPr txBox="1"/>
            <p:nvPr/>
          </p:nvSpPr>
          <p:spPr>
            <a:xfrm>
              <a:off x="1003286" y="5424501"/>
              <a:ext cx="1917124" cy="2506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BE" sz="1400" i="1" dirty="0"/>
                <a:t>@adrian_joyce</a:t>
              </a:r>
            </a:p>
          </p:txBody>
        </p:sp>
        <p:pic>
          <p:nvPicPr>
            <p:cNvPr id="13" name="Picture 12" descr="A close up of a logo&#10;&#10;Description automatically generated">
              <a:extLst>
                <a:ext uri="{FF2B5EF4-FFF2-40B4-BE49-F238E27FC236}">
                  <a16:creationId xmlns:a16="http://schemas.microsoft.com/office/drawing/2014/main" id="{FA848DA3-F6D3-4534-ACA6-1D132A0E24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36891" y="5433677"/>
              <a:ext cx="329733" cy="227149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BF92D6F-B009-47D4-AC01-63A541C9FF2A}"/>
              </a:ext>
            </a:extLst>
          </p:cNvPr>
          <p:cNvGrpSpPr/>
          <p:nvPr/>
        </p:nvGrpSpPr>
        <p:grpSpPr>
          <a:xfrm>
            <a:off x="9541687" y="6465050"/>
            <a:ext cx="2555063" cy="317803"/>
            <a:chOff x="687348" y="6090199"/>
            <a:chExt cx="3296318" cy="317803"/>
          </a:xfrm>
        </p:grpSpPr>
        <p:pic>
          <p:nvPicPr>
            <p:cNvPr id="15" name="Picture 14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350D61F3-F794-4B14-ADE7-DDB41B2D439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87348" y="6090199"/>
              <a:ext cx="407686" cy="317803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A6AC123-AFEB-4614-B458-F9F79E9E6722}"/>
                </a:ext>
              </a:extLst>
            </p:cNvPr>
            <p:cNvSpPr txBox="1"/>
            <p:nvPr/>
          </p:nvSpPr>
          <p:spPr>
            <a:xfrm>
              <a:off x="1003286" y="6100225"/>
              <a:ext cx="29803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i="1" dirty="0"/>
                <a:t>a</a:t>
              </a:r>
              <a:r>
                <a:rPr lang="en-BE" sz="1400" i="1" dirty="0"/>
                <a:t>drian.joyce@euroace.org</a:t>
              </a:r>
            </a:p>
          </p:txBody>
        </p:sp>
      </p:grpSp>
      <p:pic>
        <p:nvPicPr>
          <p:cNvPr id="1026" name="Picture 2" descr="Agir pour le Climat - Pacte Finance-Climat">
            <a:extLst>
              <a:ext uri="{FF2B5EF4-FFF2-40B4-BE49-F238E27FC236}">
                <a16:creationId xmlns:a16="http://schemas.microsoft.com/office/drawing/2014/main" id="{46638898-B7F2-4DE5-A94D-23F7D26C66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39" y="5484260"/>
            <a:ext cx="2272666" cy="989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31355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/>
          <p:cNvSpPr/>
          <p:nvPr/>
        </p:nvSpPr>
        <p:spPr>
          <a:xfrm>
            <a:off x="0" y="1"/>
            <a:ext cx="12192000" cy="765810"/>
          </a:xfrm>
          <a:prstGeom prst="rect">
            <a:avLst/>
          </a:prstGeom>
          <a:solidFill>
            <a:srgbClr val="EA5C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1" name="Segnaposto testo 2"/>
          <p:cNvSpPr txBox="1">
            <a:spLocks/>
          </p:cNvSpPr>
          <p:nvPr/>
        </p:nvSpPr>
        <p:spPr>
          <a:xfrm>
            <a:off x="838211" y="292453"/>
            <a:ext cx="10452100" cy="4637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000" b="0" i="0" kern="1200">
                <a:solidFill>
                  <a:srgbClr val="29316F"/>
                </a:solidFill>
                <a:latin typeface="Montserrat Light" charset="0"/>
                <a:ea typeface="Montserrat Light" charset="0"/>
                <a:cs typeface="Montserrat Light" charset="0"/>
              </a:defRPr>
            </a:lvl1pPr>
            <a:lvl2pPr marL="457189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4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2pPr>
            <a:lvl3pPr marL="914377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3pPr>
            <a:lvl4pPr marL="1371566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4pPr>
            <a:lvl5pPr marL="1828754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t-IT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FEAD14F-80A3-4E7F-827F-A3BA7DA360B5}"/>
              </a:ext>
            </a:extLst>
          </p:cNvPr>
          <p:cNvSpPr txBox="1"/>
          <p:nvPr/>
        </p:nvSpPr>
        <p:spPr>
          <a:xfrm>
            <a:off x="635041" y="1220141"/>
            <a:ext cx="784265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189" indent="-457189" defTabSz="1219170">
              <a:buFont typeface="Arial" panose="020B0604020202020204" pitchFamily="34" charset="0"/>
              <a:buChar char="•"/>
              <a:defRPr/>
            </a:pPr>
            <a:r>
              <a:rPr lang="en-BE" sz="2400" dirty="0">
                <a:solidFill>
                  <a:prstClr val="black"/>
                </a:solidFill>
                <a:cs typeface="Source Sans Pro Light"/>
              </a:rPr>
              <a:t>Around </a:t>
            </a:r>
            <a:r>
              <a:rPr lang="en-BE" sz="2400" b="1" dirty="0">
                <a:solidFill>
                  <a:prstClr val="black"/>
                </a:solidFill>
                <a:cs typeface="Source Sans Pro Light"/>
              </a:rPr>
              <a:t>210 million </a:t>
            </a:r>
            <a:r>
              <a:rPr lang="en-BE" sz="2400" dirty="0">
                <a:solidFill>
                  <a:prstClr val="black"/>
                </a:solidFill>
                <a:cs typeface="Source Sans Pro Light"/>
              </a:rPr>
              <a:t>buildings – about the area of Belgium</a:t>
            </a:r>
          </a:p>
          <a:p>
            <a:pPr defTabSz="1219170">
              <a:defRPr/>
            </a:pPr>
            <a:endParaRPr lang="en-BE" sz="2400" dirty="0">
              <a:solidFill>
                <a:prstClr val="black"/>
              </a:solidFill>
              <a:cs typeface="Source Sans Pro Light"/>
            </a:endParaRPr>
          </a:p>
          <a:p>
            <a:pPr marL="457189" indent="-457189" defTabSz="1219170">
              <a:buFont typeface="Arial" panose="020B0604020202020204" pitchFamily="34" charset="0"/>
              <a:buChar char="•"/>
              <a:defRPr/>
            </a:pPr>
            <a:r>
              <a:rPr lang="en-BE" sz="2400" b="1" dirty="0">
                <a:solidFill>
                  <a:prstClr val="black"/>
                </a:solidFill>
                <a:cs typeface="Source Sans Pro Light"/>
              </a:rPr>
              <a:t>Buildings = </a:t>
            </a:r>
          </a:p>
          <a:p>
            <a:pPr marL="800089" lvl="1" indent="-457189" defTabSz="1219170">
              <a:buFont typeface="Arial" panose="020B0604020202020204" pitchFamily="34" charset="0"/>
              <a:buChar char="•"/>
              <a:defRPr/>
            </a:pPr>
            <a:r>
              <a:rPr lang="en-BE" sz="2400" dirty="0">
                <a:solidFill>
                  <a:prstClr val="black"/>
                </a:solidFill>
                <a:cs typeface="Source Sans Pro Light"/>
              </a:rPr>
              <a:t>50% of annual fixed capital assets</a:t>
            </a:r>
          </a:p>
          <a:p>
            <a:pPr marL="800089" lvl="1" indent="-457189" defTabSz="1219170">
              <a:buFont typeface="Arial" panose="020B0604020202020204" pitchFamily="34" charset="0"/>
              <a:buChar char="•"/>
              <a:defRPr/>
            </a:pPr>
            <a:r>
              <a:rPr lang="en-BE" sz="2400" dirty="0">
                <a:solidFill>
                  <a:prstClr val="black"/>
                </a:solidFill>
                <a:cs typeface="Source Sans Pro Light"/>
              </a:rPr>
              <a:t>40% of primary energy consumption</a:t>
            </a:r>
          </a:p>
          <a:p>
            <a:pPr marL="800089" lvl="1" indent="-457189" defTabSz="1219170">
              <a:buFont typeface="Arial" panose="020B0604020202020204" pitchFamily="34" charset="0"/>
              <a:buChar char="•"/>
              <a:defRPr/>
            </a:pPr>
            <a:r>
              <a:rPr lang="en-BE" sz="2400" dirty="0">
                <a:solidFill>
                  <a:prstClr val="black"/>
                </a:solidFill>
                <a:cs typeface="Source Sans Pro Light"/>
              </a:rPr>
              <a:t>36% of GHG emissions </a:t>
            </a:r>
          </a:p>
          <a:p>
            <a:pPr marL="457189" indent="-457189" defTabSz="1219170">
              <a:buFont typeface="Arial" panose="020B0604020202020204" pitchFamily="34" charset="0"/>
              <a:buChar char="•"/>
              <a:defRPr/>
            </a:pPr>
            <a:endParaRPr lang="en-BE" sz="2400" dirty="0">
              <a:solidFill>
                <a:prstClr val="black"/>
              </a:solidFill>
              <a:cs typeface="Source Sans Pro Light"/>
            </a:endParaRPr>
          </a:p>
          <a:p>
            <a:pPr marL="457189" indent="-457189" defTabSz="1219170">
              <a:buFont typeface="Arial" panose="020B0604020202020204" pitchFamily="34" charset="0"/>
              <a:buChar char="•"/>
              <a:defRPr/>
            </a:pPr>
            <a:r>
              <a:rPr lang="en-BE" sz="2400" b="1" dirty="0">
                <a:solidFill>
                  <a:prstClr val="black"/>
                </a:solidFill>
                <a:cs typeface="Source Sans Pro Light"/>
              </a:rPr>
              <a:t>Construction sector =</a:t>
            </a:r>
          </a:p>
          <a:p>
            <a:pPr marL="800089" lvl="1" indent="-457189" defTabSz="1219170">
              <a:buFont typeface="Arial" panose="020B0604020202020204" pitchFamily="34" charset="0"/>
              <a:buChar char="•"/>
              <a:defRPr/>
            </a:pPr>
            <a:r>
              <a:rPr lang="en-BE" sz="2400" dirty="0">
                <a:solidFill>
                  <a:prstClr val="black"/>
                </a:solidFill>
                <a:cs typeface="Source Sans Pro Light"/>
              </a:rPr>
              <a:t>Annual turnover: €1,400 billion – 9% of EU GDP</a:t>
            </a:r>
          </a:p>
          <a:p>
            <a:pPr marL="800089" lvl="1" indent="-457189" defTabSz="1219170">
              <a:buFont typeface="Arial" panose="020B0604020202020204" pitchFamily="34" charset="0"/>
              <a:buChar char="•"/>
              <a:defRPr/>
            </a:pPr>
            <a:r>
              <a:rPr lang="en-BE" sz="2400" dirty="0">
                <a:solidFill>
                  <a:prstClr val="black"/>
                </a:solidFill>
                <a:cs typeface="Source Sans Pro Light"/>
              </a:rPr>
              <a:t>About 16 million jobs</a:t>
            </a:r>
          </a:p>
          <a:p>
            <a:pPr marL="800089" lvl="1" indent="-457189" defTabSz="1219170">
              <a:buFont typeface="Arial" panose="020B0604020202020204" pitchFamily="34" charset="0"/>
              <a:buChar char="•"/>
              <a:defRPr/>
            </a:pPr>
            <a:r>
              <a:rPr lang="en-BE" sz="2400" dirty="0">
                <a:solidFill>
                  <a:prstClr val="black"/>
                </a:solidFill>
                <a:cs typeface="Source Sans Pro Light"/>
              </a:rPr>
              <a:t>About 3.5 million enterprises</a:t>
            </a:r>
          </a:p>
          <a:p>
            <a:pPr marL="800089" lvl="1" indent="-457189" defTabSz="1219170">
              <a:buFont typeface="Arial" panose="020B0604020202020204" pitchFamily="34" charset="0"/>
              <a:buChar char="•"/>
              <a:defRPr/>
            </a:pPr>
            <a:r>
              <a:rPr lang="en-BE" sz="2400" dirty="0">
                <a:solidFill>
                  <a:prstClr val="black"/>
                </a:solidFill>
                <a:cs typeface="Source Sans Pro Light"/>
              </a:rPr>
              <a:t>97% of enterprises have less than 10 employees</a:t>
            </a:r>
          </a:p>
          <a:p>
            <a:pPr marL="457189" indent="-457189" defTabSz="1219170">
              <a:buFont typeface="Arial" panose="020B0604020202020204" pitchFamily="34" charset="0"/>
              <a:buChar char="•"/>
              <a:defRPr/>
            </a:pPr>
            <a:endParaRPr lang="en-BE" sz="2400" dirty="0">
              <a:solidFill>
                <a:prstClr val="black"/>
              </a:solidFill>
              <a:cs typeface="Source Sans Pro Light"/>
            </a:endParaRPr>
          </a:p>
          <a:p>
            <a:pPr marL="457189" indent="-457189" defTabSz="1219170">
              <a:buFont typeface="Arial" panose="020B0604020202020204" pitchFamily="34" charset="0"/>
              <a:buChar char="•"/>
              <a:defRPr/>
            </a:pPr>
            <a:r>
              <a:rPr lang="en-BE" sz="2400" dirty="0">
                <a:solidFill>
                  <a:prstClr val="black"/>
                </a:solidFill>
                <a:cs typeface="Source Sans Pro Light"/>
              </a:rPr>
              <a:t>Most buildings are wasting energy: </a:t>
            </a:r>
            <a:r>
              <a:rPr lang="en-BE" sz="2400" b="1" dirty="0">
                <a:solidFill>
                  <a:prstClr val="black"/>
                </a:solidFill>
                <a:cs typeface="Source Sans Pro Light"/>
              </a:rPr>
              <a:t>3% have “A” label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ABB4F9-1140-4341-8255-21CB3A75A9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0D4CBEA1-C06F-2945-B35E-9601AEFC18E9}" type="slidenum">
              <a:rPr lang="it-IT" sz="1800" smtClean="0"/>
              <a:pPr algn="l"/>
              <a:t>6</a:t>
            </a:fld>
            <a:endParaRPr lang="it-IT" sz="18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A8FFEF4-FEFB-504C-AB21-E51BBD7815A9}"/>
              </a:ext>
            </a:extLst>
          </p:cNvPr>
          <p:cNvSpPr/>
          <p:nvPr/>
        </p:nvSpPr>
        <p:spPr>
          <a:xfrm rot="5400000">
            <a:off x="5631111" y="-5633201"/>
            <a:ext cx="929778" cy="12192002"/>
          </a:xfrm>
          <a:prstGeom prst="rect">
            <a:avLst/>
          </a:prstGeom>
          <a:gradFill flip="none" rotWithShape="1">
            <a:gsLst>
              <a:gs pos="0">
                <a:srgbClr val="FF6600">
                  <a:shade val="30000"/>
                  <a:satMod val="115000"/>
                </a:srgbClr>
              </a:gs>
              <a:gs pos="50000">
                <a:srgbClr val="FF6600">
                  <a:shade val="67500"/>
                  <a:satMod val="115000"/>
                </a:srgbClr>
              </a:gs>
              <a:gs pos="100000">
                <a:srgbClr val="FF66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Segnaposto testo 2">
            <a:extLst>
              <a:ext uri="{FF2B5EF4-FFF2-40B4-BE49-F238E27FC236}">
                <a16:creationId xmlns:a16="http://schemas.microsoft.com/office/drawing/2014/main" id="{05E133FE-A20C-7848-80E5-B745D691E1BA}"/>
              </a:ext>
            </a:extLst>
          </p:cNvPr>
          <p:cNvSpPr txBox="1">
            <a:spLocks/>
          </p:cNvSpPr>
          <p:nvPr/>
        </p:nvSpPr>
        <p:spPr>
          <a:xfrm>
            <a:off x="635041" y="174880"/>
            <a:ext cx="11220340" cy="5355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BE" sz="3200" b="1" dirty="0">
                <a:solidFill>
                  <a:schemeClr val="bg1"/>
                </a:solidFill>
                <a:latin typeface="+mn-lt"/>
              </a:rPr>
              <a:t>The </a:t>
            </a:r>
            <a:r>
              <a:rPr lang="it-IT" sz="3200" b="1" dirty="0">
                <a:solidFill>
                  <a:schemeClr val="bg1"/>
                </a:solidFill>
                <a:latin typeface="+mn-lt"/>
              </a:rPr>
              <a:t>Buildings</a:t>
            </a:r>
            <a:r>
              <a:rPr lang="en-BE" sz="3200" b="1" dirty="0">
                <a:solidFill>
                  <a:schemeClr val="bg1"/>
                </a:solidFill>
                <a:latin typeface="+mn-lt"/>
              </a:rPr>
              <a:t> Sector in the EU</a:t>
            </a:r>
            <a:endParaRPr lang="it-IT" sz="32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5" name="Picture 2" descr="Image result for belgium">
            <a:extLst>
              <a:ext uri="{FF2B5EF4-FFF2-40B4-BE49-F238E27FC236}">
                <a16:creationId xmlns:a16="http://schemas.microsoft.com/office/drawing/2014/main" id="{F410D125-4CA3-424C-BBED-153995075C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1887" y="3533260"/>
            <a:ext cx="3895325" cy="2587990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Image result for oultine map of belgium">
            <a:extLst>
              <a:ext uri="{FF2B5EF4-FFF2-40B4-BE49-F238E27FC236}">
                <a16:creationId xmlns:a16="http://schemas.microsoft.com/office/drawing/2014/main" id="{7E375FC2-E791-4BED-95FD-B94DCA9D8C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93" t="24817" r="26741" b="25904"/>
          <a:stretch/>
        </p:blipFill>
        <p:spPr bwMode="auto">
          <a:xfrm>
            <a:off x="9385004" y="1321401"/>
            <a:ext cx="2442208" cy="2020849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63177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/>
          <p:cNvSpPr/>
          <p:nvPr/>
        </p:nvSpPr>
        <p:spPr>
          <a:xfrm>
            <a:off x="0" y="1"/>
            <a:ext cx="12192000" cy="765810"/>
          </a:xfrm>
          <a:prstGeom prst="rect">
            <a:avLst/>
          </a:prstGeom>
          <a:solidFill>
            <a:srgbClr val="EA5C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1" name="Segnaposto testo 2"/>
          <p:cNvSpPr txBox="1">
            <a:spLocks/>
          </p:cNvSpPr>
          <p:nvPr/>
        </p:nvSpPr>
        <p:spPr>
          <a:xfrm>
            <a:off x="838211" y="292453"/>
            <a:ext cx="10452100" cy="4637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000" b="0" i="0" kern="1200">
                <a:solidFill>
                  <a:srgbClr val="29316F"/>
                </a:solidFill>
                <a:latin typeface="Montserrat Light" charset="0"/>
                <a:ea typeface="Montserrat Light" charset="0"/>
                <a:cs typeface="Montserrat Light" charset="0"/>
              </a:defRPr>
            </a:lvl1pPr>
            <a:lvl2pPr marL="457189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4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2pPr>
            <a:lvl3pPr marL="914377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3pPr>
            <a:lvl4pPr marL="1371566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4pPr>
            <a:lvl5pPr marL="1828754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t-IT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FEAD14F-80A3-4E7F-827F-A3BA7DA360B5}"/>
              </a:ext>
            </a:extLst>
          </p:cNvPr>
          <p:cNvSpPr txBox="1"/>
          <p:nvPr/>
        </p:nvSpPr>
        <p:spPr>
          <a:xfrm>
            <a:off x="635041" y="1220141"/>
            <a:ext cx="784265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189" indent="-457189" defTabSz="1219170"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solidFill>
                  <a:prstClr val="black"/>
                </a:solidFill>
                <a:cs typeface="Source Sans Pro Light"/>
              </a:rPr>
              <a:t>The </a:t>
            </a:r>
            <a:r>
              <a:rPr lang="en-GB" sz="2400" b="1" dirty="0">
                <a:solidFill>
                  <a:prstClr val="black"/>
                </a:solidFill>
                <a:cs typeface="Source Sans Pro Light"/>
              </a:rPr>
              <a:t>EU Strategy for Recovery </a:t>
            </a:r>
            <a:r>
              <a:rPr lang="en-GB" sz="2400" dirty="0">
                <a:solidFill>
                  <a:prstClr val="black"/>
                </a:solidFill>
                <a:cs typeface="Source Sans Pro Light"/>
              </a:rPr>
              <a:t>from COVID 19</a:t>
            </a:r>
          </a:p>
          <a:p>
            <a:pPr marL="457189" indent="-457189" defTabSz="1219170">
              <a:buFont typeface="Arial" panose="020B0604020202020204" pitchFamily="34" charset="0"/>
              <a:buChar char="•"/>
              <a:defRPr/>
            </a:pPr>
            <a:endParaRPr lang="en-GB" sz="2400" dirty="0">
              <a:solidFill>
                <a:prstClr val="black"/>
              </a:solidFill>
              <a:cs typeface="Source Sans Pro Light"/>
            </a:endParaRPr>
          </a:p>
          <a:p>
            <a:pPr marL="457189" indent="-457189" defTabSz="1219170"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solidFill>
                  <a:prstClr val="black"/>
                </a:solidFill>
                <a:cs typeface="Source Sans Pro Light"/>
              </a:rPr>
              <a:t>Funding will reach €672.5 bn BEFORE 2023</a:t>
            </a:r>
            <a:r>
              <a:rPr lang="en-BE" sz="2400" dirty="0">
                <a:solidFill>
                  <a:prstClr val="black"/>
                </a:solidFill>
                <a:cs typeface="Source Sans Pro Light"/>
              </a:rPr>
              <a:t>:</a:t>
            </a:r>
            <a:endParaRPr lang="en-GB" sz="2400" dirty="0">
              <a:solidFill>
                <a:prstClr val="black"/>
              </a:solidFill>
              <a:cs typeface="Source Sans Pro Light"/>
            </a:endParaRPr>
          </a:p>
          <a:p>
            <a:pPr marL="914389" lvl="1" indent="-457189" defTabSz="1219170"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solidFill>
                  <a:prstClr val="black"/>
                </a:solidFill>
                <a:cs typeface="Source Sans Pro Light"/>
              </a:rPr>
              <a:t>37% must be on climate related actions (includes buildings)</a:t>
            </a:r>
          </a:p>
          <a:p>
            <a:pPr marL="914389" lvl="1" indent="-457189" defTabSz="1219170"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solidFill>
                  <a:prstClr val="black"/>
                </a:solidFill>
                <a:cs typeface="Source Sans Pro Light"/>
              </a:rPr>
              <a:t>20% must be on digitalisation</a:t>
            </a:r>
          </a:p>
          <a:p>
            <a:pPr marL="914389" lvl="1" indent="-457189" defTabSz="1219170"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solidFill>
                  <a:prstClr val="black"/>
                </a:solidFill>
                <a:cs typeface="Source Sans Pro Light"/>
              </a:rPr>
              <a:t>€312.5 bn in grants</a:t>
            </a:r>
          </a:p>
          <a:p>
            <a:pPr marL="914389" lvl="1" indent="-457189" defTabSz="1219170"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solidFill>
                  <a:prstClr val="black"/>
                </a:solidFill>
                <a:cs typeface="Source Sans Pro Light"/>
              </a:rPr>
              <a:t>€360 bn in loans raised from the market</a:t>
            </a:r>
          </a:p>
          <a:p>
            <a:pPr marL="457189" indent="-457189" defTabSz="1219170">
              <a:buFont typeface="Arial" panose="020B0604020202020204" pitchFamily="34" charset="0"/>
              <a:buChar char="•"/>
              <a:defRPr/>
            </a:pPr>
            <a:endParaRPr lang="en-GB" sz="2400" dirty="0">
              <a:solidFill>
                <a:prstClr val="black"/>
              </a:solidFill>
              <a:cs typeface="Source Sans Pro Light"/>
            </a:endParaRPr>
          </a:p>
          <a:p>
            <a:pPr marL="457189" indent="-457189" defTabSz="1219170"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solidFill>
                  <a:prstClr val="black"/>
                </a:solidFill>
                <a:cs typeface="Source Sans Pro Light"/>
              </a:rPr>
              <a:t>Member States to prepare </a:t>
            </a:r>
            <a:r>
              <a:rPr lang="en-GB" sz="2400" b="1" dirty="0">
                <a:solidFill>
                  <a:prstClr val="black"/>
                </a:solidFill>
                <a:cs typeface="Source Sans Pro Light"/>
              </a:rPr>
              <a:t>National Recovery and Resilience Plans</a:t>
            </a:r>
            <a:r>
              <a:rPr lang="en-GB" sz="2400" dirty="0">
                <a:solidFill>
                  <a:prstClr val="black"/>
                </a:solidFill>
                <a:cs typeface="Source Sans Pro Light"/>
              </a:rPr>
              <a:t> to apply for funding</a:t>
            </a:r>
          </a:p>
          <a:p>
            <a:pPr marL="457189" indent="-457189" defTabSz="1219170">
              <a:buFont typeface="Arial" panose="020B0604020202020204" pitchFamily="34" charset="0"/>
              <a:buChar char="•"/>
              <a:defRPr/>
            </a:pPr>
            <a:endParaRPr lang="en-GB" sz="2400" dirty="0">
              <a:solidFill>
                <a:prstClr val="black"/>
              </a:solidFill>
              <a:cs typeface="Source Sans Pro Light"/>
            </a:endParaRPr>
          </a:p>
          <a:p>
            <a:pPr marL="457189" indent="-457189" defTabSz="1219170">
              <a:buFont typeface="Arial" panose="020B0604020202020204" pitchFamily="34" charset="0"/>
              <a:buChar char="•"/>
              <a:defRPr/>
            </a:pPr>
            <a:r>
              <a:rPr lang="en-GB" sz="2400" b="1" dirty="0">
                <a:solidFill>
                  <a:prstClr val="black"/>
                </a:solidFill>
                <a:cs typeface="Source Sans Pro Light"/>
              </a:rPr>
              <a:t>Recovery funding is additional to EU budget </a:t>
            </a:r>
            <a:r>
              <a:rPr lang="en-GB" sz="2400" dirty="0">
                <a:solidFill>
                  <a:prstClr val="black"/>
                </a:solidFill>
                <a:cs typeface="Source Sans Pro Light"/>
              </a:rPr>
              <a:t>of €1,100 bn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ABB4F9-1140-4341-8255-21CB3A75A9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0D4CBEA1-C06F-2945-B35E-9601AEFC18E9}" type="slidenum">
              <a:rPr lang="it-IT" sz="1800" smtClean="0"/>
              <a:pPr algn="l"/>
              <a:t>7</a:t>
            </a:fld>
            <a:endParaRPr lang="it-IT" sz="18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A8FFEF4-FEFB-504C-AB21-E51BBD7815A9}"/>
              </a:ext>
            </a:extLst>
          </p:cNvPr>
          <p:cNvSpPr/>
          <p:nvPr/>
        </p:nvSpPr>
        <p:spPr>
          <a:xfrm rot="5400000">
            <a:off x="5631111" y="-5633201"/>
            <a:ext cx="929778" cy="12192002"/>
          </a:xfrm>
          <a:prstGeom prst="rect">
            <a:avLst/>
          </a:prstGeom>
          <a:gradFill flip="none" rotWithShape="1">
            <a:gsLst>
              <a:gs pos="0">
                <a:srgbClr val="FF6600">
                  <a:shade val="30000"/>
                  <a:satMod val="115000"/>
                </a:srgbClr>
              </a:gs>
              <a:gs pos="50000">
                <a:srgbClr val="FF6600">
                  <a:shade val="67500"/>
                  <a:satMod val="115000"/>
                </a:srgbClr>
              </a:gs>
              <a:gs pos="100000">
                <a:srgbClr val="FF66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Segnaposto testo 2">
            <a:extLst>
              <a:ext uri="{FF2B5EF4-FFF2-40B4-BE49-F238E27FC236}">
                <a16:creationId xmlns:a16="http://schemas.microsoft.com/office/drawing/2014/main" id="{05E133FE-A20C-7848-80E5-B745D691E1BA}"/>
              </a:ext>
            </a:extLst>
          </p:cNvPr>
          <p:cNvSpPr txBox="1">
            <a:spLocks/>
          </p:cNvSpPr>
          <p:nvPr/>
        </p:nvSpPr>
        <p:spPr>
          <a:xfrm>
            <a:off x="635041" y="174880"/>
            <a:ext cx="11220340" cy="5355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BE" sz="3200" b="1" dirty="0">
                <a:solidFill>
                  <a:schemeClr val="bg1"/>
                </a:solidFill>
                <a:latin typeface="+mn-lt"/>
              </a:rPr>
              <a:t>Next Generation EU Initiative</a:t>
            </a:r>
            <a:endParaRPr lang="it-IT" sz="32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4" name="Picture 2" descr="Image result for next generation eu">
            <a:extLst>
              <a:ext uri="{FF2B5EF4-FFF2-40B4-BE49-F238E27FC236}">
                <a16:creationId xmlns:a16="http://schemas.microsoft.com/office/drawing/2014/main" id="{3852FE6B-999E-4D4E-A53A-94498A1689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46" r="31594"/>
          <a:stretch/>
        </p:blipFill>
        <p:spPr bwMode="auto">
          <a:xfrm>
            <a:off x="8836873" y="1430931"/>
            <a:ext cx="2814640" cy="4417545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74465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/>
          <p:cNvSpPr/>
          <p:nvPr/>
        </p:nvSpPr>
        <p:spPr>
          <a:xfrm>
            <a:off x="0" y="1"/>
            <a:ext cx="12192000" cy="765810"/>
          </a:xfrm>
          <a:prstGeom prst="rect">
            <a:avLst/>
          </a:prstGeom>
          <a:solidFill>
            <a:srgbClr val="EA5C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1" name="Segnaposto testo 2"/>
          <p:cNvSpPr txBox="1">
            <a:spLocks/>
          </p:cNvSpPr>
          <p:nvPr/>
        </p:nvSpPr>
        <p:spPr>
          <a:xfrm>
            <a:off x="838211" y="292453"/>
            <a:ext cx="10452100" cy="4637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000" b="0" i="0" kern="1200">
                <a:solidFill>
                  <a:srgbClr val="29316F"/>
                </a:solidFill>
                <a:latin typeface="Montserrat Light" charset="0"/>
                <a:ea typeface="Montserrat Light" charset="0"/>
                <a:cs typeface="Montserrat Light" charset="0"/>
              </a:defRPr>
            </a:lvl1pPr>
            <a:lvl2pPr marL="457189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4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2pPr>
            <a:lvl3pPr marL="914377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3pPr>
            <a:lvl4pPr marL="1371566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4pPr>
            <a:lvl5pPr marL="1828754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t-IT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0D40F49-C717-B74F-9782-58C8DDA399B5}"/>
              </a:ext>
            </a:extLst>
          </p:cNvPr>
          <p:cNvSpPr/>
          <p:nvPr/>
        </p:nvSpPr>
        <p:spPr>
          <a:xfrm rot="5400000">
            <a:off x="5631111" y="-5633201"/>
            <a:ext cx="929778" cy="12192002"/>
          </a:xfrm>
          <a:prstGeom prst="rect">
            <a:avLst/>
          </a:prstGeom>
          <a:gradFill flip="none" rotWithShape="1">
            <a:gsLst>
              <a:gs pos="0">
                <a:srgbClr val="FF6600">
                  <a:shade val="30000"/>
                  <a:satMod val="115000"/>
                </a:srgbClr>
              </a:gs>
              <a:gs pos="50000">
                <a:srgbClr val="FF6600">
                  <a:shade val="67500"/>
                  <a:satMod val="115000"/>
                </a:srgbClr>
              </a:gs>
              <a:gs pos="100000">
                <a:srgbClr val="FF66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egnaposto testo 2">
            <a:extLst>
              <a:ext uri="{FF2B5EF4-FFF2-40B4-BE49-F238E27FC236}">
                <a16:creationId xmlns:a16="http://schemas.microsoft.com/office/drawing/2014/main" id="{6887791A-FB6B-5E47-9C29-7E21CF991341}"/>
              </a:ext>
            </a:extLst>
          </p:cNvPr>
          <p:cNvSpPr txBox="1">
            <a:spLocks/>
          </p:cNvSpPr>
          <p:nvPr/>
        </p:nvSpPr>
        <p:spPr>
          <a:xfrm>
            <a:off x="541145" y="201968"/>
            <a:ext cx="11314236" cy="5909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BE" sz="3600" b="1" dirty="0">
                <a:solidFill>
                  <a:schemeClr val="bg1"/>
                </a:solidFill>
                <a:latin typeface="+mn-lt"/>
              </a:rPr>
              <a:t>Potential </a:t>
            </a:r>
            <a:r>
              <a:rPr lang="fr-FR" sz="3600" b="1" dirty="0">
                <a:solidFill>
                  <a:schemeClr val="bg1"/>
                </a:solidFill>
                <a:latin typeface="+mn-lt"/>
              </a:rPr>
              <a:t>EU </a:t>
            </a:r>
            <a:r>
              <a:rPr lang="fr-FR" sz="3600" b="1" dirty="0" err="1">
                <a:solidFill>
                  <a:schemeClr val="bg1"/>
                </a:solidFill>
                <a:latin typeface="+mn-lt"/>
              </a:rPr>
              <a:t>Funding</a:t>
            </a:r>
            <a:r>
              <a:rPr lang="fr-FR" sz="3600" b="1" dirty="0">
                <a:solidFill>
                  <a:schemeClr val="bg1"/>
                </a:solidFill>
                <a:latin typeface="+mn-lt"/>
              </a:rPr>
              <a:t> for </a:t>
            </a:r>
            <a:r>
              <a:rPr lang="en-BE" sz="3600" b="1" dirty="0">
                <a:solidFill>
                  <a:schemeClr val="bg1"/>
                </a:solidFill>
                <a:latin typeface="+mn-lt"/>
              </a:rPr>
              <a:t>E</a:t>
            </a:r>
            <a:r>
              <a:rPr lang="fr-FR" sz="3600" b="1" dirty="0" err="1">
                <a:solidFill>
                  <a:schemeClr val="bg1"/>
                </a:solidFill>
                <a:latin typeface="+mn-lt"/>
              </a:rPr>
              <a:t>nergy</a:t>
            </a:r>
            <a:r>
              <a:rPr lang="fr-FR" sz="3600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en-BE" sz="3600" b="1" dirty="0">
                <a:solidFill>
                  <a:schemeClr val="bg1"/>
                </a:solidFill>
                <a:latin typeface="+mn-lt"/>
              </a:rPr>
              <a:t>R</a:t>
            </a:r>
            <a:r>
              <a:rPr lang="fr-FR" sz="3600" b="1" dirty="0" err="1">
                <a:solidFill>
                  <a:schemeClr val="bg1"/>
                </a:solidFill>
                <a:latin typeface="+mn-lt"/>
              </a:rPr>
              <a:t>enovation</a:t>
            </a:r>
            <a:r>
              <a:rPr lang="fr-FR" sz="3600" b="1" dirty="0">
                <a:solidFill>
                  <a:schemeClr val="bg1"/>
                </a:solidFill>
                <a:latin typeface="+mn-lt"/>
              </a:rPr>
              <a:t> (2021-2027)</a:t>
            </a:r>
            <a:endParaRPr lang="it-IT" sz="32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1DCE2BE-063D-AB40-AD92-533FA448F5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0150" y="6514962"/>
            <a:ext cx="1115231" cy="246769"/>
          </a:xfrm>
        </p:spPr>
        <p:txBody>
          <a:bodyPr/>
          <a:lstStyle/>
          <a:p>
            <a:pPr algn="l"/>
            <a:fld id="{0D4CBEA1-C06F-2945-B35E-9601AEFC18E9}" type="slidenum">
              <a:rPr lang="it-IT" sz="1600" smtClean="0"/>
              <a:pPr algn="l"/>
              <a:t>8</a:t>
            </a:fld>
            <a:endParaRPr lang="it-IT" sz="1600" dirty="0"/>
          </a:p>
        </p:txBody>
      </p:sp>
      <p:pic>
        <p:nvPicPr>
          <p:cNvPr id="13" name="Picture 12" descr="Chart, sunburst chart&#10;&#10;Description automatically generated">
            <a:extLst>
              <a:ext uri="{FF2B5EF4-FFF2-40B4-BE49-F238E27FC236}">
                <a16:creationId xmlns:a16="http://schemas.microsoft.com/office/drawing/2014/main" id="{34BBFD5D-C864-0243-9D29-8D5DCF3AD4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0" y="1040116"/>
            <a:ext cx="7941734" cy="5615916"/>
          </a:xfrm>
          <a:prstGeom prst="rect">
            <a:avLst/>
          </a:prstGeom>
        </p:spPr>
      </p:pic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4B026CAC-0712-DC40-A874-5BB996AF68C7}"/>
              </a:ext>
            </a:extLst>
          </p:cNvPr>
          <p:cNvSpPr/>
          <p:nvPr/>
        </p:nvSpPr>
        <p:spPr>
          <a:xfrm>
            <a:off x="9770534" y="5696560"/>
            <a:ext cx="2155371" cy="508126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BE" b="1" dirty="0">
                <a:solidFill>
                  <a:schemeClr val="tx1"/>
                </a:solidFill>
                <a:hlinkClick r:id="rId4"/>
              </a:rPr>
              <a:t>DOWNLOAD</a:t>
            </a:r>
            <a:endParaRPr lang="en-BE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64052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/>
          <p:cNvSpPr/>
          <p:nvPr/>
        </p:nvSpPr>
        <p:spPr>
          <a:xfrm>
            <a:off x="0" y="1"/>
            <a:ext cx="12192000" cy="765810"/>
          </a:xfrm>
          <a:prstGeom prst="rect">
            <a:avLst/>
          </a:prstGeom>
          <a:solidFill>
            <a:srgbClr val="EA5C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1" name="Segnaposto testo 2"/>
          <p:cNvSpPr txBox="1">
            <a:spLocks/>
          </p:cNvSpPr>
          <p:nvPr/>
        </p:nvSpPr>
        <p:spPr>
          <a:xfrm>
            <a:off x="838211" y="292453"/>
            <a:ext cx="10452100" cy="4637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000" b="0" i="0" kern="1200">
                <a:solidFill>
                  <a:srgbClr val="29316F"/>
                </a:solidFill>
                <a:latin typeface="Montserrat Light" charset="0"/>
                <a:ea typeface="Montserrat Light" charset="0"/>
                <a:cs typeface="Montserrat Light" charset="0"/>
              </a:defRPr>
            </a:lvl1pPr>
            <a:lvl2pPr marL="457189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4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2pPr>
            <a:lvl3pPr marL="914377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3pPr>
            <a:lvl4pPr marL="1371566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4pPr>
            <a:lvl5pPr marL="1828754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t-IT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FEAD14F-80A3-4E7F-827F-A3BA7DA360B5}"/>
              </a:ext>
            </a:extLst>
          </p:cNvPr>
          <p:cNvSpPr txBox="1"/>
          <p:nvPr/>
        </p:nvSpPr>
        <p:spPr>
          <a:xfrm>
            <a:off x="635041" y="1220141"/>
            <a:ext cx="6857915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800" b="1" dirty="0"/>
              <a:t>National Recovery and Resilience Plans</a:t>
            </a:r>
          </a:p>
          <a:p>
            <a:endParaRPr lang="en-IE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IE" sz="2400" dirty="0"/>
              <a:t>Timeline for submission to European Commission: </a:t>
            </a:r>
            <a:r>
              <a:rPr lang="en-IE" sz="2400" b="1" dirty="0"/>
              <a:t>15th of October </a:t>
            </a:r>
            <a:r>
              <a:rPr lang="en-IE" sz="2400" dirty="0"/>
              <a:t>-  </a:t>
            </a:r>
            <a:r>
              <a:rPr lang="en-IE" sz="2400" b="1" dirty="0"/>
              <a:t>30th of April</a:t>
            </a:r>
          </a:p>
          <a:p>
            <a:endParaRPr lang="en-IE" sz="24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IE" sz="2400" dirty="0"/>
              <a:t>Investment priorities must match with </a:t>
            </a:r>
            <a:r>
              <a:rPr lang="en-IE" sz="2400" b="1" u="sng" dirty="0"/>
              <a:t>reforms</a:t>
            </a:r>
            <a:r>
              <a:rPr lang="en-IE" sz="2400" dirty="0"/>
              <a:t> to spur absorption of funding</a:t>
            </a:r>
          </a:p>
          <a:p>
            <a:endParaRPr lang="en-IE" sz="24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BE" sz="2400" dirty="0"/>
              <a:t>Minimum percentages for key policies: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BE" sz="2400" dirty="0"/>
              <a:t>37% must be on climate-related investments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BE" sz="2400" dirty="0"/>
              <a:t>20% must be on digitalisation</a:t>
            </a:r>
            <a:endParaRPr lang="en-IE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IE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IE" sz="2400" dirty="0"/>
              <a:t>Commission SWD</a:t>
            </a:r>
            <a:r>
              <a:rPr lang="en-IE" sz="2400" dirty="0">
                <a:hlinkClick r:id="rId3"/>
              </a:rPr>
              <a:t> Guidance </a:t>
            </a:r>
            <a:r>
              <a:rPr lang="en-IE" sz="2400" dirty="0"/>
              <a:t>to Member States Recovery and Resilience Plans (22/01/2021)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ABB4F9-1140-4341-8255-21CB3A75A9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0D4CBEA1-C06F-2945-B35E-9601AEFC18E9}" type="slidenum">
              <a:rPr lang="it-IT" sz="1800" smtClean="0"/>
              <a:pPr algn="l"/>
              <a:t>9</a:t>
            </a:fld>
            <a:endParaRPr lang="it-IT" sz="18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A8FFEF4-FEFB-504C-AB21-E51BBD7815A9}"/>
              </a:ext>
            </a:extLst>
          </p:cNvPr>
          <p:cNvSpPr/>
          <p:nvPr/>
        </p:nvSpPr>
        <p:spPr>
          <a:xfrm rot="5400000">
            <a:off x="5631111" y="-5633201"/>
            <a:ext cx="929778" cy="12192002"/>
          </a:xfrm>
          <a:prstGeom prst="rect">
            <a:avLst/>
          </a:prstGeom>
          <a:gradFill flip="none" rotWithShape="1">
            <a:gsLst>
              <a:gs pos="0">
                <a:srgbClr val="FF6600">
                  <a:shade val="30000"/>
                  <a:satMod val="115000"/>
                </a:srgbClr>
              </a:gs>
              <a:gs pos="50000">
                <a:srgbClr val="FF6600">
                  <a:shade val="67500"/>
                  <a:satMod val="115000"/>
                </a:srgbClr>
              </a:gs>
              <a:gs pos="100000">
                <a:srgbClr val="FF66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Segnaposto testo 2">
            <a:extLst>
              <a:ext uri="{FF2B5EF4-FFF2-40B4-BE49-F238E27FC236}">
                <a16:creationId xmlns:a16="http://schemas.microsoft.com/office/drawing/2014/main" id="{05E133FE-A20C-7848-80E5-B745D691E1BA}"/>
              </a:ext>
            </a:extLst>
          </p:cNvPr>
          <p:cNvSpPr txBox="1">
            <a:spLocks/>
          </p:cNvSpPr>
          <p:nvPr/>
        </p:nvSpPr>
        <p:spPr>
          <a:xfrm>
            <a:off x="635041" y="174880"/>
            <a:ext cx="11220340" cy="5355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3200" b="1" dirty="0">
                <a:solidFill>
                  <a:schemeClr val="bg1"/>
                </a:solidFill>
                <a:latin typeface="+mn-lt"/>
              </a:rPr>
              <a:t>Role of Buildings in the Recovery and Resilience Facility</a:t>
            </a:r>
          </a:p>
        </p:txBody>
      </p:sp>
      <p:sp>
        <p:nvSpPr>
          <p:cNvPr id="5" name="Frame 4">
            <a:extLst>
              <a:ext uri="{FF2B5EF4-FFF2-40B4-BE49-F238E27FC236}">
                <a16:creationId xmlns:a16="http://schemas.microsoft.com/office/drawing/2014/main" id="{C1167D5F-4785-4D48-8AF6-945D7A2B76D5}"/>
              </a:ext>
            </a:extLst>
          </p:cNvPr>
          <p:cNvSpPr/>
          <p:nvPr/>
        </p:nvSpPr>
        <p:spPr>
          <a:xfrm>
            <a:off x="287867" y="5529358"/>
            <a:ext cx="7278168" cy="1142940"/>
          </a:xfrm>
          <a:prstGeom prst="frame">
            <a:avLst>
              <a:gd name="adj1" fmla="val 3728"/>
            </a:avLst>
          </a:prstGeom>
          <a:solidFill>
            <a:srgbClr val="FA5F00"/>
          </a:solidFill>
          <a:ln>
            <a:solidFill>
              <a:srgbClr val="FA5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>
              <a:solidFill>
                <a:schemeClr val="tx1"/>
              </a:solidFill>
            </a:endParaRP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E7249DFC-EA3D-0C46-9D36-7A388BCCED58}"/>
              </a:ext>
            </a:extLst>
          </p:cNvPr>
          <p:cNvSpPr/>
          <p:nvPr/>
        </p:nvSpPr>
        <p:spPr>
          <a:xfrm>
            <a:off x="8303711" y="1286933"/>
            <a:ext cx="3253248" cy="5066151"/>
          </a:xfrm>
          <a:prstGeom prst="frame">
            <a:avLst>
              <a:gd name="adj1" fmla="val 2090"/>
            </a:avLst>
          </a:prstGeom>
          <a:solidFill>
            <a:srgbClr val="FA5F00"/>
          </a:solidFill>
          <a:ln>
            <a:solidFill>
              <a:srgbClr val="FA5F00">
                <a:alpha val="9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>
              <a:solidFill>
                <a:schemeClr val="tx1"/>
              </a:solidFill>
            </a:endParaRPr>
          </a:p>
        </p:txBody>
      </p:sp>
      <p:sp>
        <p:nvSpPr>
          <p:cNvPr id="9" name="Right Arrow 8">
            <a:extLst>
              <a:ext uri="{FF2B5EF4-FFF2-40B4-BE49-F238E27FC236}">
                <a16:creationId xmlns:a16="http://schemas.microsoft.com/office/drawing/2014/main" id="{F41B85B9-4ABE-AD43-999E-BED9311FE807}"/>
              </a:ext>
            </a:extLst>
          </p:cNvPr>
          <p:cNvSpPr/>
          <p:nvPr/>
        </p:nvSpPr>
        <p:spPr>
          <a:xfrm>
            <a:off x="7692991" y="6005754"/>
            <a:ext cx="410685" cy="190148"/>
          </a:xfrm>
          <a:prstGeom prst="rightArrow">
            <a:avLst/>
          </a:prstGeom>
          <a:solidFill>
            <a:srgbClr val="A135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052AC16-747E-3549-B6FE-5C80A898A676}"/>
              </a:ext>
            </a:extLst>
          </p:cNvPr>
          <p:cNvSpPr txBox="1"/>
          <p:nvPr/>
        </p:nvSpPr>
        <p:spPr>
          <a:xfrm>
            <a:off x="8375657" y="1469121"/>
            <a:ext cx="310935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 </a:t>
            </a:r>
            <a:r>
              <a:rPr lang="en-BE" i="1" dirty="0"/>
              <a:t>“Under </a:t>
            </a:r>
            <a:r>
              <a:rPr lang="en-BE" b="1" i="1" dirty="0"/>
              <a:t>Flagship Renovate </a:t>
            </a:r>
            <a:r>
              <a:rPr lang="en-BE" i="1" dirty="0"/>
              <a:t>: By 2025, contribute to the doubling of the renovation rate and the fostering of deep renovations”</a:t>
            </a:r>
          </a:p>
          <a:p>
            <a:pPr algn="ctr"/>
            <a:endParaRPr lang="en-BE" i="1" dirty="0"/>
          </a:p>
          <a:p>
            <a:pPr algn="ctr"/>
            <a:r>
              <a:rPr lang="en-BE" i="1" dirty="0"/>
              <a:t>Examples of typical reforms and investments:</a:t>
            </a:r>
          </a:p>
          <a:p>
            <a:pPr algn="ctr"/>
            <a:endParaRPr lang="en-BE" i="1" dirty="0"/>
          </a:p>
          <a:p>
            <a:pPr algn="ctr"/>
            <a:r>
              <a:rPr lang="en-BE" b="1" i="1" dirty="0"/>
              <a:t>“Renovation wave of residential buildings, social and affordable housing, private or public buildings (focus schools, hospitals)</a:t>
            </a:r>
            <a:r>
              <a:rPr lang="en-BE" i="1" dirty="0"/>
              <a:t>, modernisation of district heating system and land restoration”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BE" i="1" dirty="0"/>
          </a:p>
        </p:txBody>
      </p:sp>
    </p:spTree>
    <p:extLst>
      <p:ext uri="{BB962C8B-B14F-4D97-AF65-F5344CB8AC3E}">
        <p14:creationId xmlns:p14="http://schemas.microsoft.com/office/powerpoint/2010/main" val="36195187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/>
          <p:cNvSpPr/>
          <p:nvPr/>
        </p:nvSpPr>
        <p:spPr>
          <a:xfrm>
            <a:off x="0" y="1"/>
            <a:ext cx="12192000" cy="765810"/>
          </a:xfrm>
          <a:prstGeom prst="rect">
            <a:avLst/>
          </a:prstGeom>
          <a:solidFill>
            <a:srgbClr val="EA5C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1" name="Segnaposto testo 2"/>
          <p:cNvSpPr txBox="1">
            <a:spLocks/>
          </p:cNvSpPr>
          <p:nvPr/>
        </p:nvSpPr>
        <p:spPr>
          <a:xfrm>
            <a:off x="838211" y="292453"/>
            <a:ext cx="10452100" cy="4637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000" b="0" i="0" kern="1200">
                <a:solidFill>
                  <a:srgbClr val="29316F"/>
                </a:solidFill>
                <a:latin typeface="Montserrat Light" charset="0"/>
                <a:ea typeface="Montserrat Light" charset="0"/>
                <a:cs typeface="Montserrat Light" charset="0"/>
              </a:defRPr>
            </a:lvl1pPr>
            <a:lvl2pPr marL="457189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4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2pPr>
            <a:lvl3pPr marL="914377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3pPr>
            <a:lvl4pPr marL="1371566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4pPr>
            <a:lvl5pPr marL="1828754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t-IT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FEAD14F-80A3-4E7F-827F-A3BA7DA360B5}"/>
              </a:ext>
            </a:extLst>
          </p:cNvPr>
          <p:cNvSpPr txBox="1"/>
          <p:nvPr/>
        </p:nvSpPr>
        <p:spPr>
          <a:xfrm>
            <a:off x="635041" y="1220141"/>
            <a:ext cx="6857915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BE" sz="2800" b="1" dirty="0"/>
              <a:t>Significantly Increased via:</a:t>
            </a:r>
            <a:endParaRPr lang="en-IE" sz="2800" b="1" dirty="0"/>
          </a:p>
          <a:p>
            <a:endParaRPr lang="en-IE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BE" sz="2400" dirty="0"/>
              <a:t>DG Reform with €1bn budget.  Annual deadline for requests before 30th October</a:t>
            </a:r>
            <a:endParaRPr lang="en-IE" sz="2400" b="1" dirty="0"/>
          </a:p>
          <a:p>
            <a:endParaRPr lang="en-IE" sz="24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BE" sz="2400" dirty="0"/>
              <a:t>New Technical Support Instrument as part of the Recovery and Resilience Facility (can be up to 4% of fund)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BE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BE" sz="2400" dirty="0"/>
              <a:t>Possibility to have specific budget line for Technical Assistance without specific detail</a:t>
            </a:r>
            <a:endParaRPr lang="en-IE" sz="2400" dirty="0"/>
          </a:p>
          <a:p>
            <a:endParaRPr lang="en-IE" sz="24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BE" sz="2400" dirty="0"/>
              <a:t>ELENA technical assistance increased in MFF 2021-2027</a:t>
            </a:r>
            <a:endParaRPr lang="en-IE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ABB4F9-1140-4341-8255-21CB3A75A9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0D4CBEA1-C06F-2945-B35E-9601AEFC18E9}" type="slidenum">
              <a:rPr lang="it-IT" sz="1800" smtClean="0"/>
              <a:pPr algn="l"/>
              <a:t>10</a:t>
            </a:fld>
            <a:endParaRPr lang="it-IT" sz="18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A8FFEF4-FEFB-504C-AB21-E51BBD7815A9}"/>
              </a:ext>
            </a:extLst>
          </p:cNvPr>
          <p:cNvSpPr/>
          <p:nvPr/>
        </p:nvSpPr>
        <p:spPr>
          <a:xfrm rot="5400000">
            <a:off x="5631111" y="-5633201"/>
            <a:ext cx="929778" cy="12192002"/>
          </a:xfrm>
          <a:prstGeom prst="rect">
            <a:avLst/>
          </a:prstGeom>
          <a:gradFill flip="none" rotWithShape="1">
            <a:gsLst>
              <a:gs pos="0">
                <a:srgbClr val="FF6600">
                  <a:shade val="30000"/>
                  <a:satMod val="115000"/>
                </a:srgbClr>
              </a:gs>
              <a:gs pos="50000">
                <a:srgbClr val="FF6600">
                  <a:shade val="67500"/>
                  <a:satMod val="115000"/>
                </a:srgbClr>
              </a:gs>
              <a:gs pos="100000">
                <a:srgbClr val="FF66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Segnaposto testo 2">
            <a:extLst>
              <a:ext uri="{FF2B5EF4-FFF2-40B4-BE49-F238E27FC236}">
                <a16:creationId xmlns:a16="http://schemas.microsoft.com/office/drawing/2014/main" id="{05E133FE-A20C-7848-80E5-B745D691E1BA}"/>
              </a:ext>
            </a:extLst>
          </p:cNvPr>
          <p:cNvSpPr txBox="1">
            <a:spLocks/>
          </p:cNvSpPr>
          <p:nvPr/>
        </p:nvSpPr>
        <p:spPr>
          <a:xfrm>
            <a:off x="635041" y="174880"/>
            <a:ext cx="11220340" cy="5355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BE" sz="3200" b="1" dirty="0">
                <a:solidFill>
                  <a:schemeClr val="bg1"/>
                </a:solidFill>
                <a:latin typeface="+mn-lt"/>
              </a:rPr>
              <a:t>Technical Support and C</a:t>
            </a:r>
            <a:r>
              <a:rPr lang="en-IE" sz="3200" b="1" dirty="0">
                <a:solidFill>
                  <a:schemeClr val="bg1"/>
                </a:solidFill>
                <a:latin typeface="+mn-lt"/>
              </a:rPr>
              <a:t>a</a:t>
            </a:r>
            <a:r>
              <a:rPr lang="en-BE" sz="3200" b="1" dirty="0" err="1">
                <a:solidFill>
                  <a:schemeClr val="bg1"/>
                </a:solidFill>
                <a:latin typeface="+mn-lt"/>
              </a:rPr>
              <a:t>pacity</a:t>
            </a:r>
            <a:r>
              <a:rPr lang="en-BE" sz="3200" b="1" dirty="0">
                <a:solidFill>
                  <a:schemeClr val="bg1"/>
                </a:solidFill>
                <a:latin typeface="+mn-lt"/>
              </a:rPr>
              <a:t> Building</a:t>
            </a:r>
            <a:endParaRPr lang="it-IT" sz="32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1A1494-F9B4-4909-A900-E3A8C76EB1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198055">
            <a:off x="7628794" y="1163298"/>
            <a:ext cx="3935971" cy="5303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1109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/>
          <p:cNvSpPr/>
          <p:nvPr/>
        </p:nvSpPr>
        <p:spPr>
          <a:xfrm>
            <a:off x="0" y="1"/>
            <a:ext cx="12192000" cy="765810"/>
          </a:xfrm>
          <a:prstGeom prst="rect">
            <a:avLst/>
          </a:prstGeom>
          <a:solidFill>
            <a:srgbClr val="EA5C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1" name="Segnaposto testo 2"/>
          <p:cNvSpPr txBox="1">
            <a:spLocks/>
          </p:cNvSpPr>
          <p:nvPr/>
        </p:nvSpPr>
        <p:spPr>
          <a:xfrm>
            <a:off x="838211" y="292453"/>
            <a:ext cx="10452100" cy="4637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000" b="0" i="0" kern="1200">
                <a:solidFill>
                  <a:srgbClr val="29316F"/>
                </a:solidFill>
                <a:latin typeface="Montserrat Light" charset="0"/>
                <a:ea typeface="Montserrat Light" charset="0"/>
                <a:cs typeface="Montserrat Light" charset="0"/>
              </a:defRPr>
            </a:lvl1pPr>
            <a:lvl2pPr marL="457189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4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2pPr>
            <a:lvl3pPr marL="914377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3pPr>
            <a:lvl4pPr marL="1371566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4pPr>
            <a:lvl5pPr marL="1828754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t-IT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977837-FE7B-1640-B953-47BE05F75E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0D4CBEA1-C06F-2945-B35E-9601AEFC18E9}" type="slidenum">
              <a:rPr lang="it-IT" sz="1600" smtClean="0"/>
              <a:pPr algn="l"/>
              <a:t>11</a:t>
            </a:fld>
            <a:endParaRPr lang="it-IT" sz="16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9E4D940-2661-A244-94F9-E81AA4041A38}"/>
              </a:ext>
            </a:extLst>
          </p:cNvPr>
          <p:cNvSpPr/>
          <p:nvPr/>
        </p:nvSpPr>
        <p:spPr>
          <a:xfrm rot="5400000">
            <a:off x="5631111" y="-5633201"/>
            <a:ext cx="929778" cy="12192002"/>
          </a:xfrm>
          <a:prstGeom prst="rect">
            <a:avLst/>
          </a:prstGeom>
          <a:gradFill flip="none" rotWithShape="1">
            <a:gsLst>
              <a:gs pos="0">
                <a:srgbClr val="FF6600">
                  <a:shade val="30000"/>
                  <a:satMod val="115000"/>
                </a:srgbClr>
              </a:gs>
              <a:gs pos="50000">
                <a:srgbClr val="FF6600">
                  <a:shade val="67500"/>
                  <a:satMod val="115000"/>
                </a:srgbClr>
              </a:gs>
              <a:gs pos="100000">
                <a:srgbClr val="FF66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98F8921-2843-D049-A333-297EE2DF5BC7}"/>
              </a:ext>
            </a:extLst>
          </p:cNvPr>
          <p:cNvSpPr/>
          <p:nvPr/>
        </p:nvSpPr>
        <p:spPr>
          <a:xfrm>
            <a:off x="121731" y="1045262"/>
            <a:ext cx="4287236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2075" lvl="1"/>
            <a:r>
              <a:rPr lang="en-GB" sz="2000" b="1" dirty="0"/>
              <a:t>Energy renovation stands at the intersection of the EU’s green priorities and growth objectives and is the linchpin to the EU’s recovery:</a:t>
            </a:r>
          </a:p>
          <a:p>
            <a:pPr lvl="1"/>
            <a:endParaRPr lang="en-GB" sz="2000" dirty="0"/>
          </a:p>
          <a:p>
            <a:pPr marL="361950" lvl="1" indent="-285750">
              <a:buFont typeface="Arial" panose="020B0604020202020204" pitchFamily="34" charset="0"/>
              <a:buChar char="•"/>
            </a:pPr>
            <a:r>
              <a:rPr lang="en-GB" sz="2000" dirty="0"/>
              <a:t>For every </a:t>
            </a:r>
            <a:r>
              <a:rPr lang="en-GB" sz="2000" b="1" dirty="0"/>
              <a:t>€1 million invested </a:t>
            </a:r>
            <a:r>
              <a:rPr lang="en-GB" sz="2000" dirty="0"/>
              <a:t>in energy renovation of buildings, an average of </a:t>
            </a:r>
            <a:r>
              <a:rPr lang="en-GB" sz="2000" b="1" dirty="0"/>
              <a:t>18 jobs</a:t>
            </a:r>
            <a:r>
              <a:rPr lang="en-GB" sz="2000" dirty="0"/>
              <a:t> are created in the EU. </a:t>
            </a:r>
          </a:p>
          <a:p>
            <a:pPr marL="361950" lvl="1" indent="-285750">
              <a:buFont typeface="Arial" panose="020B0604020202020204" pitchFamily="34" charset="0"/>
              <a:buChar char="•"/>
            </a:pPr>
            <a:r>
              <a:rPr lang="en-GB" sz="2000" dirty="0"/>
              <a:t>Holistic, energy efficient renovation of </a:t>
            </a:r>
            <a:r>
              <a:rPr lang="en-BE" sz="2000" dirty="0"/>
              <a:t>hospitals </a:t>
            </a:r>
            <a:r>
              <a:rPr lang="en-BE" sz="2000" b="1" dirty="0"/>
              <a:t>reduces</a:t>
            </a:r>
            <a:r>
              <a:rPr lang="en-GB" sz="2000" dirty="0"/>
              <a:t> </a:t>
            </a:r>
            <a:r>
              <a:rPr lang="en-BE" sz="2000" b="1" dirty="0"/>
              <a:t>patient stay times</a:t>
            </a:r>
            <a:r>
              <a:rPr lang="en-GB" sz="2000" b="1" dirty="0"/>
              <a:t> by about 1</a:t>
            </a:r>
            <a:r>
              <a:rPr lang="en-BE" sz="2000" b="1" dirty="0"/>
              <a:t>1</a:t>
            </a:r>
            <a:r>
              <a:rPr lang="en-GB" sz="2000" b="1" dirty="0"/>
              <a:t>% </a:t>
            </a:r>
            <a:r>
              <a:rPr lang="en-GB" sz="2000" dirty="0"/>
              <a:t>leading to a potential </a:t>
            </a:r>
            <a:r>
              <a:rPr lang="en-BE" sz="2000" dirty="0"/>
              <a:t>annual </a:t>
            </a:r>
            <a:r>
              <a:rPr lang="en-GB" sz="2000" dirty="0"/>
              <a:t>benefit of about €</a:t>
            </a:r>
            <a:r>
              <a:rPr lang="en-BE" sz="2000" dirty="0"/>
              <a:t>45</a:t>
            </a:r>
            <a:r>
              <a:rPr lang="en-GB" sz="2000" dirty="0"/>
              <a:t> billion to the </a:t>
            </a:r>
            <a:r>
              <a:rPr lang="en-BE" sz="2000" dirty="0"/>
              <a:t>EU </a:t>
            </a:r>
            <a:r>
              <a:rPr lang="en-GB" sz="2000" dirty="0"/>
              <a:t>economy per year</a:t>
            </a:r>
            <a:endParaRPr lang="en-BE" sz="2000" dirty="0"/>
          </a:p>
          <a:p>
            <a:pPr marL="361950" lvl="1" indent="-285750">
              <a:buFont typeface="Arial" panose="020B0604020202020204" pitchFamily="34" charset="0"/>
              <a:buChar char="•"/>
            </a:pPr>
            <a:r>
              <a:rPr lang="en-BE" sz="2000" dirty="0" err="1"/>
              <a:t>EcoLogic</a:t>
            </a:r>
            <a:r>
              <a:rPr lang="en-BE" sz="2000" dirty="0"/>
              <a:t> finds that Poland should spend &gt; €4.2 bn on renovation</a:t>
            </a:r>
            <a:endParaRPr lang="en-GB" sz="2000" dirty="0"/>
          </a:p>
        </p:txBody>
      </p:sp>
      <p:sp>
        <p:nvSpPr>
          <p:cNvPr id="14" name="Segnaposto testo 2">
            <a:extLst>
              <a:ext uri="{FF2B5EF4-FFF2-40B4-BE49-F238E27FC236}">
                <a16:creationId xmlns:a16="http://schemas.microsoft.com/office/drawing/2014/main" id="{BCE78E44-31D5-BA4A-872B-532C2D720C93}"/>
              </a:ext>
            </a:extLst>
          </p:cNvPr>
          <p:cNvSpPr txBox="1">
            <a:spLocks/>
          </p:cNvSpPr>
          <p:nvPr/>
        </p:nvSpPr>
        <p:spPr>
          <a:xfrm>
            <a:off x="635041" y="174880"/>
            <a:ext cx="10105109" cy="5355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3200" b="1" dirty="0" err="1">
                <a:solidFill>
                  <a:schemeClr val="bg1"/>
                </a:solidFill>
                <a:latin typeface="+mn-lt"/>
              </a:rPr>
              <a:t>Why</a:t>
            </a:r>
            <a:r>
              <a:rPr lang="it-IT" sz="3200" b="1" dirty="0">
                <a:solidFill>
                  <a:schemeClr val="bg1"/>
                </a:solidFill>
                <a:latin typeface="+mn-lt"/>
              </a:rPr>
              <a:t> #Renovate2Recover?</a:t>
            </a:r>
          </a:p>
        </p:txBody>
      </p:sp>
      <p:pic>
        <p:nvPicPr>
          <p:cNvPr id="15" name="Picture 14" descr="A picture containing text&#10;&#10;Description automatically generated">
            <a:extLst>
              <a:ext uri="{FF2B5EF4-FFF2-40B4-BE49-F238E27FC236}">
                <a16:creationId xmlns:a16="http://schemas.microsoft.com/office/drawing/2014/main" id="{2F780B07-DEB5-EA45-A225-19A8378C7F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24845">
            <a:off x="6512584" y="1203310"/>
            <a:ext cx="2923263" cy="420796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A11C62A-8D9B-EB40-98B8-C42A93829B4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1169" t="11167" r="41956" b="8985"/>
          <a:stretch/>
        </p:blipFill>
        <p:spPr>
          <a:xfrm>
            <a:off x="9949654" y="1397226"/>
            <a:ext cx="1580991" cy="4207960"/>
          </a:xfrm>
          <a:prstGeom prst="rect">
            <a:avLst/>
          </a:prstGeom>
        </p:spPr>
      </p:pic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03C86B0D-EA89-0045-BB1C-B21E6CDF7621}"/>
              </a:ext>
            </a:extLst>
          </p:cNvPr>
          <p:cNvSpPr/>
          <p:nvPr/>
        </p:nvSpPr>
        <p:spPr>
          <a:xfrm>
            <a:off x="9885097" y="5985031"/>
            <a:ext cx="1710103" cy="368053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BE" b="1" dirty="0">
                <a:solidFill>
                  <a:schemeClr val="tx1"/>
                </a:solidFill>
                <a:hlinkClick r:id="rId5"/>
              </a:rPr>
              <a:t>DOWNLOAD</a:t>
            </a:r>
            <a:endParaRPr lang="en-BE" b="1" dirty="0">
              <a:solidFill>
                <a:schemeClr val="tx1"/>
              </a:solidFill>
            </a:endParaRPr>
          </a:p>
        </p:txBody>
      </p:sp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6B0B6C14-287D-1248-8247-8628DBC18B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877386">
            <a:off x="4557793" y="1630425"/>
            <a:ext cx="2627243" cy="371588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B/>
          </a:sp3d>
        </p:spPr>
      </p:pic>
      <p:sp>
        <p:nvSpPr>
          <p:cNvPr id="20" name="Right Arrow 19">
            <a:extLst>
              <a:ext uri="{FF2B5EF4-FFF2-40B4-BE49-F238E27FC236}">
                <a16:creationId xmlns:a16="http://schemas.microsoft.com/office/drawing/2014/main" id="{FBEAF51F-F029-7F42-8EA7-73ED97BA1154}"/>
              </a:ext>
            </a:extLst>
          </p:cNvPr>
          <p:cNvSpPr/>
          <p:nvPr/>
        </p:nvSpPr>
        <p:spPr>
          <a:xfrm rot="5400000">
            <a:off x="7647012" y="5547314"/>
            <a:ext cx="410685" cy="190148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21" name="Right Arrow 20">
            <a:extLst>
              <a:ext uri="{FF2B5EF4-FFF2-40B4-BE49-F238E27FC236}">
                <a16:creationId xmlns:a16="http://schemas.microsoft.com/office/drawing/2014/main" id="{9ACC5386-A650-A143-A9BE-23BA05D90779}"/>
              </a:ext>
            </a:extLst>
          </p:cNvPr>
          <p:cNvSpPr/>
          <p:nvPr/>
        </p:nvSpPr>
        <p:spPr>
          <a:xfrm rot="5400000">
            <a:off x="6057668" y="5550448"/>
            <a:ext cx="410685" cy="190148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22" name="Rounded Rectangle 21">
            <a:hlinkClick r:id="rId7"/>
            <a:extLst>
              <a:ext uri="{FF2B5EF4-FFF2-40B4-BE49-F238E27FC236}">
                <a16:creationId xmlns:a16="http://schemas.microsoft.com/office/drawing/2014/main" id="{1D9C3973-0E4D-E349-8D3E-4BA2FCEEC626}"/>
              </a:ext>
            </a:extLst>
          </p:cNvPr>
          <p:cNvSpPr/>
          <p:nvPr/>
        </p:nvSpPr>
        <p:spPr>
          <a:xfrm>
            <a:off x="5407958" y="6024421"/>
            <a:ext cx="1710103" cy="368053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BE" b="1" dirty="0">
                <a:solidFill>
                  <a:schemeClr val="tx1"/>
                </a:solidFill>
                <a:hlinkClick r:id="rId7"/>
              </a:rPr>
              <a:t>READ HERE</a:t>
            </a:r>
            <a:endParaRPr lang="en-BE" b="1" dirty="0">
              <a:solidFill>
                <a:schemeClr val="tx1"/>
              </a:solidFill>
            </a:endParaRPr>
          </a:p>
        </p:txBody>
      </p:sp>
      <p:sp>
        <p:nvSpPr>
          <p:cNvPr id="23" name="Rounded Rectangle 22">
            <a:hlinkClick r:id="rId8"/>
            <a:extLst>
              <a:ext uri="{FF2B5EF4-FFF2-40B4-BE49-F238E27FC236}">
                <a16:creationId xmlns:a16="http://schemas.microsoft.com/office/drawing/2014/main" id="{9E123E16-7B57-104E-8A3F-451B78401C9E}"/>
              </a:ext>
            </a:extLst>
          </p:cNvPr>
          <p:cNvSpPr/>
          <p:nvPr/>
        </p:nvSpPr>
        <p:spPr>
          <a:xfrm>
            <a:off x="7223766" y="6024421"/>
            <a:ext cx="1710103" cy="368053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BE" b="1" dirty="0">
                <a:solidFill>
                  <a:schemeClr val="tx1"/>
                </a:solidFill>
                <a:hlinkClick r:id="rId8"/>
              </a:rPr>
              <a:t>READ HERE</a:t>
            </a:r>
            <a:endParaRPr lang="en-BE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52234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/>
          <p:cNvSpPr/>
          <p:nvPr/>
        </p:nvSpPr>
        <p:spPr>
          <a:xfrm>
            <a:off x="0" y="1"/>
            <a:ext cx="12192000" cy="765810"/>
          </a:xfrm>
          <a:prstGeom prst="rect">
            <a:avLst/>
          </a:prstGeom>
          <a:solidFill>
            <a:srgbClr val="EA5C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1" name="Segnaposto testo 2"/>
          <p:cNvSpPr txBox="1">
            <a:spLocks/>
          </p:cNvSpPr>
          <p:nvPr/>
        </p:nvSpPr>
        <p:spPr>
          <a:xfrm>
            <a:off x="838211" y="292453"/>
            <a:ext cx="10452100" cy="4637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000" b="0" i="0" kern="1200">
                <a:solidFill>
                  <a:srgbClr val="29316F"/>
                </a:solidFill>
                <a:latin typeface="Montserrat Light" charset="0"/>
                <a:ea typeface="Montserrat Light" charset="0"/>
                <a:cs typeface="Montserrat Light" charset="0"/>
              </a:defRPr>
            </a:lvl1pPr>
            <a:lvl2pPr marL="457189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4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2pPr>
            <a:lvl3pPr marL="914377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3pPr>
            <a:lvl4pPr marL="1371566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4pPr>
            <a:lvl5pPr marL="1828754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t-IT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977837-FE7B-1640-B953-47BE05F75E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0D4CBEA1-C06F-2945-B35E-9601AEFC18E9}" type="slidenum">
              <a:rPr lang="it-IT" sz="1600" smtClean="0"/>
              <a:pPr algn="l"/>
              <a:t>12</a:t>
            </a:fld>
            <a:endParaRPr lang="it-IT" sz="16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9E4D940-2661-A244-94F9-E81AA4041A38}"/>
              </a:ext>
            </a:extLst>
          </p:cNvPr>
          <p:cNvSpPr/>
          <p:nvPr/>
        </p:nvSpPr>
        <p:spPr>
          <a:xfrm rot="5400000">
            <a:off x="5631111" y="-5633201"/>
            <a:ext cx="929778" cy="12192002"/>
          </a:xfrm>
          <a:prstGeom prst="rect">
            <a:avLst/>
          </a:prstGeom>
          <a:gradFill flip="none" rotWithShape="1">
            <a:gsLst>
              <a:gs pos="0">
                <a:srgbClr val="FF6600">
                  <a:shade val="30000"/>
                  <a:satMod val="115000"/>
                </a:srgbClr>
              </a:gs>
              <a:gs pos="50000">
                <a:srgbClr val="FF6600">
                  <a:shade val="67500"/>
                  <a:satMod val="115000"/>
                </a:srgbClr>
              </a:gs>
              <a:gs pos="100000">
                <a:srgbClr val="FF66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egnaposto testo 2">
            <a:extLst>
              <a:ext uri="{FF2B5EF4-FFF2-40B4-BE49-F238E27FC236}">
                <a16:creationId xmlns:a16="http://schemas.microsoft.com/office/drawing/2014/main" id="{BCE78E44-31D5-BA4A-872B-532C2D720C93}"/>
              </a:ext>
            </a:extLst>
          </p:cNvPr>
          <p:cNvSpPr txBox="1">
            <a:spLocks/>
          </p:cNvSpPr>
          <p:nvPr/>
        </p:nvSpPr>
        <p:spPr>
          <a:xfrm>
            <a:off x="635041" y="174880"/>
            <a:ext cx="10105109" cy="5355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3200" b="1" dirty="0">
                <a:solidFill>
                  <a:schemeClr val="bg1"/>
                </a:solidFill>
                <a:latin typeface="+mn-lt"/>
              </a:rPr>
              <a:t>#Renovate2Recover in </a:t>
            </a:r>
            <a:r>
              <a:rPr lang="it-IT" sz="3200" b="1" dirty="0" err="1">
                <a:solidFill>
                  <a:schemeClr val="bg1"/>
                </a:solidFill>
                <a:latin typeface="+mn-lt"/>
              </a:rPr>
              <a:t>action</a:t>
            </a:r>
            <a:r>
              <a:rPr lang="it-IT" sz="3200" b="1" dirty="0">
                <a:solidFill>
                  <a:schemeClr val="bg1"/>
                </a:solidFill>
                <a:latin typeface="+mn-lt"/>
              </a:rPr>
              <a:t>: </a:t>
            </a:r>
            <a:r>
              <a:rPr lang="it-IT" sz="3200" b="1" dirty="0" err="1">
                <a:solidFill>
                  <a:schemeClr val="bg1"/>
                </a:solidFill>
                <a:latin typeface="+mn-lt"/>
              </a:rPr>
              <a:t>Examples</a:t>
            </a:r>
            <a:endParaRPr lang="it-IT" sz="32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AFF749C-4DA1-5246-BE3B-8D410ABB124D}"/>
              </a:ext>
            </a:extLst>
          </p:cNvPr>
          <p:cNvSpPr txBox="1"/>
          <p:nvPr/>
        </p:nvSpPr>
        <p:spPr>
          <a:xfrm>
            <a:off x="336619" y="1045262"/>
            <a:ext cx="4917769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b="1" dirty="0"/>
              <a:t>Examples of REC National Partners inputs:</a:t>
            </a:r>
            <a:endParaRPr lang="en-BE" b="1" dirty="0"/>
          </a:p>
          <a:p>
            <a:endParaRPr lang="en-BE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BE" b="1" dirty="0"/>
              <a:t>CZ</a:t>
            </a:r>
            <a:r>
              <a:rPr lang="en-IE" b="1" dirty="0"/>
              <a:t>: </a:t>
            </a:r>
            <a:r>
              <a:rPr lang="en-BE" dirty="0"/>
              <a:t>Long-term Renovation Strategy</a:t>
            </a:r>
            <a:endParaRPr lang="en-IE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BE" dirty="0"/>
              <a:t>Contracted to prepare the national plan by the government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I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BE" b="1" dirty="0"/>
              <a:t>RO</a:t>
            </a:r>
            <a:r>
              <a:rPr lang="en-IE" b="1" dirty="0"/>
              <a:t>: </a:t>
            </a:r>
            <a:r>
              <a:rPr lang="en-BE" dirty="0"/>
              <a:t>Single-family Home Renovation Scheme</a:t>
            </a:r>
            <a:endParaRPr lang="en-IE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BE" dirty="0"/>
              <a:t>Worked directly with Ministry to develop appropriate incentive scheme on this overlooked segment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I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b="1" dirty="0"/>
              <a:t>IE: </a:t>
            </a:r>
            <a:r>
              <a:rPr lang="en-IE" dirty="0"/>
              <a:t>500,000 homes by 2030 to a minimum B2 rating (-50% of GHG expected)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BE" dirty="0"/>
              <a:t>Worked dire</a:t>
            </a:r>
            <a:r>
              <a:rPr lang="en-IE" dirty="0"/>
              <a:t>c</a:t>
            </a:r>
            <a:r>
              <a:rPr lang="en-BE" dirty="0" err="1"/>
              <a:t>tly</a:t>
            </a:r>
            <a:r>
              <a:rPr lang="en-BE" dirty="0"/>
              <a:t> with ministry and provided evidence for ambitious action </a:t>
            </a:r>
            <a:endParaRPr lang="en-IE" dirty="0"/>
          </a:p>
          <a:p>
            <a:endParaRPr lang="en-IE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b="1" dirty="0"/>
              <a:t>IT: </a:t>
            </a:r>
            <a:r>
              <a:rPr lang="en-IE" dirty="0"/>
              <a:t>Extension of Super-Eco Bonus 110%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BE" dirty="0"/>
              <a:t>Trialled approach and advised on making the tax credits tradable</a:t>
            </a:r>
            <a:endParaRPr lang="en-IE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AC69CFA-E2E5-7542-9670-774C9F70812E}"/>
              </a:ext>
            </a:extLst>
          </p:cNvPr>
          <p:cNvSpPr/>
          <p:nvPr/>
        </p:nvSpPr>
        <p:spPr>
          <a:xfrm>
            <a:off x="6610241" y="4998089"/>
            <a:ext cx="4491181" cy="1010742"/>
          </a:xfrm>
          <a:prstGeom prst="rect">
            <a:avLst/>
          </a:prstGeom>
          <a:solidFill>
            <a:srgbClr val="FA5F00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BE" b="1" dirty="0"/>
              <a:t>#Renovate2Recover </a:t>
            </a:r>
            <a:r>
              <a:rPr lang="en-BE" dirty="0"/>
              <a:t>was the topic of our </a:t>
            </a:r>
            <a:r>
              <a:rPr lang="en-BE" b="1" dirty="0"/>
              <a:t>REDay2020</a:t>
            </a:r>
            <a:endParaRPr lang="en-BE" dirty="0"/>
          </a:p>
          <a:p>
            <a:pPr algn="ctr"/>
            <a:r>
              <a:rPr lang="en-GB" dirty="0"/>
              <a:t>C</a:t>
            </a:r>
            <a:r>
              <a:rPr lang="en-BE" dirty="0"/>
              <a:t>heck </a:t>
            </a:r>
            <a:r>
              <a:rPr lang="en-BE" dirty="0">
                <a:hlinkClick r:id="rId3"/>
              </a:rPr>
              <a:t>here</a:t>
            </a:r>
            <a:endParaRPr lang="en-BE" dirty="0"/>
          </a:p>
        </p:txBody>
      </p:sp>
      <p:pic>
        <p:nvPicPr>
          <p:cNvPr id="4" name="Graphic 3" descr="Lightbulb with solid fill">
            <a:extLst>
              <a:ext uri="{FF2B5EF4-FFF2-40B4-BE49-F238E27FC236}">
                <a16:creationId xmlns:a16="http://schemas.microsoft.com/office/drawing/2014/main" id="{C1B1831E-9958-A64B-9B3E-F165DA74CA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58750" y="4987071"/>
            <a:ext cx="457200" cy="457200"/>
          </a:xfrm>
          <a:prstGeom prst="rect">
            <a:avLst/>
          </a:prstGeom>
        </p:spPr>
      </p:pic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AE38ABCB-3408-3641-A6F2-1CD893BA99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39555" y="1583140"/>
            <a:ext cx="6315826" cy="3157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8546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/>
          <p:cNvSpPr/>
          <p:nvPr/>
        </p:nvSpPr>
        <p:spPr>
          <a:xfrm>
            <a:off x="0" y="1"/>
            <a:ext cx="12192000" cy="765810"/>
          </a:xfrm>
          <a:prstGeom prst="rect">
            <a:avLst/>
          </a:prstGeom>
          <a:solidFill>
            <a:srgbClr val="EA5C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1" name="Segnaposto testo 2"/>
          <p:cNvSpPr txBox="1">
            <a:spLocks/>
          </p:cNvSpPr>
          <p:nvPr/>
        </p:nvSpPr>
        <p:spPr>
          <a:xfrm>
            <a:off x="838211" y="292453"/>
            <a:ext cx="10452100" cy="4637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000" b="0" i="0" kern="1200">
                <a:solidFill>
                  <a:srgbClr val="29316F"/>
                </a:solidFill>
                <a:latin typeface="Montserrat Light" charset="0"/>
                <a:ea typeface="Montserrat Light" charset="0"/>
                <a:cs typeface="Montserrat Light" charset="0"/>
              </a:defRPr>
            </a:lvl1pPr>
            <a:lvl2pPr marL="457189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4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2pPr>
            <a:lvl3pPr marL="914377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3pPr>
            <a:lvl4pPr marL="1371566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4pPr>
            <a:lvl5pPr marL="1828754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t-IT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977837-FE7B-1640-B953-47BE05F75E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0D4CBEA1-C06F-2945-B35E-9601AEFC18E9}" type="slidenum">
              <a:rPr lang="it-IT" sz="1600" smtClean="0"/>
              <a:pPr algn="l"/>
              <a:t>13</a:t>
            </a:fld>
            <a:endParaRPr lang="it-IT" sz="16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9E4D940-2661-A244-94F9-E81AA4041A38}"/>
              </a:ext>
            </a:extLst>
          </p:cNvPr>
          <p:cNvSpPr/>
          <p:nvPr/>
        </p:nvSpPr>
        <p:spPr>
          <a:xfrm rot="5400000">
            <a:off x="5631111" y="-5633201"/>
            <a:ext cx="929778" cy="12192002"/>
          </a:xfrm>
          <a:prstGeom prst="rect">
            <a:avLst/>
          </a:prstGeom>
          <a:gradFill flip="none" rotWithShape="1">
            <a:gsLst>
              <a:gs pos="0">
                <a:srgbClr val="FF6600">
                  <a:shade val="30000"/>
                  <a:satMod val="115000"/>
                </a:srgbClr>
              </a:gs>
              <a:gs pos="50000">
                <a:srgbClr val="FF6600">
                  <a:shade val="67500"/>
                  <a:satMod val="115000"/>
                </a:srgbClr>
              </a:gs>
              <a:gs pos="100000">
                <a:srgbClr val="FF66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egnaposto testo 2">
            <a:extLst>
              <a:ext uri="{FF2B5EF4-FFF2-40B4-BE49-F238E27FC236}">
                <a16:creationId xmlns:a16="http://schemas.microsoft.com/office/drawing/2014/main" id="{BCE78E44-31D5-BA4A-872B-532C2D720C93}"/>
              </a:ext>
            </a:extLst>
          </p:cNvPr>
          <p:cNvSpPr txBox="1">
            <a:spLocks/>
          </p:cNvSpPr>
          <p:nvPr/>
        </p:nvSpPr>
        <p:spPr>
          <a:xfrm>
            <a:off x="635041" y="258258"/>
            <a:ext cx="10452100" cy="5355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BE" sz="3200" b="1" dirty="0">
                <a:solidFill>
                  <a:schemeClr val="bg1"/>
                </a:solidFill>
                <a:latin typeface="+mn-lt"/>
              </a:rPr>
              <a:t>Comprehensive Renovation in </a:t>
            </a:r>
            <a:r>
              <a:rPr lang="en-BE" sz="3200" b="1" dirty="0" err="1">
                <a:solidFill>
                  <a:schemeClr val="bg1"/>
                </a:solidFill>
                <a:latin typeface="+mn-lt"/>
              </a:rPr>
              <a:t>NRRP’s</a:t>
            </a:r>
            <a:endParaRPr lang="it-IT" sz="32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5C345F5-96FF-4B44-91A2-2D13376653C4}"/>
              </a:ext>
            </a:extLst>
          </p:cNvPr>
          <p:cNvSpPr/>
          <p:nvPr/>
        </p:nvSpPr>
        <p:spPr>
          <a:xfrm>
            <a:off x="368200" y="1370667"/>
            <a:ext cx="7095856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050505"/>
                </a:solidFill>
              </a:rPr>
              <a:t>E</a:t>
            </a:r>
            <a:r>
              <a:rPr lang="en-BE" sz="2400" b="1" dirty="0" err="1">
                <a:solidFill>
                  <a:srgbClr val="050505"/>
                </a:solidFill>
              </a:rPr>
              <a:t>arly</a:t>
            </a:r>
            <a:r>
              <a:rPr lang="en-BE" sz="2400" b="1" dirty="0">
                <a:solidFill>
                  <a:srgbClr val="050505"/>
                </a:solidFill>
              </a:rPr>
              <a:t> Indications from first </a:t>
            </a:r>
            <a:r>
              <a:rPr lang="en-BE" sz="2400" b="1" dirty="0" err="1">
                <a:solidFill>
                  <a:srgbClr val="050505"/>
                </a:solidFill>
              </a:rPr>
              <a:t>NRRP’s</a:t>
            </a:r>
            <a:r>
              <a:rPr lang="en-BE" sz="2400" b="1" dirty="0">
                <a:solidFill>
                  <a:srgbClr val="050505"/>
                </a:solidFill>
              </a:rPr>
              <a:t> show: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BE" sz="2200" dirty="0">
              <a:solidFill>
                <a:srgbClr val="050505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BE" sz="2200" b="1" dirty="0"/>
              <a:t>Croatia</a:t>
            </a:r>
            <a:r>
              <a:rPr lang="en-BE" sz="2200" dirty="0"/>
              <a:t> will use recovery funds – earthquake resistance included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BE" sz="22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BE" sz="2200" b="1" dirty="0"/>
              <a:t>Romania </a:t>
            </a:r>
            <a:r>
              <a:rPr lang="en-BE" sz="2200" dirty="0"/>
              <a:t>will exceed the “fair share” proportion of its EU Recovery Funds for comprehensive ren</a:t>
            </a:r>
            <a:r>
              <a:rPr lang="en-IE" sz="2200" dirty="0" err="1"/>
              <a:t>ov</a:t>
            </a:r>
            <a:r>
              <a:rPr lang="en-BE" sz="2200" dirty="0" err="1"/>
              <a:t>ation</a:t>
            </a:r>
            <a:r>
              <a:rPr lang="en-BE" sz="2200" dirty="0"/>
              <a:t> actions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BE" sz="22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BE" sz="2200" b="1" dirty="0"/>
              <a:t>Italy </a:t>
            </a:r>
            <a:r>
              <a:rPr lang="en-BE" sz="2200" dirty="0"/>
              <a:t>will use significantly more than the “fair share” of its Recovery Funding on deep en</a:t>
            </a:r>
            <a:r>
              <a:rPr lang="en-IE" sz="2200" dirty="0"/>
              <a:t>e</a:t>
            </a:r>
            <a:r>
              <a:rPr lang="en-BE" sz="2200" dirty="0" err="1"/>
              <a:t>rgy</a:t>
            </a:r>
            <a:r>
              <a:rPr lang="en-BE" sz="2200" dirty="0"/>
              <a:t> renovation in its super eco-bonus scheme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BE" sz="22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BE" sz="2200" b="1" dirty="0"/>
              <a:t>Spain </a:t>
            </a:r>
            <a:r>
              <a:rPr lang="en-BE" sz="2200" dirty="0"/>
              <a:t>intends to channel Recovery Funding into comprehensive ren</a:t>
            </a:r>
            <a:r>
              <a:rPr lang="en-IE" sz="2200" dirty="0" err="1"/>
              <a:t>ov</a:t>
            </a:r>
            <a:r>
              <a:rPr lang="en-BE" sz="2200" dirty="0" err="1"/>
              <a:t>ation</a:t>
            </a:r>
            <a:r>
              <a:rPr lang="en-BE" sz="2200" dirty="0"/>
              <a:t> to alleviate energy poverty</a:t>
            </a:r>
            <a:endParaRPr lang="en-BE" sz="2200" b="1" dirty="0"/>
          </a:p>
        </p:txBody>
      </p:sp>
      <p:pic>
        <p:nvPicPr>
          <p:cNvPr id="13" name="Picture 12" descr="Text&#10;&#10;Description automatically generated">
            <a:extLst>
              <a:ext uri="{FF2B5EF4-FFF2-40B4-BE49-F238E27FC236}">
                <a16:creationId xmlns:a16="http://schemas.microsoft.com/office/drawing/2014/main" id="{B9051AF7-5ED3-49F6-844A-1797E8CBF5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877386">
            <a:off x="7828229" y="1471488"/>
            <a:ext cx="2627243" cy="371588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B/>
          </a:sp3d>
        </p:spPr>
      </p:pic>
      <p:sp>
        <p:nvSpPr>
          <p:cNvPr id="15" name="Right Arrow 20">
            <a:extLst>
              <a:ext uri="{FF2B5EF4-FFF2-40B4-BE49-F238E27FC236}">
                <a16:creationId xmlns:a16="http://schemas.microsoft.com/office/drawing/2014/main" id="{2C03A0CC-E0BD-460F-B8F4-AA959447DA7F}"/>
              </a:ext>
            </a:extLst>
          </p:cNvPr>
          <p:cNvSpPr/>
          <p:nvPr/>
        </p:nvSpPr>
        <p:spPr>
          <a:xfrm rot="5400000">
            <a:off x="9328104" y="5391511"/>
            <a:ext cx="410685" cy="190148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16" name="Rounded Rectangle 21">
            <a:hlinkClick r:id="rId4"/>
            <a:extLst>
              <a:ext uri="{FF2B5EF4-FFF2-40B4-BE49-F238E27FC236}">
                <a16:creationId xmlns:a16="http://schemas.microsoft.com/office/drawing/2014/main" id="{376FD090-080F-42EB-9D1D-C650F1C5D0B5}"/>
              </a:ext>
            </a:extLst>
          </p:cNvPr>
          <p:cNvSpPr/>
          <p:nvPr/>
        </p:nvSpPr>
        <p:spPr>
          <a:xfrm>
            <a:off x="8678394" y="5865484"/>
            <a:ext cx="1710103" cy="368053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BE" b="1" dirty="0">
                <a:solidFill>
                  <a:schemeClr val="tx1"/>
                </a:solidFill>
                <a:hlinkClick r:id="rId4"/>
              </a:rPr>
              <a:t>READ HERE</a:t>
            </a:r>
            <a:endParaRPr lang="en-BE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46437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17C56C1-0D98-428C-B53B-D7253E778D8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66560" y="5031494"/>
            <a:ext cx="5425440" cy="14337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B153905-6F70-4FB6-80AD-44F679988E98}"/>
              </a:ext>
            </a:extLst>
          </p:cNvPr>
          <p:cNvSpPr/>
          <p:nvPr/>
        </p:nvSpPr>
        <p:spPr>
          <a:xfrm rot="5400000">
            <a:off x="5631111" y="-5633201"/>
            <a:ext cx="929778" cy="12192002"/>
          </a:xfrm>
          <a:prstGeom prst="rect">
            <a:avLst/>
          </a:prstGeom>
          <a:gradFill flip="none" rotWithShape="1">
            <a:gsLst>
              <a:gs pos="0">
                <a:srgbClr val="FF6600">
                  <a:shade val="30000"/>
                  <a:satMod val="115000"/>
                </a:srgbClr>
              </a:gs>
              <a:gs pos="50000">
                <a:srgbClr val="FF6600">
                  <a:shade val="67500"/>
                  <a:satMod val="115000"/>
                </a:srgbClr>
              </a:gs>
              <a:gs pos="100000">
                <a:srgbClr val="FF66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FD44944-5192-43DD-AEC2-B80F03161249}"/>
              </a:ext>
            </a:extLst>
          </p:cNvPr>
          <p:cNvSpPr/>
          <p:nvPr/>
        </p:nvSpPr>
        <p:spPr>
          <a:xfrm>
            <a:off x="450783" y="95391"/>
            <a:ext cx="728917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The Renovate Europe Campaign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F1F8B0B-1C96-4A25-9F65-A8E989287A28}"/>
              </a:ext>
            </a:extLst>
          </p:cNvPr>
          <p:cNvSpPr/>
          <p:nvPr/>
        </p:nvSpPr>
        <p:spPr>
          <a:xfrm>
            <a:off x="2204375" y="6234090"/>
            <a:ext cx="288346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 w="0"/>
                <a:solidFill>
                  <a:srgbClr val="ED7D3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18 National Partners</a:t>
            </a:r>
            <a:endParaRPr kumimoji="0" lang="fr-BE" sz="1600" b="1" i="0" u="none" strike="noStrike" kern="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A9E1C8-3F3C-CC45-ADF2-D3D76FDC1A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F13DE1-E01F-481B-B0D9-BE830D3E3621}" type="slidenum">
              <a:rPr kumimoji="0" lang="en-I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I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A9FF4DF0-A802-4783-A191-0CAB94E7F5CD}"/>
              </a:ext>
            </a:extLst>
          </p:cNvPr>
          <p:cNvSpPr/>
          <p:nvPr/>
        </p:nvSpPr>
        <p:spPr>
          <a:xfrm>
            <a:off x="2092043" y="921880"/>
            <a:ext cx="2360001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 w="0"/>
                <a:solidFill>
                  <a:srgbClr val="ED7D3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47</a:t>
            </a:r>
            <a:r>
              <a:rPr kumimoji="0" lang="en-US" sz="3200" b="1" i="0" u="none" strike="noStrike" kern="1200" cap="none" spc="0" normalizeH="0" baseline="0" noProof="0" dirty="0">
                <a:ln w="0"/>
                <a:solidFill>
                  <a:srgbClr val="ED7D3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 w="0"/>
                <a:solidFill>
                  <a:srgbClr val="ED7D3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Partners</a:t>
            </a:r>
            <a:endParaRPr kumimoji="0" lang="en-US" sz="3200" b="1" i="0" u="none" strike="noStrike" kern="1200" cap="none" spc="0" normalizeH="0" baseline="0" noProof="0" dirty="0">
              <a:ln w="0"/>
              <a:solidFill>
                <a:srgbClr val="ED7D3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3C9704F-D0E8-4806-93DE-AC64584208EA}"/>
              </a:ext>
            </a:extLst>
          </p:cNvPr>
          <p:cNvSpPr txBox="1"/>
          <p:nvPr/>
        </p:nvSpPr>
        <p:spPr>
          <a:xfrm>
            <a:off x="6848239" y="1945500"/>
            <a:ext cx="500714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political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communications campaign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beating the drum for deep energy renovation of the building stock in the EU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Supported by </a:t>
            </a:r>
            <a:r>
              <a:rPr kumimoji="0" lang="en-B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47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partners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from industry and civil society including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r>
              <a:rPr lang="en-BE" sz="2000" b="1" dirty="0">
                <a:solidFill>
                  <a:prstClr val="black"/>
                </a:solidFill>
                <a:latin typeface="Calibri" panose="020F0502020204030204"/>
              </a:rPr>
              <a:t>8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national partners</a:t>
            </a:r>
            <a:endParaRPr kumimoji="0" lang="en-BE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B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Champions</a:t>
            </a:r>
            <a:r>
              <a:rPr kumimoji="0" lang="en-B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from politics, businesses and communities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Launched in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2011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as an initiative of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EuroACE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7CA07867-8AEF-403C-8C13-A654A151DD3F}"/>
              </a:ext>
            </a:extLst>
          </p:cNvPr>
          <p:cNvSpPr/>
          <p:nvPr/>
        </p:nvSpPr>
        <p:spPr>
          <a:xfrm>
            <a:off x="7739958" y="975100"/>
            <a:ext cx="299293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0"/>
                <a:solidFill>
                  <a:srgbClr val="ED7D3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Who are we?</a:t>
            </a:r>
          </a:p>
        </p:txBody>
      </p:sp>
      <p:pic>
        <p:nvPicPr>
          <p:cNvPr id="6" name="Picture 5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7895CC89-43D3-5E44-B170-B03B6A3A1E1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0816" b="5727"/>
          <a:stretch/>
        </p:blipFill>
        <p:spPr>
          <a:xfrm>
            <a:off x="699786" y="1479269"/>
            <a:ext cx="5730155" cy="478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5742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B153905-6F70-4FB6-80AD-44F679988E98}"/>
              </a:ext>
            </a:extLst>
          </p:cNvPr>
          <p:cNvSpPr/>
          <p:nvPr/>
        </p:nvSpPr>
        <p:spPr>
          <a:xfrm rot="5400000">
            <a:off x="5631111" y="-5633201"/>
            <a:ext cx="929778" cy="12192002"/>
          </a:xfrm>
          <a:prstGeom prst="rect">
            <a:avLst/>
          </a:prstGeom>
          <a:gradFill flip="none" rotWithShape="1">
            <a:gsLst>
              <a:gs pos="0">
                <a:srgbClr val="FF6600">
                  <a:shade val="30000"/>
                  <a:satMod val="115000"/>
                </a:srgbClr>
              </a:gs>
              <a:gs pos="50000">
                <a:srgbClr val="FF6600">
                  <a:shade val="67500"/>
                  <a:satMod val="115000"/>
                </a:srgbClr>
              </a:gs>
              <a:gs pos="100000">
                <a:srgbClr val="FF66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45992E1-F6C2-411C-9A9C-735278CDF43E}"/>
              </a:ext>
            </a:extLst>
          </p:cNvPr>
          <p:cNvSpPr/>
          <p:nvPr/>
        </p:nvSpPr>
        <p:spPr>
          <a:xfrm>
            <a:off x="402714" y="177423"/>
            <a:ext cx="63653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fr-F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The Renovate Europe Campaign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17C56C1-0D98-428C-B53B-D7253E778D8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49347" y="4977226"/>
            <a:ext cx="5666076" cy="149728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41A6139-C37C-4A47-BD25-17876192BB94}"/>
              </a:ext>
            </a:extLst>
          </p:cNvPr>
          <p:cNvSpPr/>
          <p:nvPr/>
        </p:nvSpPr>
        <p:spPr>
          <a:xfrm>
            <a:off x="5101132" y="4025590"/>
            <a:ext cx="2002195" cy="11012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C04B022-13A6-4E27-9AED-2B2A51EC1DF1}"/>
              </a:ext>
            </a:extLst>
          </p:cNvPr>
          <p:cNvSpPr/>
          <p:nvPr/>
        </p:nvSpPr>
        <p:spPr>
          <a:xfrm>
            <a:off x="7874329" y="1052558"/>
            <a:ext cx="241611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0"/>
                <a:solidFill>
                  <a:srgbClr val="ED7D3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Objectives</a:t>
            </a:r>
            <a:endParaRPr kumimoji="0" lang="en-US" sz="4800" b="1" i="0" u="none" strike="noStrike" kern="1200" cap="none" spc="0" normalizeH="0" baseline="0" noProof="0" dirty="0">
              <a:ln w="0"/>
              <a:solidFill>
                <a:srgbClr val="ED7D3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2298EB0-BEC9-40D5-B47B-2D255FC3324C}"/>
              </a:ext>
            </a:extLst>
          </p:cNvPr>
          <p:cNvSpPr txBox="1"/>
          <p:nvPr/>
        </p:nvSpPr>
        <p:spPr>
          <a:xfrm>
            <a:off x="6768043" y="1804059"/>
            <a:ext cx="458857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Our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ambition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is to reduce the energy demand of the building stock in the EU by 80% by 2050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B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</a:t>
            </a:r>
            <a:r>
              <a:rPr kumimoji="0" lang="en-I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</a:t>
            </a:r>
            <a:r>
              <a:rPr kumimoji="0" lang="en-B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</a:t>
            </a:r>
            <a:r>
              <a:rPr kumimoji="0" lang="en-I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</a:t>
            </a:r>
            <a:r>
              <a:rPr kumimoji="0" lang="en-BE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</a:t>
            </a:r>
            <a:r>
              <a:rPr kumimoji="0" lang="en-I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</a:t>
            </a:r>
            <a:r>
              <a:rPr kumimoji="0" lang="en-B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 </a:t>
            </a:r>
            <a:r>
              <a:rPr kumimoji="0" lang="en-I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</a:t>
            </a:r>
            <a:r>
              <a:rPr kumimoji="0" lang="en-B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</a:t>
            </a:r>
            <a:r>
              <a:rPr kumimoji="0" lang="en-I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  <a:r>
              <a:rPr kumimoji="0" lang="en-B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rate of </a:t>
            </a:r>
            <a:r>
              <a:rPr kumimoji="0" lang="en-B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</a:t>
            </a:r>
            <a:r>
              <a:rPr kumimoji="0" lang="en-I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</a:t>
            </a:r>
            <a:r>
              <a:rPr kumimoji="0" lang="en-B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</a:t>
            </a:r>
            <a:r>
              <a:rPr kumimoji="0" lang="en-I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</a:t>
            </a:r>
            <a:r>
              <a:rPr kumimoji="0" lang="en-B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</a:t>
            </a:r>
            <a:r>
              <a:rPr kumimoji="0" lang="en-I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</a:t>
            </a:r>
            <a:r>
              <a:rPr kumimoji="0" lang="en-B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renovation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the EU will have to reach 3% annually and all renovations </a:t>
            </a:r>
            <a:r>
              <a:rPr kumimoji="0" lang="en-B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</a:t>
            </a:r>
            <a:r>
              <a:rPr kumimoji="0" lang="en-IE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</a:t>
            </a:r>
            <a:r>
              <a:rPr kumimoji="0" lang="en-B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</a:t>
            </a:r>
            <a:r>
              <a:rPr kumimoji="0" lang="en-I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</a:t>
            </a:r>
            <a:r>
              <a:rPr kumimoji="0" lang="en-B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need to be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deep renovations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 target policy &amp; decision-makers at the European and national levels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680AA4-13EA-D549-A4EB-DE3F106ED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F13DE1-E01F-481B-B0D9-BE830D3E3621}" type="slidenum">
              <a:rPr kumimoji="0" lang="en-I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I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705" y="1023694"/>
            <a:ext cx="4661338" cy="2622003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4036" y="3689632"/>
            <a:ext cx="4510007" cy="246455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3155" y="4915823"/>
            <a:ext cx="468376" cy="462159"/>
          </a:xfrm>
          <a:prstGeom prst="rect">
            <a:avLst/>
          </a:prstGeom>
        </p:spPr>
      </p:pic>
      <p:sp>
        <p:nvSpPr>
          <p:cNvPr id="20" name="Rectangle à coins arrondis 19"/>
          <p:cNvSpPr/>
          <p:nvPr/>
        </p:nvSpPr>
        <p:spPr>
          <a:xfrm>
            <a:off x="3192510" y="3756707"/>
            <a:ext cx="1401791" cy="1101215"/>
          </a:xfrm>
          <a:prstGeom prst="roundRect">
            <a:avLst/>
          </a:prstGeom>
          <a:solidFill>
            <a:srgbClr val="FA5F00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Energy </a:t>
            </a:r>
            <a:r>
              <a:rPr kumimoji="0" lang="fr-BE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renovation</a:t>
            </a:r>
            <a:r>
              <a:rPr kumimoji="0" lang="fr-B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0,2% </a:t>
            </a:r>
            <a:r>
              <a:rPr kumimoji="0" lang="fr-BE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deep</a:t>
            </a:r>
            <a:r>
              <a:rPr kumimoji="0" lang="fr-B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BE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renovation</a:t>
            </a:r>
            <a:r>
              <a:rPr kumimoji="0" lang="fr-B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 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8663" y="3690207"/>
            <a:ext cx="851577" cy="121547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Rectangle à coins arrondis 11"/>
          <p:cNvSpPr/>
          <p:nvPr/>
        </p:nvSpPr>
        <p:spPr>
          <a:xfrm>
            <a:off x="4030498" y="5368700"/>
            <a:ext cx="755833" cy="603685"/>
          </a:xfrm>
          <a:prstGeom prst="roundRect">
            <a:avLst/>
          </a:prstGeom>
          <a:noFill/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egnaposto contenuto 7">
            <a:extLst>
              <a:ext uri="{FF2B5EF4-FFF2-40B4-BE49-F238E27FC236}">
                <a16:creationId xmlns:a16="http://schemas.microsoft.com/office/drawing/2014/main" id="{C131ABC3-C126-4A2E-9D9F-170F6B716FE1}"/>
              </a:ext>
            </a:extLst>
          </p:cNvPr>
          <p:cNvSpPr txBox="1">
            <a:spLocks/>
          </p:cNvSpPr>
          <p:nvPr/>
        </p:nvSpPr>
        <p:spPr>
          <a:xfrm rot="20178965">
            <a:off x="5349728" y="1503539"/>
            <a:ext cx="2322852" cy="369332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000" b="0" i="0" kern="1200">
                <a:solidFill>
                  <a:srgbClr val="EA5C0C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EA5C0C"/>
                </a:solidFill>
                <a:effectLst/>
                <a:uLnTx/>
                <a:uFillTx/>
                <a:latin typeface="Calibri" charset="0"/>
                <a:cs typeface="Calibri" charset="0"/>
              </a:rPr>
              <a:t>B</a:t>
            </a:r>
            <a:r>
              <a:rPr kumimoji="0" lang="en-BE" sz="2000" b="1" i="0" u="none" strike="noStrike" kern="1200" cap="none" spc="0" normalizeH="0" baseline="0" noProof="0" dirty="0">
                <a:ln>
                  <a:noFill/>
                </a:ln>
                <a:solidFill>
                  <a:srgbClr val="EA5C0C"/>
                </a:solidFill>
                <a:effectLst/>
                <a:uLnTx/>
                <a:uFillTx/>
                <a:latin typeface="Calibri" charset="0"/>
                <a:cs typeface="Calibri" charset="0"/>
              </a:rPr>
              <a:t>PIE - 2018</a:t>
            </a: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srgbClr val="EA5C0C"/>
              </a:solidFill>
              <a:effectLst/>
              <a:uLnTx/>
              <a:uFillTx/>
              <a:latin typeface="Calibri" charset="0"/>
              <a:cs typeface="Calibri" charset="0"/>
            </a:endParaRPr>
          </a:p>
        </p:txBody>
      </p:sp>
      <p:sp>
        <p:nvSpPr>
          <p:cNvPr id="5" name="Segnaposto contenuto 7">
            <a:extLst>
              <a:ext uri="{FF2B5EF4-FFF2-40B4-BE49-F238E27FC236}">
                <a16:creationId xmlns:a16="http://schemas.microsoft.com/office/drawing/2014/main" id="{750FD6B2-9199-47D4-9E6B-93070E3CBA4E}"/>
              </a:ext>
            </a:extLst>
          </p:cNvPr>
          <p:cNvSpPr txBox="1">
            <a:spLocks/>
          </p:cNvSpPr>
          <p:nvPr/>
        </p:nvSpPr>
        <p:spPr>
          <a:xfrm rot="20178965">
            <a:off x="5491530" y="3697726"/>
            <a:ext cx="2322852" cy="92333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000" b="0" i="0" kern="1200">
                <a:solidFill>
                  <a:srgbClr val="EA5C0C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BE" sz="2000" b="1" i="0" u="none" strike="noStrike" kern="1200" cap="none" spc="0" normalizeH="0" baseline="0" noProof="0" dirty="0">
                <a:ln>
                  <a:noFill/>
                </a:ln>
                <a:solidFill>
                  <a:srgbClr val="EA5C0C"/>
                </a:solidFill>
                <a:effectLst/>
                <a:uLnTx/>
                <a:uFillTx/>
                <a:latin typeface="Calibri" charset="0"/>
                <a:cs typeface="Calibri" charset="0"/>
              </a:rPr>
              <a:t>European</a:t>
            </a:r>
            <a:br>
              <a:rPr kumimoji="0" lang="en-BE" sz="2000" b="1" i="0" u="none" strike="noStrike" kern="1200" cap="none" spc="0" normalizeH="0" baseline="0" noProof="0" dirty="0">
                <a:ln>
                  <a:noFill/>
                </a:ln>
                <a:solidFill>
                  <a:srgbClr val="EA5C0C"/>
                </a:solidFill>
                <a:effectLst/>
                <a:uLnTx/>
                <a:uFillTx/>
                <a:latin typeface="Calibri" charset="0"/>
                <a:cs typeface="Calibri" charset="0"/>
              </a:rPr>
            </a:br>
            <a:r>
              <a:rPr kumimoji="0" lang="en-BE" sz="2000" b="1" i="0" u="none" strike="noStrike" kern="1200" cap="none" spc="0" normalizeH="0" baseline="0" noProof="0" dirty="0">
                <a:ln>
                  <a:noFill/>
                </a:ln>
                <a:solidFill>
                  <a:srgbClr val="EA5C0C"/>
                </a:solidFill>
                <a:effectLst/>
                <a:uLnTx/>
                <a:uFillTx/>
                <a:latin typeface="Calibri" charset="0"/>
                <a:cs typeface="Calibri" charset="0"/>
              </a:rPr>
              <a:t>Commission</a:t>
            </a:r>
            <a:br>
              <a:rPr kumimoji="0" lang="en-BE" sz="2000" b="1" i="0" u="none" strike="noStrike" kern="1200" cap="none" spc="0" normalizeH="0" baseline="0" noProof="0" dirty="0">
                <a:ln>
                  <a:noFill/>
                </a:ln>
                <a:solidFill>
                  <a:srgbClr val="EA5C0C"/>
                </a:solidFill>
                <a:effectLst/>
                <a:uLnTx/>
                <a:uFillTx/>
                <a:latin typeface="Calibri" charset="0"/>
                <a:cs typeface="Calibri" charset="0"/>
              </a:rPr>
            </a:br>
            <a:r>
              <a:rPr kumimoji="0" lang="en-BE" sz="2000" b="1" i="0" u="none" strike="noStrike" kern="1200" cap="none" spc="0" normalizeH="0" baseline="0" noProof="0" dirty="0">
                <a:ln>
                  <a:noFill/>
                </a:ln>
                <a:solidFill>
                  <a:srgbClr val="EA5C0C"/>
                </a:solidFill>
                <a:effectLst/>
                <a:uLnTx/>
                <a:uFillTx/>
                <a:latin typeface="Calibri" charset="0"/>
                <a:cs typeface="Calibri" charset="0"/>
              </a:rPr>
              <a:t>2019</a:t>
            </a: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srgbClr val="EA5C0C"/>
              </a:solidFill>
              <a:effectLst/>
              <a:uLnTx/>
              <a:uFillTx/>
              <a:latin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82756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97B0124-BE72-42D3-88C5-91F6346218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" b="-2"/>
          <a:stretch/>
        </p:blipFill>
        <p:spPr>
          <a:xfrm>
            <a:off x="4472609" y="0"/>
            <a:ext cx="7719391" cy="6849534"/>
          </a:xfrm>
          <a:custGeom>
            <a:avLst/>
            <a:gdLst>
              <a:gd name="connsiteX0" fmla="*/ 379987 w 7922146"/>
              <a:gd name="connsiteY0" fmla="*/ 0 h 6858001"/>
              <a:gd name="connsiteX1" fmla="*/ 5304971 w 7922146"/>
              <a:gd name="connsiteY1" fmla="*/ 0 h 6858001"/>
              <a:gd name="connsiteX2" fmla="*/ 7065281 w 7922146"/>
              <a:gd name="connsiteY2" fmla="*/ 0 h 6858001"/>
              <a:gd name="connsiteX3" fmla="*/ 7397540 w 7922146"/>
              <a:gd name="connsiteY3" fmla="*/ 0 h 6858001"/>
              <a:gd name="connsiteX4" fmla="*/ 7397540 w 7922146"/>
              <a:gd name="connsiteY4" fmla="*/ 1 h 6858001"/>
              <a:gd name="connsiteX5" fmla="*/ 7922146 w 7922146"/>
              <a:gd name="connsiteY5" fmla="*/ 1 h 6858001"/>
              <a:gd name="connsiteX6" fmla="*/ 7922146 w 7922146"/>
              <a:gd name="connsiteY6" fmla="*/ 6858001 h 6858001"/>
              <a:gd name="connsiteX7" fmla="*/ 7065281 w 7922146"/>
              <a:gd name="connsiteY7" fmla="*/ 6858001 h 6858001"/>
              <a:gd name="connsiteX8" fmla="*/ 7065281 w 7922146"/>
              <a:gd name="connsiteY8" fmla="*/ 6858000 h 6858001"/>
              <a:gd name="connsiteX9" fmla="*/ 5932989 w 7922146"/>
              <a:gd name="connsiteY9" fmla="*/ 6858000 h 6858001"/>
              <a:gd name="connsiteX10" fmla="*/ 5932989 w 7922146"/>
              <a:gd name="connsiteY10" fmla="*/ 6858001 h 6858001"/>
              <a:gd name="connsiteX11" fmla="*/ 27809 w 7922146"/>
              <a:gd name="connsiteY11" fmla="*/ 6858001 h 6858001"/>
              <a:gd name="connsiteX12" fmla="*/ 1803228 w 7922146"/>
              <a:gd name="connsiteY12" fmla="*/ 4521201 h 6858001"/>
              <a:gd name="connsiteX13" fmla="*/ 0 w 7922146"/>
              <a:gd name="connsiteY13" fmla="*/ 0 h 6858001"/>
              <a:gd name="connsiteX14" fmla="*/ 379987 w 7922146"/>
              <a:gd name="connsiteY14" fmla="*/ 0 h 6858001"/>
              <a:gd name="connsiteX15" fmla="*/ 0 w 7922146"/>
              <a:gd name="connsiteY15" fmla="*/ 407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85EEED-CDCE-4132-B208-9C7B04F6C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201" y="1948225"/>
            <a:ext cx="5585988" cy="3880773"/>
          </a:xfrm>
        </p:spPr>
        <p:txBody>
          <a:bodyPr>
            <a:noAutofit/>
          </a:bodyPr>
          <a:lstStyle/>
          <a:p>
            <a:r>
              <a:rPr lang="en-BE" sz="2400" b="1" dirty="0"/>
              <a:t>34</a:t>
            </a:r>
            <a:r>
              <a:rPr lang="en-GB" sz="2400" b="1" dirty="0"/>
              <a:t> Current MEPs </a:t>
            </a:r>
          </a:p>
          <a:p>
            <a:r>
              <a:rPr lang="en-BE" sz="2400" b="1" dirty="0"/>
              <a:t>8</a:t>
            </a:r>
            <a:r>
              <a:rPr lang="en-GB" sz="2400" b="1" dirty="0"/>
              <a:t> Former MEPs </a:t>
            </a:r>
          </a:p>
          <a:p>
            <a:r>
              <a:rPr lang="en-BE" sz="2400" b="1" dirty="0"/>
              <a:t>3 </a:t>
            </a:r>
            <a:r>
              <a:rPr lang="en-IE" sz="2400" b="1" dirty="0"/>
              <a:t>C</a:t>
            </a:r>
            <a:r>
              <a:rPr lang="en-BE" sz="2400" b="1" dirty="0"/>
              <a:t>i</a:t>
            </a:r>
            <a:r>
              <a:rPr lang="en-IE" sz="2400" b="1" dirty="0"/>
              <a:t>t</a:t>
            </a:r>
            <a:r>
              <a:rPr lang="en-BE" sz="2400" b="1" dirty="0"/>
              <a:t>i</a:t>
            </a:r>
            <a:r>
              <a:rPr lang="en-IE" sz="2400" b="1" dirty="0"/>
              <a:t>e</a:t>
            </a:r>
            <a:r>
              <a:rPr lang="en-BE" sz="2400" b="1" dirty="0"/>
              <a:t>s</a:t>
            </a:r>
            <a:endParaRPr lang="en-GB" sz="2400" b="1" dirty="0"/>
          </a:p>
          <a:p>
            <a:r>
              <a:rPr lang="en-GB" sz="2400" b="1" dirty="0"/>
              <a:t>1 National MP</a:t>
            </a:r>
          </a:p>
          <a:p>
            <a:pPr marL="0" indent="0">
              <a:buNone/>
            </a:pPr>
            <a:endParaRPr lang="en-GB" sz="2400" b="1" dirty="0"/>
          </a:p>
          <a:p>
            <a:pPr marL="0" indent="0">
              <a:buNone/>
            </a:pPr>
            <a:r>
              <a:rPr lang="en-GB" sz="2400" b="1" dirty="0"/>
              <a:t>		</a:t>
            </a:r>
            <a:endParaRPr lang="en-US" sz="2000" b="1" dirty="0"/>
          </a:p>
          <a:p>
            <a:pPr marL="0" indent="0">
              <a:lnSpc>
                <a:spcPct val="90000"/>
              </a:lnSpc>
              <a:buNone/>
            </a:pPr>
            <a:endParaRPr lang="en-US" sz="2000" b="1" i="1" dirty="0">
              <a:solidFill>
                <a:schemeClr val="accent2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2000" b="1" i="1" dirty="0">
                <a:solidFill>
                  <a:schemeClr val="accent2"/>
                </a:solidFill>
              </a:rPr>
              <a:t>#</a:t>
            </a:r>
            <a:r>
              <a:rPr lang="en-US" sz="2000" b="1" i="1" dirty="0" err="1">
                <a:solidFill>
                  <a:schemeClr val="accent2"/>
                </a:solidFill>
              </a:rPr>
              <a:t>PrioritisePeople</a:t>
            </a:r>
            <a:endParaRPr lang="en-US" sz="2000" b="1" i="1" dirty="0">
              <a:solidFill>
                <a:schemeClr val="accent2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2000" b="1" i="1" dirty="0">
                <a:solidFill>
                  <a:schemeClr val="accent2"/>
                </a:solidFill>
              </a:rPr>
              <a:t>#</a:t>
            </a:r>
            <a:r>
              <a:rPr lang="en-US" sz="2000" b="1" i="1" dirty="0" err="1">
                <a:solidFill>
                  <a:schemeClr val="accent2"/>
                </a:solidFill>
              </a:rPr>
              <a:t>AccelerateRenovation</a:t>
            </a:r>
            <a:endParaRPr lang="en-US" sz="2000" b="1" i="1" dirty="0">
              <a:solidFill>
                <a:schemeClr val="accent2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2000" b="1" i="1" dirty="0">
                <a:solidFill>
                  <a:schemeClr val="accent2"/>
                </a:solidFill>
              </a:rPr>
              <a:t>#Renovate2Recover</a:t>
            </a:r>
            <a:endParaRPr lang="en-US" sz="2000" i="1" dirty="0">
              <a:solidFill>
                <a:schemeClr val="accent2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endParaRPr lang="en-US" sz="2000" dirty="0"/>
          </a:p>
          <a:p>
            <a:pPr marL="0" indent="0">
              <a:lnSpc>
                <a:spcPct val="90000"/>
              </a:lnSpc>
              <a:buNone/>
            </a:pPr>
            <a:endParaRPr lang="en-US" sz="2000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9AE8380-0124-9B4A-98EA-FCFFF76D7B47}"/>
              </a:ext>
            </a:extLst>
          </p:cNvPr>
          <p:cNvSpPr/>
          <p:nvPr/>
        </p:nvSpPr>
        <p:spPr>
          <a:xfrm rot="5400000">
            <a:off x="5631111" y="-5644709"/>
            <a:ext cx="929778" cy="12192000"/>
          </a:xfrm>
          <a:prstGeom prst="rect">
            <a:avLst/>
          </a:prstGeom>
          <a:gradFill flip="none" rotWithShape="1">
            <a:gsLst>
              <a:gs pos="0">
                <a:srgbClr val="FF6600">
                  <a:shade val="30000"/>
                  <a:satMod val="115000"/>
                </a:srgbClr>
              </a:gs>
              <a:gs pos="50000">
                <a:srgbClr val="FF6600">
                  <a:shade val="67500"/>
                  <a:satMod val="115000"/>
                </a:srgbClr>
              </a:gs>
              <a:gs pos="100000">
                <a:srgbClr val="FF66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1EB4C96-864A-E145-9788-C146A8DC6C29}"/>
              </a:ext>
            </a:extLst>
          </p:cNvPr>
          <p:cNvSpPr/>
          <p:nvPr/>
        </p:nvSpPr>
        <p:spPr>
          <a:xfrm>
            <a:off x="402714" y="177423"/>
            <a:ext cx="63653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fr-FR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Champions for Renovation</a:t>
            </a:r>
          </a:p>
        </p:txBody>
      </p:sp>
      <p:sp>
        <p:nvSpPr>
          <p:cNvPr id="2" name="Right Arrow 1">
            <a:extLst>
              <a:ext uri="{FF2B5EF4-FFF2-40B4-BE49-F238E27FC236}">
                <a16:creationId xmlns:a16="http://schemas.microsoft.com/office/drawing/2014/main" id="{9802931F-11A9-934F-8120-0814A6B6131D}"/>
              </a:ext>
            </a:extLst>
          </p:cNvPr>
          <p:cNvSpPr/>
          <p:nvPr/>
        </p:nvSpPr>
        <p:spPr>
          <a:xfrm>
            <a:off x="625201" y="4099746"/>
            <a:ext cx="889416" cy="452373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F0B609E-FDEF-9E4F-96CC-682FB030B6EB}"/>
              </a:ext>
            </a:extLst>
          </p:cNvPr>
          <p:cNvSpPr/>
          <p:nvPr/>
        </p:nvSpPr>
        <p:spPr>
          <a:xfrm>
            <a:off x="1868176" y="4002766"/>
            <a:ext cx="289534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dirty="0">
                <a:ln w="0"/>
                <a:solidFill>
                  <a:schemeClr val="accent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46 Champions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EB113993-2B7F-A046-9163-9964FE4EFC3C}"/>
              </a:ext>
            </a:extLst>
          </p:cNvPr>
          <p:cNvSpPr txBox="1">
            <a:spLocks/>
          </p:cNvSpPr>
          <p:nvPr/>
        </p:nvSpPr>
        <p:spPr>
          <a:xfrm>
            <a:off x="10846830" y="6408282"/>
            <a:ext cx="1115231" cy="246769"/>
          </a:xfrm>
          <a:prstGeom prst="rect">
            <a:avLst/>
          </a:prstGeom>
        </p:spPr>
        <p:txBody>
          <a:bodyPr/>
          <a:lstStyle>
            <a:defPPr>
              <a:defRPr lang="en-B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8043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testo 2"/>
          <p:cNvSpPr txBox="1">
            <a:spLocks/>
          </p:cNvSpPr>
          <p:nvPr/>
        </p:nvSpPr>
        <p:spPr>
          <a:xfrm>
            <a:off x="838211" y="292453"/>
            <a:ext cx="10452100" cy="4637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000" b="0" i="0" kern="1200">
                <a:solidFill>
                  <a:srgbClr val="29316F"/>
                </a:solidFill>
                <a:latin typeface="Montserrat Light" charset="0"/>
                <a:ea typeface="Montserrat Light" charset="0"/>
                <a:cs typeface="Montserrat Light" charset="0"/>
              </a:defRPr>
            </a:lvl1pPr>
            <a:lvl2pPr marL="457189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4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2pPr>
            <a:lvl3pPr marL="914377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3pPr>
            <a:lvl4pPr marL="1371566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4pPr>
            <a:lvl5pPr marL="1828754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t-IT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977837-FE7B-1640-B953-47BE05F75E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D4CBEA1-C06F-2945-B35E-9601AEFC18E9}" type="slidenum">
              <a:rPr lang="it-IT" smtClean="0"/>
              <a:pPr/>
              <a:t>17</a:t>
            </a:fld>
            <a:endParaRPr lang="it-IT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DF97B78-F4D7-8B40-8372-31DA29B28BE8}"/>
              </a:ext>
            </a:extLst>
          </p:cNvPr>
          <p:cNvSpPr/>
          <p:nvPr/>
        </p:nvSpPr>
        <p:spPr>
          <a:xfrm rot="5400000">
            <a:off x="2246415" y="-2253234"/>
            <a:ext cx="929778" cy="5422607"/>
          </a:xfrm>
          <a:prstGeom prst="rect">
            <a:avLst/>
          </a:prstGeom>
          <a:gradFill flip="none" rotWithShape="1">
            <a:gsLst>
              <a:gs pos="0">
                <a:srgbClr val="FF6600">
                  <a:shade val="30000"/>
                  <a:satMod val="115000"/>
                </a:srgbClr>
              </a:gs>
              <a:gs pos="50000">
                <a:srgbClr val="FF6600">
                  <a:shade val="67500"/>
                  <a:satMod val="115000"/>
                </a:srgbClr>
              </a:gs>
              <a:gs pos="100000">
                <a:srgbClr val="FF66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egnaposto testo 2">
            <a:extLst>
              <a:ext uri="{FF2B5EF4-FFF2-40B4-BE49-F238E27FC236}">
                <a16:creationId xmlns:a16="http://schemas.microsoft.com/office/drawing/2014/main" id="{BEB31DDC-7A78-D04E-9488-AC9FFCC11E81}"/>
              </a:ext>
            </a:extLst>
          </p:cNvPr>
          <p:cNvSpPr txBox="1">
            <a:spLocks/>
          </p:cNvSpPr>
          <p:nvPr/>
        </p:nvSpPr>
        <p:spPr>
          <a:xfrm>
            <a:off x="993265" y="176671"/>
            <a:ext cx="3436079" cy="5909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3600" b="1" dirty="0" err="1">
                <a:solidFill>
                  <a:schemeClr val="bg1"/>
                </a:solidFill>
              </a:rPr>
              <a:t>Thank</a:t>
            </a:r>
            <a:r>
              <a:rPr lang="fr-FR" sz="3600" b="1" dirty="0">
                <a:solidFill>
                  <a:schemeClr val="bg1"/>
                </a:solidFill>
              </a:rPr>
              <a:t> </a:t>
            </a:r>
            <a:r>
              <a:rPr lang="fr-FR" sz="3600" b="1" dirty="0" err="1">
                <a:solidFill>
                  <a:schemeClr val="bg1"/>
                </a:solidFill>
              </a:rPr>
              <a:t>you</a:t>
            </a:r>
            <a:r>
              <a:rPr lang="fr-FR" sz="3600" b="1">
                <a:solidFill>
                  <a:schemeClr val="bg1"/>
                </a:solidFill>
              </a:rPr>
              <a:t>!</a:t>
            </a:r>
            <a:endParaRPr lang="it-IT" sz="3200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4FCF883-C081-0343-9AD8-36D1BB4ACFAE}"/>
              </a:ext>
            </a:extLst>
          </p:cNvPr>
          <p:cNvSpPr txBox="1"/>
          <p:nvPr/>
        </p:nvSpPr>
        <p:spPr>
          <a:xfrm>
            <a:off x="1277798" y="2876750"/>
            <a:ext cx="51275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BE" sz="2000" i="1" u="sng" dirty="0"/>
              <a:t>@RenovateEurope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81C0B53-D983-D04C-B02F-D0C6E1796DC5}"/>
              </a:ext>
            </a:extLst>
          </p:cNvPr>
          <p:cNvSpPr txBox="1"/>
          <p:nvPr/>
        </p:nvSpPr>
        <p:spPr>
          <a:xfrm>
            <a:off x="1277797" y="3762190"/>
            <a:ext cx="51275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i="1" dirty="0">
                <a:hlinkClick r:id="rId2"/>
              </a:rPr>
              <a:t>info@renovate-europe.eu</a:t>
            </a:r>
            <a:r>
              <a:rPr lang="en-GB" sz="2000" i="1" dirty="0"/>
              <a:t> </a:t>
            </a:r>
            <a:endParaRPr lang="en-BE" sz="2000" i="1" dirty="0"/>
          </a:p>
        </p:txBody>
      </p:sp>
      <p:pic>
        <p:nvPicPr>
          <p:cNvPr id="14" name="Picture 13" descr="A picture containing drawing&#10;&#10;Description automatically generated">
            <a:extLst>
              <a:ext uri="{FF2B5EF4-FFF2-40B4-BE49-F238E27FC236}">
                <a16:creationId xmlns:a16="http://schemas.microsoft.com/office/drawing/2014/main" id="{7D381C63-9F8E-084E-BCE2-6DCC9B7AC1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892" y="3550766"/>
            <a:ext cx="1086208" cy="846730"/>
          </a:xfrm>
          <a:prstGeom prst="rect">
            <a:avLst/>
          </a:prstGeom>
        </p:spPr>
      </p:pic>
      <p:pic>
        <p:nvPicPr>
          <p:cNvPr id="15" name="Picture 14" descr="A close up of a logo&#10;&#10;Description automatically generated">
            <a:extLst>
              <a:ext uri="{FF2B5EF4-FFF2-40B4-BE49-F238E27FC236}">
                <a16:creationId xmlns:a16="http://schemas.microsoft.com/office/drawing/2014/main" id="{A9A91E8B-B6ED-3944-8EFC-6B1838437F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286" y="2767306"/>
            <a:ext cx="984769" cy="67839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7BDFEEE7-ADFD-184E-9CE9-F2F1CD56FDCC}"/>
              </a:ext>
            </a:extLst>
          </p:cNvPr>
          <p:cNvSpPr txBox="1"/>
          <p:nvPr/>
        </p:nvSpPr>
        <p:spPr>
          <a:xfrm>
            <a:off x="423533" y="1991310"/>
            <a:ext cx="51275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i="1" dirty="0">
                <a:hlinkClick r:id="rId5"/>
              </a:rPr>
              <a:t>https://www.renovate-europe.eu</a:t>
            </a:r>
            <a:r>
              <a:rPr lang="en-GB" sz="2000" i="1" dirty="0"/>
              <a:t> </a:t>
            </a:r>
            <a:endParaRPr lang="en-BE" sz="2000" i="1" dirty="0"/>
          </a:p>
        </p:txBody>
      </p:sp>
      <p:pic>
        <p:nvPicPr>
          <p:cNvPr id="20" name="Picture 19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5A24FF03-F77C-5246-9805-647B0B433A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22608" y="1"/>
            <a:ext cx="6769392" cy="6873524"/>
          </a:xfrm>
          <a:prstGeom prst="rect">
            <a:avLst/>
          </a:prstGeom>
        </p:spPr>
      </p:pic>
      <p:pic>
        <p:nvPicPr>
          <p:cNvPr id="24" name="Picture 23" descr="A picture containing drawing, light&#10;&#10;Description automatically generated">
            <a:extLst>
              <a:ext uri="{FF2B5EF4-FFF2-40B4-BE49-F238E27FC236}">
                <a16:creationId xmlns:a16="http://schemas.microsoft.com/office/drawing/2014/main" id="{1C419BBB-6C6B-D04E-80CA-7662F77197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7559" y="1850730"/>
            <a:ext cx="776051" cy="776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688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1667</TotalTime>
  <Words>1197</Words>
  <Application>Microsoft Office PowerPoint</Application>
  <PresentationFormat>Widescreen</PresentationFormat>
  <Paragraphs>196</Paragraphs>
  <Slides>17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Eva Brardinelli</dc:creator>
  <cp:lastModifiedBy>Adrian Joyce</cp:lastModifiedBy>
  <cp:revision>63</cp:revision>
  <dcterms:created xsi:type="dcterms:W3CDTF">2020-05-13T12:14:26Z</dcterms:created>
  <dcterms:modified xsi:type="dcterms:W3CDTF">2021-04-02T07:38:56Z</dcterms:modified>
</cp:coreProperties>
</file>