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7.xml" ContentType="application/vnd.openxmlformats-officedocument.theme+xml"/>
  <Override PartName="/ppt/slideLayouts/slideLayout11.xml" ContentType="application/vnd.openxmlformats-officedocument.presentationml.slideLayout+xml"/>
  <Override PartName="/ppt/theme/theme8.xml" ContentType="application/vnd.openxmlformats-officedocument.theme+xml"/>
  <Override PartName="/ppt/slideLayouts/slideLayout12.xml" ContentType="application/vnd.openxmlformats-officedocument.presentationml.slideLayout+xml"/>
  <Override PartName="/ppt/theme/theme9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0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11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1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13.xml" ContentType="application/vnd.openxmlformats-officedocument.theme+xml"/>
  <Override PartName="/ppt/slideLayouts/slideLayout25.xml" ContentType="application/vnd.openxmlformats-officedocument.presentationml.slideLayout+xml"/>
  <Override PartName="/ppt/theme/theme1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15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2" r:id="rId4"/>
    <p:sldMasterId id="2147483713" r:id="rId5"/>
    <p:sldMasterId id="2147483716" r:id="rId6"/>
    <p:sldMasterId id="2147483719" r:id="rId7"/>
    <p:sldMasterId id="2147483721" r:id="rId8"/>
    <p:sldMasterId id="2147483723" r:id="rId9"/>
    <p:sldMasterId id="2147483727" r:id="rId10"/>
    <p:sldMasterId id="2147483730" r:id="rId11"/>
    <p:sldMasterId id="2147483733" r:id="rId12"/>
    <p:sldMasterId id="2147483735" r:id="rId13"/>
    <p:sldMasterId id="2147483741" r:id="rId14"/>
    <p:sldMasterId id="2147483746" r:id="rId15"/>
    <p:sldMasterId id="2147483753" r:id="rId16"/>
    <p:sldMasterId id="2147483757" r:id="rId17"/>
    <p:sldMasterId id="2147483760" r:id="rId18"/>
    <p:sldMasterId id="2147483769" r:id="rId19"/>
  </p:sldMasterIdLst>
  <p:notesMasterIdLst>
    <p:notesMasterId r:id="rId28"/>
  </p:notesMasterIdLst>
  <p:handoutMasterIdLst>
    <p:handoutMasterId r:id="rId29"/>
  </p:handoutMasterIdLst>
  <p:sldIdLst>
    <p:sldId id="732" r:id="rId20"/>
    <p:sldId id="685" r:id="rId21"/>
    <p:sldId id="743" r:id="rId22"/>
    <p:sldId id="741" r:id="rId23"/>
    <p:sldId id="742" r:id="rId24"/>
    <p:sldId id="744" r:id="rId25"/>
    <p:sldId id="745" r:id="rId26"/>
    <p:sldId id="746" r:id="rId27"/>
  </p:sldIdLst>
  <p:sldSz cx="9906000" cy="6858000" type="A4"/>
  <p:notesSz cx="9866313" cy="67357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2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A60"/>
    <a:srgbClr val="017567"/>
    <a:srgbClr val="007635"/>
    <a:srgbClr val="006654"/>
    <a:srgbClr val="016357"/>
    <a:srgbClr val="001746"/>
    <a:srgbClr val="001C54"/>
    <a:srgbClr val="202661"/>
    <a:srgbClr val="3640A4"/>
    <a:srgbClr val="D63D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90" autoAdjust="0"/>
    <p:restoredTop sz="57932" autoAdjust="0"/>
  </p:normalViewPr>
  <p:slideViewPr>
    <p:cSldViewPr snapToGrid="0">
      <p:cViewPr varScale="1">
        <p:scale>
          <a:sx n="66" d="100"/>
          <a:sy n="66" d="100"/>
        </p:scale>
        <p:origin x="2256" y="6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14" d="100"/>
          <a:sy n="114" d="100"/>
        </p:scale>
        <p:origin x="2100" y="96"/>
      </p:cViewPr>
      <p:guideLst>
        <p:guide orient="horz" pos="2122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7.xml"/><Relationship Id="rId3" Type="http://schemas.openxmlformats.org/officeDocument/2006/relationships/customXml" Target="../customXml/item3.xml"/><Relationship Id="rId21" Type="http://schemas.openxmlformats.org/officeDocument/2006/relationships/slide" Target="slides/slide2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6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5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4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275402" cy="337958"/>
          </a:xfrm>
          <a:prstGeom prst="rect">
            <a:avLst/>
          </a:prstGeom>
        </p:spPr>
        <p:txBody>
          <a:bodyPr vert="horz" lIns="92143" tIns="46072" rIns="92143" bIns="46072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88630" y="0"/>
            <a:ext cx="4275402" cy="337958"/>
          </a:xfrm>
          <a:prstGeom prst="rect">
            <a:avLst/>
          </a:prstGeom>
        </p:spPr>
        <p:txBody>
          <a:bodyPr vert="horz" lIns="92143" tIns="46072" rIns="92143" bIns="46072" rtlCol="0"/>
          <a:lstStyle>
            <a:lvl1pPr algn="r">
              <a:defRPr sz="1200"/>
            </a:lvl1pPr>
          </a:lstStyle>
          <a:p>
            <a:fld id="{2A3EE131-D7AE-47FD-A14B-A4590389E309}" type="datetimeFigureOut">
              <a:rPr lang="en-GB" smtClean="0"/>
              <a:pPr/>
              <a:t>06/04/2021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397808"/>
            <a:ext cx="4275402" cy="337958"/>
          </a:xfrm>
          <a:prstGeom prst="rect">
            <a:avLst/>
          </a:prstGeom>
        </p:spPr>
        <p:txBody>
          <a:bodyPr vert="horz" lIns="92143" tIns="46072" rIns="92143" bIns="46072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88630" y="6397808"/>
            <a:ext cx="4275402" cy="337958"/>
          </a:xfrm>
          <a:prstGeom prst="rect">
            <a:avLst/>
          </a:prstGeom>
        </p:spPr>
        <p:txBody>
          <a:bodyPr vert="horz" lIns="92143" tIns="46072" rIns="92143" bIns="46072" rtlCol="0" anchor="b"/>
          <a:lstStyle>
            <a:lvl1pPr algn="r">
              <a:defRPr sz="1200"/>
            </a:lvl1pPr>
          </a:lstStyle>
          <a:p>
            <a:fld id="{AE2E2C6C-1A46-49B2-95A1-874E5B60CA1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47168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6478" cy="337166"/>
          </a:xfrm>
          <a:prstGeom prst="rect">
            <a:avLst/>
          </a:prstGeom>
        </p:spPr>
        <p:txBody>
          <a:bodyPr vert="horz" lIns="92143" tIns="46072" rIns="92143" bIns="46072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87534" y="0"/>
            <a:ext cx="4276478" cy="337166"/>
          </a:xfrm>
          <a:prstGeom prst="rect">
            <a:avLst/>
          </a:prstGeom>
        </p:spPr>
        <p:txBody>
          <a:bodyPr vert="horz" lIns="92143" tIns="46072" rIns="92143" bIns="46072" rtlCol="0"/>
          <a:lstStyle>
            <a:lvl1pPr algn="r">
              <a:defRPr sz="1200"/>
            </a:lvl1pPr>
          </a:lstStyle>
          <a:p>
            <a:fld id="{54F6B5D3-2AB1-4063-BA50-FEBA813E0814}" type="datetimeFigureOut">
              <a:rPr lang="en-GB" smtClean="0"/>
              <a:pPr/>
              <a:t>06/04/2021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90888" y="841375"/>
            <a:ext cx="328453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43" tIns="46072" rIns="92143" bIns="46072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6174" y="3241312"/>
            <a:ext cx="7893972" cy="2652078"/>
          </a:xfrm>
          <a:prstGeom prst="rect">
            <a:avLst/>
          </a:prstGeom>
        </p:spPr>
        <p:txBody>
          <a:bodyPr vert="horz" lIns="92143" tIns="46072" rIns="92143" bIns="46072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398599"/>
            <a:ext cx="4276478" cy="337166"/>
          </a:xfrm>
          <a:prstGeom prst="rect">
            <a:avLst/>
          </a:prstGeom>
        </p:spPr>
        <p:txBody>
          <a:bodyPr vert="horz" lIns="92143" tIns="46072" rIns="92143" bIns="46072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87534" y="6398599"/>
            <a:ext cx="4276478" cy="337166"/>
          </a:xfrm>
          <a:prstGeom prst="rect">
            <a:avLst/>
          </a:prstGeom>
        </p:spPr>
        <p:txBody>
          <a:bodyPr vert="horz" lIns="92143" tIns="46072" rIns="92143" bIns="46072" rtlCol="0" anchor="b"/>
          <a:lstStyle>
            <a:lvl1pPr algn="r">
              <a:defRPr sz="1200"/>
            </a:lvl1pPr>
          </a:lstStyle>
          <a:p>
            <a:fld id="{777201BC-94E4-4101-962D-54511777D22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7234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7201BC-94E4-4101-962D-54511777D224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7963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5637" y="4490001"/>
            <a:ext cx="5732022" cy="4958472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812F5-4E9D-4A9C-BED5-E1C681DB6CAF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798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523890" y="3316423"/>
            <a:ext cx="5732022" cy="4958472"/>
          </a:xfrm>
        </p:spPr>
        <p:txBody>
          <a:bodyPr/>
          <a:lstStyle/>
          <a:p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812F5-4E9D-4A9C-BED5-E1C681DB6CAF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866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7201BC-94E4-4101-962D-54511777D224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1289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7201BC-94E4-4101-962D-54511777D224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0673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7201BC-94E4-4101-962D-54511777D224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50464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7201BC-94E4-4101-962D-54511777D224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38862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7201BC-94E4-4101-962D-54511777D224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7911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190500"/>
            <a:ext cx="9277350" cy="524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65125" y="1147763"/>
            <a:ext cx="9277350" cy="45624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654"/>
                </a:solidFill>
              </a:defRPr>
            </a:lvl1pPr>
            <a:lvl2pPr>
              <a:defRPr>
                <a:solidFill>
                  <a:srgbClr val="006654"/>
                </a:solidFill>
              </a:defRPr>
            </a:lvl2pPr>
            <a:lvl3pPr>
              <a:defRPr>
                <a:solidFill>
                  <a:srgbClr val="006654"/>
                </a:solidFill>
              </a:defRPr>
            </a:lvl3pPr>
            <a:lvl4pPr>
              <a:defRPr>
                <a:solidFill>
                  <a:srgbClr val="006654"/>
                </a:solidFill>
              </a:defRPr>
            </a:lvl4pPr>
            <a:lvl5pPr>
              <a:defRPr>
                <a:solidFill>
                  <a:srgbClr val="0066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0682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99654BCB-ED1A-4182-ACF1-FFE506157224}" type="datetime1">
              <a:rPr lang="en-GB" smtClean="0"/>
              <a:t>06/04/2021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471AE251-4CF7-4C79-A366-F68608A3D37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186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190500"/>
            <a:ext cx="9277350" cy="524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65125" y="1147763"/>
            <a:ext cx="9277350" cy="45624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654"/>
                </a:solidFill>
              </a:defRPr>
            </a:lvl1pPr>
            <a:lvl2pPr>
              <a:defRPr>
                <a:solidFill>
                  <a:srgbClr val="006654"/>
                </a:solidFill>
              </a:defRPr>
            </a:lvl2pPr>
            <a:lvl3pPr>
              <a:defRPr>
                <a:solidFill>
                  <a:srgbClr val="006654"/>
                </a:solidFill>
              </a:defRPr>
            </a:lvl3pPr>
            <a:lvl4pPr>
              <a:defRPr>
                <a:solidFill>
                  <a:srgbClr val="006654"/>
                </a:solidFill>
              </a:defRPr>
            </a:lvl4pPr>
            <a:lvl5pPr>
              <a:defRPr>
                <a:solidFill>
                  <a:srgbClr val="0066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624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99654BCB-ED1A-4182-ACF1-FFE506157224}" type="datetime1">
              <a:rPr lang="en-GB" smtClean="0">
                <a:solidFill>
                  <a:prstClr val="black"/>
                </a:solidFill>
              </a:rPr>
              <a:pPr/>
              <a:t>06/04/2021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471AE251-4CF7-4C79-A366-F68608A3D37F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11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4618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6914" y="778833"/>
            <a:ext cx="8849924" cy="1055688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3000" b="1">
                <a:solidFill>
                  <a:srgbClr val="006654"/>
                </a:solidFill>
              </a:defRPr>
            </a:lvl1pPr>
          </a:lstStyle>
          <a:p>
            <a:pPr lvl="0"/>
            <a:r>
              <a:rPr lang="en-US" dirty="0"/>
              <a:t>PRESENTATION TITLE GOES HERE</a:t>
            </a:r>
            <a:br>
              <a:rPr lang="en-US" dirty="0"/>
            </a:br>
            <a:r>
              <a:rPr lang="en-US" dirty="0"/>
              <a:t>Max two lines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56914" y="341030"/>
            <a:ext cx="2560606" cy="240861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000" b="1">
                <a:solidFill>
                  <a:srgbClr val="006654"/>
                </a:solidFill>
              </a:defRPr>
            </a:lvl1pPr>
          </a:lstStyle>
          <a:p>
            <a:pPr lvl="0"/>
            <a:r>
              <a:rPr lang="en-US" dirty="0"/>
              <a:t>Speaker I Date I Venue</a:t>
            </a:r>
          </a:p>
        </p:txBody>
      </p:sp>
    </p:spTree>
    <p:extLst>
      <p:ext uri="{BB962C8B-B14F-4D97-AF65-F5344CB8AC3E}">
        <p14:creationId xmlns:p14="http://schemas.microsoft.com/office/powerpoint/2010/main" val="471047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190500"/>
            <a:ext cx="9277350" cy="524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65125" y="1147763"/>
            <a:ext cx="9277350" cy="45624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654"/>
                </a:solidFill>
              </a:defRPr>
            </a:lvl1pPr>
            <a:lvl2pPr>
              <a:defRPr>
                <a:solidFill>
                  <a:srgbClr val="006654"/>
                </a:solidFill>
              </a:defRPr>
            </a:lvl2pPr>
            <a:lvl3pPr>
              <a:defRPr>
                <a:solidFill>
                  <a:srgbClr val="006654"/>
                </a:solidFill>
              </a:defRPr>
            </a:lvl3pPr>
            <a:lvl4pPr>
              <a:defRPr>
                <a:solidFill>
                  <a:srgbClr val="006654"/>
                </a:solidFill>
              </a:defRPr>
            </a:lvl4pPr>
            <a:lvl5pPr>
              <a:defRPr>
                <a:solidFill>
                  <a:srgbClr val="0066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0048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171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_image_Synthesi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80250" y="36001"/>
            <a:ext cx="9137675" cy="6761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50" b="1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4" indent="0">
              <a:buNone/>
              <a:defRPr/>
            </a:lvl2pPr>
            <a:lvl3pPr marL="914446" indent="0">
              <a:buNone/>
              <a:defRPr/>
            </a:lvl3pPr>
            <a:lvl4pPr marL="1371668" indent="0">
              <a:buNone/>
              <a:defRPr/>
            </a:lvl4pPr>
            <a:lvl5pPr marL="1828892" indent="0">
              <a:buNone/>
              <a:defRPr/>
            </a:lvl5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0504" y="1431925"/>
            <a:ext cx="9137253" cy="3759200"/>
          </a:xfrm>
          <a:prstGeom prst="rect">
            <a:avLst/>
          </a:prstGeom>
        </p:spPr>
        <p:txBody>
          <a:bodyPr/>
          <a:lstStyle>
            <a:lvl1pPr>
              <a:defRPr sz="2925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600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275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950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950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86271" y="6250566"/>
            <a:ext cx="2992438" cy="274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4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813">
                <a:solidFill>
                  <a:srgbClr val="006654"/>
                </a:solidFill>
              </a:defRPr>
            </a:lvl2pPr>
            <a:lvl3pPr>
              <a:defRPr sz="813">
                <a:solidFill>
                  <a:srgbClr val="006654"/>
                </a:solidFill>
              </a:defRPr>
            </a:lvl3pPr>
            <a:lvl4pPr>
              <a:defRPr sz="813">
                <a:solidFill>
                  <a:srgbClr val="006654"/>
                </a:solidFill>
              </a:defRPr>
            </a:lvl4pPr>
            <a:lvl5pPr>
              <a:defRPr sz="813">
                <a:solidFill>
                  <a:srgbClr val="006654"/>
                </a:solidFill>
              </a:defRPr>
            </a:lvl5pPr>
          </a:lstStyle>
          <a:p>
            <a:pPr lvl="0"/>
            <a:r>
              <a:rPr lang="en-US" dirty="0"/>
              <a:t>Source reference for illustration</a:t>
            </a:r>
          </a:p>
        </p:txBody>
      </p:sp>
    </p:spTree>
    <p:extLst>
      <p:ext uri="{BB962C8B-B14F-4D97-AF65-F5344CB8AC3E}">
        <p14:creationId xmlns:p14="http://schemas.microsoft.com/office/powerpoint/2010/main" val="4197296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91832523-9B4B-4CB4-8D71-3D84447B89CE}" type="datetimeFigureOut">
              <a:rPr lang="en-GB" smtClean="0"/>
              <a:t>06/04/2021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0C0221C8-D381-43B4-93A4-76633945A5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070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_image_Synthesi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80250" y="36001"/>
            <a:ext cx="9137675" cy="6761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50" b="1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4" indent="0">
              <a:buNone/>
              <a:defRPr/>
            </a:lvl2pPr>
            <a:lvl3pPr marL="914446" indent="0">
              <a:buNone/>
              <a:defRPr/>
            </a:lvl3pPr>
            <a:lvl4pPr marL="1371668" indent="0">
              <a:buNone/>
              <a:defRPr/>
            </a:lvl4pPr>
            <a:lvl5pPr marL="1828892" indent="0">
              <a:buNone/>
              <a:defRPr/>
            </a:lvl5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0504" y="1431925"/>
            <a:ext cx="9137253" cy="3759200"/>
          </a:xfrm>
          <a:prstGeom prst="rect">
            <a:avLst/>
          </a:prstGeom>
        </p:spPr>
        <p:txBody>
          <a:bodyPr/>
          <a:lstStyle>
            <a:lvl1pPr>
              <a:defRPr sz="2925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600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275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950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950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86271" y="6250566"/>
            <a:ext cx="2992438" cy="274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4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813">
                <a:solidFill>
                  <a:srgbClr val="006654"/>
                </a:solidFill>
              </a:defRPr>
            </a:lvl2pPr>
            <a:lvl3pPr>
              <a:defRPr sz="813">
                <a:solidFill>
                  <a:srgbClr val="006654"/>
                </a:solidFill>
              </a:defRPr>
            </a:lvl3pPr>
            <a:lvl4pPr>
              <a:defRPr sz="813">
                <a:solidFill>
                  <a:srgbClr val="006654"/>
                </a:solidFill>
              </a:defRPr>
            </a:lvl4pPr>
            <a:lvl5pPr>
              <a:defRPr sz="813">
                <a:solidFill>
                  <a:srgbClr val="006654"/>
                </a:solidFill>
              </a:defRPr>
            </a:lvl5pPr>
          </a:lstStyle>
          <a:p>
            <a:pPr lvl="0"/>
            <a:r>
              <a:rPr lang="en-US" dirty="0"/>
              <a:t>Source reference for illustration</a:t>
            </a:r>
          </a:p>
        </p:txBody>
      </p:sp>
    </p:spTree>
    <p:extLst>
      <p:ext uri="{BB962C8B-B14F-4D97-AF65-F5344CB8AC3E}">
        <p14:creationId xmlns:p14="http://schemas.microsoft.com/office/powerpoint/2010/main" val="3449126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5126" y="190502"/>
            <a:ext cx="9277350" cy="524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75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65126" y="1147765"/>
            <a:ext cx="9277350" cy="45624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654"/>
                </a:solidFill>
              </a:defRPr>
            </a:lvl1pPr>
            <a:lvl2pPr>
              <a:defRPr>
                <a:solidFill>
                  <a:srgbClr val="006654"/>
                </a:solidFill>
              </a:defRPr>
            </a:lvl2pPr>
            <a:lvl3pPr>
              <a:defRPr>
                <a:solidFill>
                  <a:srgbClr val="006654"/>
                </a:solidFill>
              </a:defRPr>
            </a:lvl3pPr>
            <a:lvl4pPr>
              <a:defRPr>
                <a:solidFill>
                  <a:srgbClr val="006654"/>
                </a:solidFill>
              </a:defRPr>
            </a:lvl4pPr>
            <a:lvl5pPr>
              <a:defRPr>
                <a:solidFill>
                  <a:srgbClr val="0066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99396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190500"/>
            <a:ext cx="9277350" cy="524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65125" y="1147763"/>
            <a:ext cx="9277350" cy="45624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654"/>
                </a:solidFill>
              </a:defRPr>
            </a:lvl1pPr>
            <a:lvl2pPr>
              <a:defRPr>
                <a:solidFill>
                  <a:srgbClr val="006654"/>
                </a:solidFill>
              </a:defRPr>
            </a:lvl2pPr>
            <a:lvl3pPr>
              <a:defRPr>
                <a:solidFill>
                  <a:srgbClr val="006654"/>
                </a:solidFill>
              </a:defRPr>
            </a:lvl3pPr>
            <a:lvl4pPr>
              <a:defRPr>
                <a:solidFill>
                  <a:srgbClr val="006654"/>
                </a:solidFill>
              </a:defRPr>
            </a:lvl4pPr>
            <a:lvl5pPr>
              <a:defRPr>
                <a:solidFill>
                  <a:srgbClr val="0066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2556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31462" y="75538"/>
            <a:ext cx="8412538" cy="5312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Slide title goes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3570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phs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8601" y="609600"/>
            <a:ext cx="9525000" cy="22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050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1pPr>
            <a:lvl2pPr marL="342900" indent="0">
              <a:buNone/>
              <a:defRPr lang="en-US" sz="1050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2pPr>
            <a:lvl3pPr marL="685800" indent="0">
              <a:buNone/>
              <a:defRPr lang="en-US" sz="1050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3pPr>
            <a:lvl4pPr marL="1028700" indent="0">
              <a:buNone/>
              <a:defRPr lang="en-US" sz="1050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4pPr>
            <a:lvl5pPr marL="1371600" indent="0">
              <a:buNone/>
              <a:defRPr lang="en-GB" sz="1050" kern="1200" baseline="0" dirty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>
            <a:hlinkClick r:id="" action="ppaction://noaction"/>
          </p:cNvPr>
          <p:cNvSpPr/>
          <p:nvPr userDrawn="1"/>
        </p:nvSpPr>
        <p:spPr>
          <a:xfrm>
            <a:off x="176411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176409" y="5452536"/>
            <a:ext cx="9577191" cy="482599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34290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2pPr>
            <a:lvl3pPr marL="68580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3pPr>
            <a:lvl4pPr marL="102870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4pPr>
            <a:lvl5pPr marL="137160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345269" y="1388534"/>
            <a:ext cx="7433733" cy="21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rgbClr val="202661"/>
                </a:solidFill>
              </a:defRPr>
            </a:lvl1pPr>
            <a:lvl2pPr marL="342900" indent="0">
              <a:buNone/>
              <a:defRPr sz="1050">
                <a:solidFill>
                  <a:srgbClr val="202661"/>
                </a:solidFill>
              </a:defRPr>
            </a:lvl2pPr>
            <a:lvl3pPr marL="685800" indent="0">
              <a:buNone/>
              <a:defRPr sz="1050">
                <a:solidFill>
                  <a:srgbClr val="202661"/>
                </a:solidFill>
              </a:defRPr>
            </a:lvl3pPr>
            <a:lvl4pPr marL="1028700" indent="0">
              <a:buNone/>
              <a:defRPr sz="1050">
                <a:solidFill>
                  <a:srgbClr val="202661"/>
                </a:solidFill>
              </a:defRPr>
            </a:lvl4pPr>
            <a:lvl5pPr marL="1371600" indent="0">
              <a:buNone/>
              <a:defRPr sz="1050">
                <a:solidFill>
                  <a:srgbClr val="20266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944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190502"/>
            <a:ext cx="9277350" cy="524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65125" y="1147765"/>
            <a:ext cx="9277350" cy="4562475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00665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3200">
                <a:solidFill>
                  <a:srgbClr val="00665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800">
                <a:solidFill>
                  <a:srgbClr val="00665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400">
                <a:solidFill>
                  <a:srgbClr val="00665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solidFill>
                  <a:srgbClr val="00665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64596" y="6184901"/>
            <a:ext cx="3264165" cy="231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>
                <a:solidFill>
                  <a:srgbClr val="00665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22053" indent="0">
              <a:buNone/>
              <a:defRPr/>
            </a:lvl2pPr>
            <a:lvl3pPr marL="844103" indent="0">
              <a:buNone/>
              <a:defRPr/>
            </a:lvl3pPr>
            <a:lvl4pPr marL="1266156" indent="0">
              <a:buNone/>
              <a:defRPr/>
            </a:lvl4pPr>
            <a:lvl5pPr marL="1688208" indent="0">
              <a:buNone/>
              <a:defRPr/>
            </a:lvl5pPr>
          </a:lstStyle>
          <a:p>
            <a:pPr lvl="0"/>
            <a:r>
              <a:rPr lang="en-US" dirty="0"/>
              <a:t>Source reference for illustration</a:t>
            </a:r>
          </a:p>
        </p:txBody>
      </p:sp>
    </p:spTree>
    <p:extLst>
      <p:ext uri="{BB962C8B-B14F-4D97-AF65-F5344CB8AC3E}">
        <p14:creationId xmlns:p14="http://schemas.microsoft.com/office/powerpoint/2010/main" val="10141292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190500"/>
            <a:ext cx="9277350" cy="524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65125" y="1147763"/>
            <a:ext cx="9277350" cy="45624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654"/>
                </a:solidFill>
              </a:defRPr>
            </a:lvl1pPr>
            <a:lvl2pPr>
              <a:defRPr>
                <a:solidFill>
                  <a:srgbClr val="006654"/>
                </a:solidFill>
              </a:defRPr>
            </a:lvl2pPr>
            <a:lvl3pPr>
              <a:defRPr>
                <a:solidFill>
                  <a:srgbClr val="006654"/>
                </a:solidFill>
              </a:defRPr>
            </a:lvl3pPr>
            <a:lvl4pPr>
              <a:defRPr>
                <a:solidFill>
                  <a:srgbClr val="006654"/>
                </a:solidFill>
              </a:defRPr>
            </a:lvl4pPr>
            <a:lvl5pPr>
              <a:defRPr>
                <a:solidFill>
                  <a:srgbClr val="0066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939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99654BCB-ED1A-4182-ACF1-FFE506157224}" type="datetime1">
              <a:rPr lang="en-GB" smtClean="0"/>
              <a:t>06/04/2021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471AE251-4CF7-4C79-A366-F68608A3D37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8631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190500"/>
            <a:ext cx="9277350" cy="524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65125" y="1147763"/>
            <a:ext cx="9277350" cy="45624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654"/>
                </a:solidFill>
              </a:defRPr>
            </a:lvl1pPr>
            <a:lvl2pPr>
              <a:defRPr>
                <a:solidFill>
                  <a:srgbClr val="006654"/>
                </a:solidFill>
              </a:defRPr>
            </a:lvl2pPr>
            <a:lvl3pPr>
              <a:defRPr>
                <a:solidFill>
                  <a:srgbClr val="006654"/>
                </a:solidFill>
              </a:defRPr>
            </a:lvl3pPr>
            <a:lvl4pPr>
              <a:defRPr>
                <a:solidFill>
                  <a:srgbClr val="006654"/>
                </a:solidFill>
              </a:defRPr>
            </a:lvl4pPr>
            <a:lvl5pPr>
              <a:defRPr>
                <a:solidFill>
                  <a:srgbClr val="0066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15792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31462" y="75538"/>
            <a:ext cx="8412538" cy="5312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Slide title goes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6885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phs_European Brief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02873" y="2036618"/>
            <a:ext cx="7207134" cy="3956858"/>
          </a:xfrm>
          <a:prstGeom prst="rect">
            <a:avLst/>
          </a:prstGeom>
        </p:spPr>
        <p:txBody>
          <a:bodyPr/>
          <a:lstStyle>
            <a:lvl1pPr>
              <a:defRPr sz="325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925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275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275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202872" y="224416"/>
            <a:ext cx="7207134" cy="12792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50" b="1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35" indent="0">
              <a:buNone/>
              <a:defRPr b="1"/>
            </a:lvl2pPr>
          </a:lstStyle>
          <a:p>
            <a:pPr lvl="0"/>
            <a:r>
              <a:rPr lang="en-US" dirty="0"/>
              <a:t>Slide title goes here</a:t>
            </a:r>
            <a:br>
              <a:rPr lang="en-US" dirty="0"/>
            </a:br>
            <a:r>
              <a:rPr lang="en-US" dirty="0"/>
              <a:t>Max two lines</a:t>
            </a:r>
          </a:p>
        </p:txBody>
      </p:sp>
    </p:spTree>
    <p:extLst>
      <p:ext uri="{BB962C8B-B14F-4D97-AF65-F5344CB8AC3E}">
        <p14:creationId xmlns:p14="http://schemas.microsoft.com/office/powerpoint/2010/main" val="40386932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phs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8601" y="609600"/>
            <a:ext cx="9525000" cy="22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050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1pPr>
            <a:lvl2pPr marL="342900" indent="0">
              <a:buNone/>
              <a:defRPr lang="en-US" sz="1050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2pPr>
            <a:lvl3pPr marL="685800" indent="0">
              <a:buNone/>
              <a:defRPr lang="en-US" sz="1050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3pPr>
            <a:lvl4pPr marL="1028700" indent="0">
              <a:buNone/>
              <a:defRPr lang="en-US" sz="1050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4pPr>
            <a:lvl5pPr marL="1371600" indent="0">
              <a:buNone/>
              <a:defRPr lang="en-GB" sz="1050" kern="1200" baseline="0" dirty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>
            <a:hlinkClick r:id="" action="ppaction://noaction"/>
          </p:cNvPr>
          <p:cNvSpPr/>
          <p:nvPr userDrawn="1"/>
        </p:nvSpPr>
        <p:spPr>
          <a:xfrm>
            <a:off x="176411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176409" y="5452536"/>
            <a:ext cx="9577191" cy="482599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34290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2pPr>
            <a:lvl3pPr marL="68580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3pPr>
            <a:lvl4pPr marL="102870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4pPr>
            <a:lvl5pPr marL="137160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345269" y="1388534"/>
            <a:ext cx="7433733" cy="21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rgbClr val="202661"/>
                </a:solidFill>
              </a:defRPr>
            </a:lvl1pPr>
            <a:lvl2pPr marL="342900" indent="0">
              <a:buNone/>
              <a:defRPr sz="1050">
                <a:solidFill>
                  <a:srgbClr val="202661"/>
                </a:solidFill>
              </a:defRPr>
            </a:lvl2pPr>
            <a:lvl3pPr marL="685800" indent="0">
              <a:buNone/>
              <a:defRPr sz="1050">
                <a:solidFill>
                  <a:srgbClr val="202661"/>
                </a:solidFill>
              </a:defRPr>
            </a:lvl3pPr>
            <a:lvl4pPr marL="1028700" indent="0">
              <a:buNone/>
              <a:defRPr sz="1050">
                <a:solidFill>
                  <a:srgbClr val="202661"/>
                </a:solidFill>
              </a:defRPr>
            </a:lvl4pPr>
            <a:lvl5pPr marL="1371600" indent="0">
              <a:buNone/>
              <a:defRPr sz="1050">
                <a:solidFill>
                  <a:srgbClr val="20266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11910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190500"/>
            <a:ext cx="9277350" cy="524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65125" y="1147763"/>
            <a:ext cx="9277350" cy="45624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654"/>
                </a:solidFill>
              </a:defRPr>
            </a:lvl1pPr>
            <a:lvl2pPr>
              <a:defRPr>
                <a:solidFill>
                  <a:srgbClr val="006654"/>
                </a:solidFill>
              </a:defRPr>
            </a:lvl2pPr>
            <a:lvl3pPr>
              <a:defRPr>
                <a:solidFill>
                  <a:srgbClr val="006654"/>
                </a:solidFill>
              </a:defRPr>
            </a:lvl3pPr>
            <a:lvl4pPr>
              <a:defRPr>
                <a:solidFill>
                  <a:srgbClr val="006654"/>
                </a:solidFill>
              </a:defRPr>
            </a:lvl4pPr>
            <a:lvl5pPr>
              <a:defRPr>
                <a:solidFill>
                  <a:srgbClr val="0066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88857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phs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8601" y="609600"/>
            <a:ext cx="9525000" cy="22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050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1pPr>
            <a:lvl2pPr marL="342900" indent="0">
              <a:buNone/>
              <a:defRPr lang="en-US" sz="1050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2pPr>
            <a:lvl3pPr marL="685800" indent="0">
              <a:buNone/>
              <a:defRPr lang="en-US" sz="1050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3pPr>
            <a:lvl4pPr marL="1028700" indent="0">
              <a:buNone/>
              <a:defRPr lang="en-US" sz="1050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4pPr>
            <a:lvl5pPr marL="1371600" indent="0">
              <a:buNone/>
              <a:defRPr lang="en-GB" sz="1050" kern="1200" baseline="0" dirty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>
            <a:hlinkClick r:id="" action="ppaction://noaction"/>
          </p:cNvPr>
          <p:cNvSpPr/>
          <p:nvPr userDrawn="1"/>
        </p:nvSpPr>
        <p:spPr>
          <a:xfrm>
            <a:off x="176411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176409" y="5452536"/>
            <a:ext cx="9577191" cy="482599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34290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2pPr>
            <a:lvl3pPr marL="68580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3pPr>
            <a:lvl4pPr marL="102870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4pPr>
            <a:lvl5pPr marL="137160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345269" y="1388534"/>
            <a:ext cx="7433733" cy="21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rgbClr val="202661"/>
                </a:solidFill>
              </a:defRPr>
            </a:lvl1pPr>
            <a:lvl2pPr marL="342900" indent="0">
              <a:buNone/>
              <a:defRPr sz="1050">
                <a:solidFill>
                  <a:srgbClr val="202661"/>
                </a:solidFill>
              </a:defRPr>
            </a:lvl2pPr>
            <a:lvl3pPr marL="685800" indent="0">
              <a:buNone/>
              <a:defRPr sz="1050">
                <a:solidFill>
                  <a:srgbClr val="202661"/>
                </a:solidFill>
              </a:defRPr>
            </a:lvl3pPr>
            <a:lvl4pPr marL="1028700" indent="0">
              <a:buNone/>
              <a:defRPr sz="1050">
                <a:solidFill>
                  <a:srgbClr val="202661"/>
                </a:solidFill>
              </a:defRPr>
            </a:lvl4pPr>
            <a:lvl5pPr marL="1371600" indent="0">
              <a:buNone/>
              <a:defRPr sz="1050">
                <a:solidFill>
                  <a:srgbClr val="20266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25489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_image_Synthesi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80250" y="36001"/>
            <a:ext cx="9137675" cy="6761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50" b="1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4" indent="0">
              <a:buNone/>
              <a:defRPr/>
            </a:lvl2pPr>
            <a:lvl3pPr marL="914446" indent="0">
              <a:buNone/>
              <a:defRPr/>
            </a:lvl3pPr>
            <a:lvl4pPr marL="1371668" indent="0">
              <a:buNone/>
              <a:defRPr/>
            </a:lvl4pPr>
            <a:lvl5pPr marL="1828892" indent="0">
              <a:buNone/>
              <a:defRPr/>
            </a:lvl5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0504" y="1431925"/>
            <a:ext cx="9137253" cy="3759200"/>
          </a:xfrm>
          <a:prstGeom prst="rect">
            <a:avLst/>
          </a:prstGeom>
        </p:spPr>
        <p:txBody>
          <a:bodyPr/>
          <a:lstStyle>
            <a:lvl1pPr>
              <a:defRPr sz="2925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600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275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950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950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86271" y="6250566"/>
            <a:ext cx="2992438" cy="274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4">
                <a:solidFill>
                  <a:srgbClr val="00817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813">
                <a:solidFill>
                  <a:srgbClr val="006654"/>
                </a:solidFill>
              </a:defRPr>
            </a:lvl2pPr>
            <a:lvl3pPr>
              <a:defRPr sz="813">
                <a:solidFill>
                  <a:srgbClr val="006654"/>
                </a:solidFill>
              </a:defRPr>
            </a:lvl3pPr>
            <a:lvl4pPr>
              <a:defRPr sz="813">
                <a:solidFill>
                  <a:srgbClr val="006654"/>
                </a:solidFill>
              </a:defRPr>
            </a:lvl4pPr>
            <a:lvl5pPr>
              <a:defRPr sz="813">
                <a:solidFill>
                  <a:srgbClr val="006654"/>
                </a:solidFill>
              </a:defRPr>
            </a:lvl5pPr>
          </a:lstStyle>
          <a:p>
            <a:pPr lvl="0"/>
            <a:r>
              <a:rPr lang="en-US" dirty="0"/>
              <a:t>Source reference for illustration</a:t>
            </a:r>
          </a:p>
        </p:txBody>
      </p:sp>
    </p:spTree>
    <p:extLst>
      <p:ext uri="{BB962C8B-B14F-4D97-AF65-F5344CB8AC3E}">
        <p14:creationId xmlns:p14="http://schemas.microsoft.com/office/powerpoint/2010/main" val="15534531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190500"/>
            <a:ext cx="9277350" cy="524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65125" y="1147763"/>
            <a:ext cx="9277350" cy="45624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654"/>
                </a:solidFill>
              </a:defRPr>
            </a:lvl1pPr>
            <a:lvl2pPr>
              <a:defRPr>
                <a:solidFill>
                  <a:srgbClr val="006654"/>
                </a:solidFill>
              </a:defRPr>
            </a:lvl2pPr>
            <a:lvl3pPr>
              <a:defRPr>
                <a:solidFill>
                  <a:srgbClr val="006654"/>
                </a:solidFill>
              </a:defRPr>
            </a:lvl3pPr>
            <a:lvl4pPr>
              <a:defRPr>
                <a:solidFill>
                  <a:srgbClr val="006654"/>
                </a:solidFill>
              </a:defRPr>
            </a:lvl4pPr>
            <a:lvl5pPr>
              <a:defRPr>
                <a:solidFill>
                  <a:srgbClr val="0066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76337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31462" y="75538"/>
            <a:ext cx="8412538" cy="5312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Slide title goes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78024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phs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8601" y="609600"/>
            <a:ext cx="9525000" cy="22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050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1pPr>
            <a:lvl2pPr marL="342900" indent="0">
              <a:buNone/>
              <a:defRPr lang="en-US" sz="1050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2pPr>
            <a:lvl3pPr marL="685800" indent="0">
              <a:buNone/>
              <a:defRPr lang="en-US" sz="1050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3pPr>
            <a:lvl4pPr marL="1028700" indent="0">
              <a:buNone/>
              <a:defRPr lang="en-US" sz="1050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4pPr>
            <a:lvl5pPr marL="1371600" indent="0">
              <a:buNone/>
              <a:defRPr lang="en-GB" sz="1050" kern="1200" baseline="0" dirty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>
            <a:hlinkClick r:id="" action="ppaction://noaction"/>
          </p:cNvPr>
          <p:cNvSpPr/>
          <p:nvPr userDrawn="1"/>
        </p:nvSpPr>
        <p:spPr>
          <a:xfrm>
            <a:off x="176411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176409" y="5452536"/>
            <a:ext cx="9577191" cy="482599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34290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2pPr>
            <a:lvl3pPr marL="68580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3pPr>
            <a:lvl4pPr marL="102870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4pPr>
            <a:lvl5pPr marL="1371600" indent="0" algn="r">
              <a:buNone/>
              <a:defRPr sz="525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345269" y="1388534"/>
            <a:ext cx="7433733" cy="21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rgbClr val="202661"/>
                </a:solidFill>
              </a:defRPr>
            </a:lvl1pPr>
            <a:lvl2pPr marL="342900" indent="0">
              <a:buNone/>
              <a:defRPr sz="1050">
                <a:solidFill>
                  <a:srgbClr val="202661"/>
                </a:solidFill>
              </a:defRPr>
            </a:lvl2pPr>
            <a:lvl3pPr marL="685800" indent="0">
              <a:buNone/>
              <a:defRPr sz="1050">
                <a:solidFill>
                  <a:srgbClr val="202661"/>
                </a:solidFill>
              </a:defRPr>
            </a:lvl3pPr>
            <a:lvl4pPr marL="1028700" indent="0">
              <a:buNone/>
              <a:defRPr sz="1050">
                <a:solidFill>
                  <a:srgbClr val="202661"/>
                </a:solidFill>
              </a:defRPr>
            </a:lvl4pPr>
            <a:lvl5pPr marL="1371600" indent="0">
              <a:buNone/>
              <a:defRPr sz="1050">
                <a:solidFill>
                  <a:srgbClr val="20266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42830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phs_European Brief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02873" y="2036618"/>
            <a:ext cx="7207134" cy="3956858"/>
          </a:xfrm>
          <a:prstGeom prst="rect">
            <a:avLst/>
          </a:prstGeom>
        </p:spPr>
        <p:txBody>
          <a:bodyPr/>
          <a:lstStyle>
            <a:lvl1pPr>
              <a:defRPr sz="325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925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275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275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202872" y="224416"/>
            <a:ext cx="7207134" cy="12792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50" b="1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35" indent="0">
              <a:buNone/>
              <a:defRPr b="1"/>
            </a:lvl2pPr>
          </a:lstStyle>
          <a:p>
            <a:pPr lvl="0"/>
            <a:r>
              <a:rPr lang="en-US" dirty="0"/>
              <a:t>Slide title goes here</a:t>
            </a:r>
            <a:br>
              <a:rPr lang="en-US" dirty="0"/>
            </a:br>
            <a:r>
              <a:rPr lang="en-US" dirty="0"/>
              <a:t>Max two lines</a:t>
            </a:r>
          </a:p>
        </p:txBody>
      </p:sp>
    </p:spTree>
    <p:extLst>
      <p:ext uri="{BB962C8B-B14F-4D97-AF65-F5344CB8AC3E}">
        <p14:creationId xmlns:p14="http://schemas.microsoft.com/office/powerpoint/2010/main" val="5099952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73381" y="99062"/>
            <a:ext cx="9277350" cy="5816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8297865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phs_European Brief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31771" y="2110710"/>
            <a:ext cx="8753908" cy="318452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06654"/>
                </a:solidFill>
              </a:defRPr>
            </a:lvl1pPr>
            <a:lvl2pPr>
              <a:defRPr sz="1600">
                <a:solidFill>
                  <a:srgbClr val="006654"/>
                </a:solidFill>
              </a:defRPr>
            </a:lvl2pPr>
            <a:lvl3pPr>
              <a:defRPr sz="1400">
                <a:solidFill>
                  <a:srgbClr val="006654"/>
                </a:solidFill>
              </a:defRPr>
            </a:lvl3pPr>
            <a:lvl4pPr>
              <a:defRPr sz="1200">
                <a:solidFill>
                  <a:srgbClr val="006654"/>
                </a:solidFill>
              </a:defRPr>
            </a:lvl4pPr>
            <a:lvl5pPr>
              <a:defRPr sz="1200">
                <a:solidFill>
                  <a:srgbClr val="0066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31771" y="272473"/>
            <a:ext cx="8753531" cy="1322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baseline="0">
                <a:solidFill>
                  <a:schemeClr val="bg1"/>
                </a:solidFill>
              </a:defRPr>
            </a:lvl1pPr>
            <a:lvl2pPr marL="457224" indent="0">
              <a:buNone/>
              <a:defRPr/>
            </a:lvl2pPr>
            <a:lvl3pPr marL="914446" indent="0">
              <a:buNone/>
              <a:defRPr/>
            </a:lvl3pPr>
            <a:lvl4pPr marL="1371668" indent="0">
              <a:buNone/>
              <a:defRPr/>
            </a:lvl4pPr>
            <a:lvl5pPr marL="1828892" indent="0">
              <a:buNone/>
              <a:defRPr/>
            </a:lvl5pPr>
          </a:lstStyle>
          <a:p>
            <a:pPr lvl="0"/>
            <a:r>
              <a:rPr lang="en-US" dirty="0"/>
              <a:t>Slide title goes here</a:t>
            </a:r>
            <a:br>
              <a:rPr lang="en-US" dirty="0"/>
            </a:br>
            <a:r>
              <a:rPr lang="en-US" dirty="0"/>
              <a:t>Max two lines</a:t>
            </a:r>
          </a:p>
        </p:txBody>
      </p:sp>
    </p:spTree>
    <p:extLst>
      <p:ext uri="{BB962C8B-B14F-4D97-AF65-F5344CB8AC3E}">
        <p14:creationId xmlns:p14="http://schemas.microsoft.com/office/powerpoint/2010/main" val="7855612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5126" y="190502"/>
            <a:ext cx="9277350" cy="524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75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65126" y="1147765"/>
            <a:ext cx="9277350" cy="45624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654"/>
                </a:solidFill>
              </a:defRPr>
            </a:lvl1pPr>
            <a:lvl2pPr>
              <a:defRPr>
                <a:solidFill>
                  <a:srgbClr val="006654"/>
                </a:solidFill>
              </a:defRPr>
            </a:lvl2pPr>
            <a:lvl3pPr>
              <a:defRPr>
                <a:solidFill>
                  <a:srgbClr val="006654"/>
                </a:solidFill>
              </a:defRPr>
            </a:lvl3pPr>
            <a:lvl4pPr>
              <a:defRPr>
                <a:solidFill>
                  <a:srgbClr val="006654"/>
                </a:solidFill>
              </a:defRPr>
            </a:lvl4pPr>
            <a:lvl5pPr>
              <a:defRPr>
                <a:solidFill>
                  <a:srgbClr val="0066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62421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5126" y="190502"/>
            <a:ext cx="9277350" cy="524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75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65126" y="1147765"/>
            <a:ext cx="9277350" cy="45624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654"/>
                </a:solidFill>
              </a:defRPr>
            </a:lvl1pPr>
            <a:lvl2pPr>
              <a:defRPr>
                <a:solidFill>
                  <a:srgbClr val="006654"/>
                </a:solidFill>
              </a:defRPr>
            </a:lvl2pPr>
            <a:lvl3pPr>
              <a:defRPr>
                <a:solidFill>
                  <a:srgbClr val="006654"/>
                </a:solidFill>
              </a:defRPr>
            </a:lvl3pPr>
            <a:lvl4pPr>
              <a:defRPr>
                <a:solidFill>
                  <a:srgbClr val="006654"/>
                </a:solidFill>
              </a:defRPr>
            </a:lvl4pPr>
            <a:lvl5pPr>
              <a:defRPr>
                <a:solidFill>
                  <a:srgbClr val="0066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78720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5126" y="190502"/>
            <a:ext cx="9277350" cy="524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75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65126" y="1147765"/>
            <a:ext cx="9277350" cy="45624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654"/>
                </a:solidFill>
              </a:defRPr>
            </a:lvl1pPr>
            <a:lvl2pPr>
              <a:defRPr>
                <a:solidFill>
                  <a:srgbClr val="006654"/>
                </a:solidFill>
              </a:defRPr>
            </a:lvl2pPr>
            <a:lvl3pPr>
              <a:defRPr>
                <a:solidFill>
                  <a:srgbClr val="006654"/>
                </a:solidFill>
              </a:defRPr>
            </a:lvl3pPr>
            <a:lvl4pPr>
              <a:defRPr>
                <a:solidFill>
                  <a:srgbClr val="006654"/>
                </a:solidFill>
              </a:defRPr>
            </a:lvl4pPr>
            <a:lvl5pPr>
              <a:defRPr>
                <a:solidFill>
                  <a:srgbClr val="0066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33273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5126" y="190502"/>
            <a:ext cx="9277350" cy="524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75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65126" y="1147765"/>
            <a:ext cx="9277350" cy="45624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654"/>
                </a:solidFill>
              </a:defRPr>
            </a:lvl1pPr>
            <a:lvl2pPr>
              <a:defRPr>
                <a:solidFill>
                  <a:srgbClr val="006654"/>
                </a:solidFill>
              </a:defRPr>
            </a:lvl2pPr>
            <a:lvl3pPr>
              <a:defRPr>
                <a:solidFill>
                  <a:srgbClr val="006654"/>
                </a:solidFill>
              </a:defRPr>
            </a:lvl3pPr>
            <a:lvl4pPr>
              <a:defRPr>
                <a:solidFill>
                  <a:srgbClr val="006654"/>
                </a:solidFill>
              </a:defRPr>
            </a:lvl4pPr>
            <a:lvl5pPr>
              <a:defRPr>
                <a:solidFill>
                  <a:srgbClr val="0066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37574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C9BB4AE0-7EF8-4A3B-B1F3-911332386C40}" type="datetimeFigureOut">
              <a:rPr lang="en-GB" smtClean="0"/>
              <a:t>06/04/2021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04AC5B59-4EFC-4CC3-BA2E-0087F7CEF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782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key message_image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31463" y="75538"/>
            <a:ext cx="8412538" cy="5312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5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Slide title goes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731342" y="1249363"/>
            <a:ext cx="8412361" cy="4583112"/>
          </a:xfrm>
          <a:prstGeom prst="rect">
            <a:avLst/>
          </a:prstGeom>
        </p:spPr>
        <p:txBody>
          <a:bodyPr/>
          <a:lstStyle>
            <a:lvl1pPr>
              <a:defRPr sz="3250">
                <a:solidFill>
                  <a:srgbClr val="113A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925">
                <a:solidFill>
                  <a:srgbClr val="113A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600">
                <a:solidFill>
                  <a:srgbClr val="113A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275">
                <a:solidFill>
                  <a:srgbClr val="113A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275">
                <a:solidFill>
                  <a:srgbClr val="113A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31342" y="6191250"/>
            <a:ext cx="2615803" cy="260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4" baseline="0">
                <a:solidFill>
                  <a:srgbClr val="00174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34" indent="0">
              <a:buNone/>
              <a:defRPr/>
            </a:lvl2pPr>
            <a:lvl3pPr marL="914468" indent="0">
              <a:buNone/>
              <a:defRPr/>
            </a:lvl3pPr>
            <a:lvl4pPr marL="1371702" indent="0">
              <a:buNone/>
              <a:defRPr/>
            </a:lvl4pPr>
            <a:lvl5pPr marL="1828938" indent="0">
              <a:buNone/>
              <a:defRPr/>
            </a:lvl5pPr>
          </a:lstStyle>
          <a:p>
            <a:pPr lvl="0"/>
            <a:r>
              <a:rPr lang="en-US" sz="894" dirty="0">
                <a:latin typeface="Calibri" panose="020F0502020204030204" pitchFamily="34" charset="0"/>
                <a:cs typeface="Calibri" panose="020F0502020204030204" pitchFamily="34" charset="0"/>
              </a:rPr>
              <a:t>Source reference for illustration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4723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Graphs_Syn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8601" y="609600"/>
            <a:ext cx="9525000" cy="22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138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1pPr>
            <a:lvl2pPr marL="371475" indent="0">
              <a:buNone/>
              <a:defRPr lang="en-US" sz="1138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2pPr>
            <a:lvl3pPr marL="742950" indent="0">
              <a:buNone/>
              <a:defRPr lang="en-US" sz="1138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3pPr>
            <a:lvl4pPr marL="1114425" indent="0">
              <a:buNone/>
              <a:defRPr lang="en-US" sz="1138" kern="1200" baseline="0" dirty="0" smtClean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4pPr>
            <a:lvl5pPr marL="1485900" indent="0">
              <a:buNone/>
              <a:defRPr lang="en-GB" sz="1138" kern="1200" baseline="0" dirty="0">
                <a:solidFill>
                  <a:srgbClr val="20266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>
            <a:hlinkClick r:id="" action="ppaction://noaction"/>
          </p:cNvPr>
          <p:cNvSpPr/>
          <p:nvPr userDrawn="1"/>
        </p:nvSpPr>
        <p:spPr>
          <a:xfrm>
            <a:off x="176410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176409" y="5452535"/>
            <a:ext cx="9577191" cy="482599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569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371475" indent="0" algn="r">
              <a:buNone/>
              <a:defRPr sz="569">
                <a:solidFill>
                  <a:schemeClr val="bg1">
                    <a:lumMod val="65000"/>
                  </a:schemeClr>
                </a:solidFill>
                <a:latin typeface="+mn-lt"/>
              </a:defRPr>
            </a:lvl2pPr>
            <a:lvl3pPr marL="742950" indent="0" algn="r">
              <a:buNone/>
              <a:defRPr sz="569">
                <a:solidFill>
                  <a:schemeClr val="bg1">
                    <a:lumMod val="65000"/>
                  </a:schemeClr>
                </a:solidFill>
                <a:latin typeface="+mn-lt"/>
              </a:defRPr>
            </a:lvl3pPr>
            <a:lvl4pPr marL="1114425" indent="0" algn="r">
              <a:buNone/>
              <a:defRPr sz="569">
                <a:solidFill>
                  <a:schemeClr val="bg1">
                    <a:lumMod val="65000"/>
                  </a:schemeClr>
                </a:solidFill>
                <a:latin typeface="+mn-lt"/>
              </a:defRPr>
            </a:lvl4pPr>
            <a:lvl5pPr marL="1485900" indent="0" algn="r">
              <a:buNone/>
              <a:defRPr sz="569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345269" y="1388534"/>
            <a:ext cx="7433732" cy="21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38">
                <a:solidFill>
                  <a:srgbClr val="202661"/>
                </a:solidFill>
              </a:defRPr>
            </a:lvl1pPr>
            <a:lvl2pPr marL="371475" indent="0">
              <a:buNone/>
              <a:defRPr sz="1138">
                <a:solidFill>
                  <a:srgbClr val="202661"/>
                </a:solidFill>
              </a:defRPr>
            </a:lvl2pPr>
            <a:lvl3pPr marL="742950" indent="0">
              <a:buNone/>
              <a:defRPr sz="1138">
                <a:solidFill>
                  <a:srgbClr val="202661"/>
                </a:solidFill>
              </a:defRPr>
            </a:lvl3pPr>
            <a:lvl4pPr marL="1114425" indent="0">
              <a:buNone/>
              <a:defRPr sz="1138">
                <a:solidFill>
                  <a:srgbClr val="202661"/>
                </a:solidFill>
              </a:defRPr>
            </a:lvl4pPr>
            <a:lvl5pPr marL="1485900" indent="0">
              <a:buNone/>
              <a:defRPr sz="1138">
                <a:solidFill>
                  <a:srgbClr val="20266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99207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0741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1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2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pn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16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.png"/><Relationship Id="rId5" Type="http://schemas.openxmlformats.org/officeDocument/2006/relationships/theme" Target="../theme/theme12.xml"/><Relationship Id="rId4" Type="http://schemas.openxmlformats.org/officeDocument/2006/relationships/slideLayout" Target="../slideLayouts/slideLayout2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heme" Target="../theme/theme1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.pn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25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.pn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2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hlinkClick r:id="" action="ppaction://noaction"/>
          </p:cNvPr>
          <p:cNvSpPr/>
          <p:nvPr userDrawn="1"/>
        </p:nvSpPr>
        <p:spPr>
          <a:xfrm>
            <a:off x="1905003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0" y="4"/>
            <a:ext cx="9906000" cy="778149"/>
          </a:xfrm>
          <a:prstGeom prst="rect">
            <a:avLst/>
          </a:prstGeom>
          <a:solidFill>
            <a:srgbClr val="006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26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000" y="6228000"/>
            <a:ext cx="2160000" cy="43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10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8" r:id="rId2"/>
  </p:sldLayoutIdLst>
  <p:hf hdr="0" ftr="0" dt="0"/>
  <p:txStyles>
    <p:titleStyle>
      <a:lvl1pPr algn="ctr" defTabSz="914423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8" indent="-342908" algn="l" defTabSz="91442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9" indent="-285757" algn="l" defTabSz="91442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6" algn="l" defTabSz="91442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hlinkClick r:id="" action="ppaction://noaction"/>
          </p:cNvPr>
          <p:cNvSpPr/>
          <p:nvPr userDrawn="1"/>
        </p:nvSpPr>
        <p:spPr>
          <a:xfrm>
            <a:off x="1905003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0" y="4"/>
            <a:ext cx="9906000" cy="778149"/>
          </a:xfrm>
          <a:prstGeom prst="rect">
            <a:avLst/>
          </a:prstGeom>
          <a:solidFill>
            <a:srgbClr val="006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26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000" y="6228000"/>
            <a:ext cx="2160000" cy="43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79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hf hdr="0" ftr="0" dt="0"/>
  <p:txStyles>
    <p:titleStyle>
      <a:lvl1pPr algn="ctr" defTabSz="914423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8" indent="-342908" algn="l" defTabSz="91442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9" indent="-285757" algn="l" defTabSz="91442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6" algn="l" defTabSz="91442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7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533400" y="533402"/>
            <a:ext cx="6477000" cy="2133599"/>
          </a:xfrm>
          <a:prstGeom prst="rect">
            <a:avLst/>
          </a:prstGeom>
        </p:spPr>
        <p:txBody>
          <a:bodyPr anchor="b">
            <a:noAutofit/>
          </a:bodyPr>
          <a:lstStyle/>
          <a:p>
            <a:endParaRPr lang="en-US" sz="2000" dirty="0">
              <a:solidFill>
                <a:prstClr val="black"/>
              </a:solidFill>
            </a:endParaRPr>
          </a:p>
          <a:p>
            <a:r>
              <a:rPr lang="en-US" sz="6600" dirty="0">
                <a:solidFill>
                  <a:prstClr val="white"/>
                </a:solidFill>
              </a:rPr>
              <a:t>Cross-country</a:t>
            </a:r>
          </a:p>
          <a:p>
            <a:r>
              <a:rPr lang="en-US" sz="6600" dirty="0">
                <a:solidFill>
                  <a:prstClr val="white"/>
                </a:solidFill>
              </a:rPr>
              <a:t>comparisons</a:t>
            </a:r>
            <a:endParaRPr lang="en-US" sz="6600" dirty="0">
              <a:solidFill>
                <a:prstClr val="white"/>
              </a:solidFill>
              <a:latin typeface="Open Sans Semibold"/>
            </a:endParaRPr>
          </a:p>
        </p:txBody>
      </p:sp>
      <p:sp>
        <p:nvSpPr>
          <p:cNvPr id="15" name="Title 1"/>
          <p:cNvSpPr txBox="1">
            <a:spLocks/>
          </p:cNvSpPr>
          <p:nvPr userDrawn="1"/>
        </p:nvSpPr>
        <p:spPr>
          <a:xfrm>
            <a:off x="6307667" y="609600"/>
            <a:ext cx="2823633" cy="22860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r"/>
            <a:endParaRPr lang="en-US" sz="16000" dirty="0">
              <a:solidFill>
                <a:prstClr val="black"/>
              </a:solidFill>
            </a:endParaRPr>
          </a:p>
          <a:p>
            <a:pPr algn="r"/>
            <a:r>
              <a:rPr lang="en-US" sz="16000" dirty="0">
                <a:solidFill>
                  <a:srgbClr val="00B1C4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04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85800" y="2895600"/>
            <a:ext cx="845820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 userDrawn="1"/>
        </p:nvSpPr>
        <p:spPr>
          <a:xfrm>
            <a:off x="1066800" y="3098801"/>
            <a:ext cx="2514600" cy="2298065"/>
          </a:xfrm>
          <a:prstGeom prst="rect">
            <a:avLst/>
          </a:prstGeom>
          <a:noFill/>
        </p:spPr>
        <p:txBody>
          <a:bodyPr wrap="square" numCol="1" spcCol="548640" rtlCol="0" anchor="t">
            <a:spAutoFit/>
          </a:bodyPr>
          <a:lstStyle/>
          <a:p>
            <a:pPr indent="-342900">
              <a:spcAft>
                <a:spcPts val="1000"/>
              </a:spcAft>
              <a:buFont typeface="Arial" pitchFamily="34" charset="0"/>
              <a:buNone/>
              <a:defRPr/>
            </a:pPr>
            <a:r>
              <a:rPr lang="en-US" sz="1100" dirty="0">
                <a:solidFill>
                  <a:prstClr val="white"/>
                </a:solidFill>
              </a:rPr>
              <a:t>Agriculture – organic </a:t>
            </a:r>
            <a:br>
              <a:rPr lang="en-US" sz="1100" dirty="0">
                <a:solidFill>
                  <a:prstClr val="white"/>
                </a:solidFill>
              </a:rPr>
            </a:br>
            <a:r>
              <a:rPr lang="en-US" sz="1100" dirty="0">
                <a:solidFill>
                  <a:prstClr val="white"/>
                </a:solidFill>
              </a:rPr>
              <a:t>farming</a:t>
            </a:r>
          </a:p>
          <a:p>
            <a:pPr indent="-342900">
              <a:spcAft>
                <a:spcPts val="1000"/>
              </a:spcAft>
              <a:buFont typeface="Arial" pitchFamily="34" charset="0"/>
              <a:buNone/>
            </a:pPr>
            <a:r>
              <a:rPr lang="en-US" sz="1100" dirty="0">
                <a:solidFill>
                  <a:prstClr val="white"/>
                </a:solidFill>
              </a:rPr>
              <a:t>Air pollution – emissions </a:t>
            </a:r>
            <a:br>
              <a:rPr lang="en-US" sz="1100" dirty="0">
                <a:solidFill>
                  <a:prstClr val="white"/>
                </a:solidFill>
              </a:rPr>
            </a:br>
            <a:r>
              <a:rPr lang="en-US" sz="1100" dirty="0">
                <a:solidFill>
                  <a:prstClr val="white"/>
                </a:solidFill>
              </a:rPr>
              <a:t>of selected pollutants</a:t>
            </a:r>
          </a:p>
          <a:p>
            <a:pPr indent="-342900">
              <a:spcAft>
                <a:spcPts val="1000"/>
              </a:spcAft>
              <a:buFont typeface="Arial" pitchFamily="34" charset="0"/>
              <a:buNone/>
            </a:pPr>
            <a:r>
              <a:rPr lang="en-US" sz="1100" dirty="0">
                <a:solidFill>
                  <a:prstClr val="white"/>
                </a:solidFill>
              </a:rPr>
              <a:t>Biodiversity – protected </a:t>
            </a:r>
            <a:br>
              <a:rPr lang="en-US" sz="1100" dirty="0">
                <a:solidFill>
                  <a:prstClr val="white"/>
                </a:solidFill>
              </a:rPr>
            </a:br>
            <a:r>
              <a:rPr lang="en-US" sz="1100" dirty="0">
                <a:solidFill>
                  <a:prstClr val="white"/>
                </a:solidFill>
              </a:rPr>
              <a:t>areas</a:t>
            </a:r>
          </a:p>
          <a:p>
            <a:pPr indent="-342900">
              <a:spcAft>
                <a:spcPts val="1000"/>
              </a:spcAft>
              <a:buFont typeface="Arial" pitchFamily="34" charset="0"/>
              <a:buNone/>
              <a:defRPr/>
            </a:pPr>
            <a:r>
              <a:rPr lang="en-US" sz="1100" dirty="0">
                <a:solidFill>
                  <a:prstClr val="white"/>
                </a:solidFill>
              </a:rPr>
              <a:t>Energy – energy consumption </a:t>
            </a:r>
            <a:br>
              <a:rPr lang="en-US" sz="1100" dirty="0">
                <a:solidFill>
                  <a:prstClr val="white"/>
                </a:solidFill>
              </a:rPr>
            </a:br>
            <a:r>
              <a:rPr lang="en-US" sz="1100" dirty="0">
                <a:solidFill>
                  <a:prstClr val="white"/>
                </a:solidFill>
              </a:rPr>
              <a:t>and share of renewable energy</a:t>
            </a:r>
          </a:p>
          <a:p>
            <a:pPr indent="-342900">
              <a:spcAft>
                <a:spcPts val="1000"/>
              </a:spcAft>
              <a:buFont typeface="Arial" pitchFamily="34" charset="0"/>
              <a:buNone/>
            </a:pPr>
            <a:r>
              <a:rPr lang="en-US" sz="1100" dirty="0">
                <a:solidFill>
                  <a:prstClr val="white"/>
                </a:solidFill>
              </a:rPr>
              <a:t>Freshwater quality – </a:t>
            </a:r>
            <a:br>
              <a:rPr lang="en-US" sz="1100" dirty="0">
                <a:solidFill>
                  <a:prstClr val="white"/>
                </a:solidFill>
              </a:rPr>
            </a:br>
            <a:r>
              <a:rPr lang="en-US" sz="1100" dirty="0">
                <a:solidFill>
                  <a:prstClr val="white"/>
                </a:solidFill>
              </a:rPr>
              <a:t>nutrients in rivers</a:t>
            </a:r>
          </a:p>
        </p:txBody>
      </p:sp>
      <p:sp>
        <p:nvSpPr>
          <p:cNvPr id="35" name="TextBox 34"/>
          <p:cNvSpPr txBox="1"/>
          <p:nvPr userDrawn="1"/>
        </p:nvSpPr>
        <p:spPr>
          <a:xfrm>
            <a:off x="3962399" y="3096328"/>
            <a:ext cx="2573867" cy="1831271"/>
          </a:xfrm>
          <a:prstGeom prst="rect">
            <a:avLst/>
          </a:prstGeom>
          <a:noFill/>
        </p:spPr>
        <p:txBody>
          <a:bodyPr wrap="square" numCol="1" spcCol="548640" rtlCol="0" anchor="t">
            <a:spAutoFit/>
          </a:bodyPr>
          <a:lstStyle/>
          <a:p>
            <a:pPr indent="-342900">
              <a:spcAft>
                <a:spcPts val="1000"/>
              </a:spcAft>
              <a:buFont typeface="Arial" pitchFamily="34" charset="0"/>
              <a:buNone/>
              <a:defRPr/>
            </a:pPr>
            <a:r>
              <a:rPr lang="en-US" sz="1100" dirty="0">
                <a:solidFill>
                  <a:prstClr val="white"/>
                </a:solidFill>
              </a:rPr>
              <a:t>Mitigating climate change – greenhouse gas emissions</a:t>
            </a:r>
          </a:p>
          <a:p>
            <a:pPr indent="-342900">
              <a:spcAft>
                <a:spcPts val="1000"/>
              </a:spcAft>
              <a:buFont typeface="Arial" pitchFamily="34" charset="0"/>
              <a:buNone/>
              <a:defRPr/>
            </a:pPr>
            <a:r>
              <a:rPr lang="en-US" sz="1100" dirty="0">
                <a:solidFill>
                  <a:prstClr val="white"/>
                </a:solidFill>
              </a:rPr>
              <a:t>Resource efficiency – material resource efficiency and productivity</a:t>
            </a:r>
          </a:p>
          <a:p>
            <a:pPr indent="-342900">
              <a:spcAft>
                <a:spcPts val="1000"/>
              </a:spcAft>
              <a:buFont typeface="Arial" pitchFamily="34" charset="0"/>
              <a:buNone/>
            </a:pPr>
            <a:r>
              <a:rPr lang="en-US" sz="1100" dirty="0">
                <a:solidFill>
                  <a:prstClr val="white"/>
                </a:solidFill>
              </a:rPr>
              <a:t>Transport – passenger transport demand and modal split</a:t>
            </a:r>
          </a:p>
          <a:p>
            <a:pPr indent="-342900">
              <a:spcAft>
                <a:spcPts val="1000"/>
              </a:spcAft>
              <a:buFont typeface="Arial" pitchFamily="34" charset="0"/>
              <a:buNone/>
              <a:defRPr/>
            </a:pPr>
            <a:r>
              <a:rPr lang="en-US" sz="1100" dirty="0">
                <a:solidFill>
                  <a:prstClr val="white"/>
                </a:solidFill>
              </a:rPr>
              <a:t>Waste – municipal solid waste generation and management</a:t>
            </a:r>
          </a:p>
        </p:txBody>
      </p:sp>
      <p:pic>
        <p:nvPicPr>
          <p:cNvPr id="54" name="Picture 53" descr="Logo_H_White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6262306"/>
            <a:ext cx="1981200" cy="367094"/>
          </a:xfrm>
          <a:prstGeom prst="rect">
            <a:avLst/>
          </a:prstGeom>
        </p:spPr>
      </p:pic>
      <p:sp>
        <p:nvSpPr>
          <p:cNvPr id="18" name="Pentagon 17">
            <a:hlinkClick r:id="" action="ppaction://noaction"/>
          </p:cNvPr>
          <p:cNvSpPr/>
          <p:nvPr userDrawn="1"/>
        </p:nvSpPr>
        <p:spPr>
          <a:xfrm>
            <a:off x="685801" y="3200400"/>
            <a:ext cx="381000" cy="228600"/>
          </a:xfrm>
          <a:prstGeom prst="homePlate">
            <a:avLst/>
          </a:prstGeom>
          <a:solidFill>
            <a:srgbClr val="00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0" name="Pentagon 19">
            <a:hlinkClick r:id="" action="ppaction://noaction"/>
          </p:cNvPr>
          <p:cNvSpPr/>
          <p:nvPr userDrawn="1"/>
        </p:nvSpPr>
        <p:spPr>
          <a:xfrm>
            <a:off x="685801" y="3657600"/>
            <a:ext cx="381000" cy="228600"/>
          </a:xfrm>
          <a:prstGeom prst="homePlate">
            <a:avLst/>
          </a:prstGeom>
          <a:solidFill>
            <a:srgbClr val="00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1" name="Pentagon 20">
            <a:hlinkClick r:id="" action="ppaction://noaction"/>
          </p:cNvPr>
          <p:cNvSpPr/>
          <p:nvPr userDrawn="1"/>
        </p:nvSpPr>
        <p:spPr>
          <a:xfrm>
            <a:off x="685801" y="4114800"/>
            <a:ext cx="381000" cy="228600"/>
          </a:xfrm>
          <a:prstGeom prst="homePlate">
            <a:avLst/>
          </a:prstGeom>
          <a:solidFill>
            <a:srgbClr val="00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2" name="Pentagon 21">
            <a:hlinkClick r:id="" action="ppaction://noaction"/>
          </p:cNvPr>
          <p:cNvSpPr/>
          <p:nvPr userDrawn="1"/>
        </p:nvSpPr>
        <p:spPr>
          <a:xfrm>
            <a:off x="685801" y="4572000"/>
            <a:ext cx="381000" cy="228600"/>
          </a:xfrm>
          <a:prstGeom prst="homePlate">
            <a:avLst/>
          </a:prstGeom>
          <a:solidFill>
            <a:srgbClr val="00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3" name="Pentagon 22">
            <a:hlinkClick r:id="" action="ppaction://noaction"/>
          </p:cNvPr>
          <p:cNvSpPr/>
          <p:nvPr userDrawn="1"/>
        </p:nvSpPr>
        <p:spPr>
          <a:xfrm>
            <a:off x="685801" y="5029200"/>
            <a:ext cx="381000" cy="228600"/>
          </a:xfrm>
          <a:prstGeom prst="homePlate">
            <a:avLst/>
          </a:prstGeom>
          <a:solidFill>
            <a:srgbClr val="00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7" name="Pentagon 26">
            <a:hlinkClick r:id="" action="ppaction://noaction"/>
          </p:cNvPr>
          <p:cNvSpPr/>
          <p:nvPr userDrawn="1"/>
        </p:nvSpPr>
        <p:spPr>
          <a:xfrm>
            <a:off x="3581400" y="3200400"/>
            <a:ext cx="381000" cy="228600"/>
          </a:xfrm>
          <a:prstGeom prst="homePlate">
            <a:avLst/>
          </a:prstGeom>
          <a:solidFill>
            <a:srgbClr val="00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8" name="Pentagon 27">
            <a:hlinkClick r:id="" action="ppaction://noaction"/>
          </p:cNvPr>
          <p:cNvSpPr/>
          <p:nvPr userDrawn="1"/>
        </p:nvSpPr>
        <p:spPr>
          <a:xfrm>
            <a:off x="3581400" y="3657600"/>
            <a:ext cx="381000" cy="228600"/>
          </a:xfrm>
          <a:prstGeom prst="homePlate">
            <a:avLst/>
          </a:prstGeom>
          <a:solidFill>
            <a:srgbClr val="00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9" name="Pentagon 28">
            <a:hlinkClick r:id="" action="ppaction://noaction"/>
          </p:cNvPr>
          <p:cNvSpPr/>
          <p:nvPr userDrawn="1"/>
        </p:nvSpPr>
        <p:spPr>
          <a:xfrm>
            <a:off x="3581400" y="4114800"/>
            <a:ext cx="381000" cy="228600"/>
          </a:xfrm>
          <a:prstGeom prst="homePlate">
            <a:avLst/>
          </a:prstGeom>
          <a:solidFill>
            <a:srgbClr val="00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0" name="Pentagon 29">
            <a:hlinkClick r:id="" action="ppaction://noaction"/>
          </p:cNvPr>
          <p:cNvSpPr/>
          <p:nvPr userDrawn="1"/>
        </p:nvSpPr>
        <p:spPr>
          <a:xfrm>
            <a:off x="3581400" y="4572000"/>
            <a:ext cx="381000" cy="228600"/>
          </a:xfrm>
          <a:prstGeom prst="homePlate">
            <a:avLst/>
          </a:prstGeom>
          <a:solidFill>
            <a:srgbClr val="00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4" name="Pentagon 23">
            <a:hlinkClick r:id="" action="ppaction://noaction"/>
          </p:cNvPr>
          <p:cNvSpPr/>
          <p:nvPr userDrawn="1"/>
        </p:nvSpPr>
        <p:spPr>
          <a:xfrm>
            <a:off x="702734" y="3141131"/>
            <a:ext cx="2599266" cy="367666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6" name="Pentagon 25">
            <a:hlinkClick r:id="" action="ppaction://noaction"/>
          </p:cNvPr>
          <p:cNvSpPr/>
          <p:nvPr userDrawn="1"/>
        </p:nvSpPr>
        <p:spPr>
          <a:xfrm>
            <a:off x="702734" y="3598331"/>
            <a:ext cx="2599266" cy="367666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1" name="Pentagon 30">
            <a:hlinkClick r:id="" action="ppaction://noaction"/>
          </p:cNvPr>
          <p:cNvSpPr/>
          <p:nvPr userDrawn="1"/>
        </p:nvSpPr>
        <p:spPr>
          <a:xfrm>
            <a:off x="702734" y="4055531"/>
            <a:ext cx="2599266" cy="367666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2" name="Pentagon 31">
            <a:hlinkClick r:id="" action="ppaction://noaction"/>
          </p:cNvPr>
          <p:cNvSpPr/>
          <p:nvPr userDrawn="1"/>
        </p:nvSpPr>
        <p:spPr>
          <a:xfrm>
            <a:off x="702734" y="4512731"/>
            <a:ext cx="2599266" cy="367666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3" name="Pentagon 32">
            <a:hlinkClick r:id="" action="ppaction://noaction"/>
          </p:cNvPr>
          <p:cNvSpPr/>
          <p:nvPr userDrawn="1"/>
        </p:nvSpPr>
        <p:spPr>
          <a:xfrm>
            <a:off x="702734" y="4969931"/>
            <a:ext cx="2599266" cy="367666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4" name="Pentagon 33">
            <a:hlinkClick r:id="" action="ppaction://noaction"/>
          </p:cNvPr>
          <p:cNvSpPr/>
          <p:nvPr userDrawn="1"/>
        </p:nvSpPr>
        <p:spPr>
          <a:xfrm>
            <a:off x="3581400" y="3124196"/>
            <a:ext cx="2954866" cy="397931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6" name="Pentagon 35">
            <a:hlinkClick r:id="" action="ppaction://noaction"/>
          </p:cNvPr>
          <p:cNvSpPr/>
          <p:nvPr userDrawn="1"/>
        </p:nvSpPr>
        <p:spPr>
          <a:xfrm>
            <a:off x="3581400" y="3581396"/>
            <a:ext cx="2954866" cy="397931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7" name="Pentagon 36">
            <a:hlinkClick r:id="" action="ppaction://noaction"/>
          </p:cNvPr>
          <p:cNvSpPr/>
          <p:nvPr userDrawn="1"/>
        </p:nvSpPr>
        <p:spPr>
          <a:xfrm>
            <a:off x="3581400" y="4038596"/>
            <a:ext cx="2954866" cy="397931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8" name="Pentagon 37">
            <a:hlinkClick r:id="" action="ppaction://noaction"/>
          </p:cNvPr>
          <p:cNvSpPr/>
          <p:nvPr userDrawn="1"/>
        </p:nvSpPr>
        <p:spPr>
          <a:xfrm>
            <a:off x="3581400" y="4495796"/>
            <a:ext cx="2954866" cy="397931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246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Logo_H_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000" y="6228000"/>
            <a:ext cx="2160000" cy="4002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000" y="6228003"/>
            <a:ext cx="2160000" cy="43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52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</p:sldLayoutIdLst>
  <p:hf hdr="0" ftr="0" dt="0"/>
  <p:txStyles>
    <p:titleStyle>
      <a:lvl1pPr algn="ctr" defTabSz="914423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23" rtl="0" eaLnBrk="1" latinLnBrk="0" hangingPunct="1">
        <a:spcBef>
          <a:spcPct val="20000"/>
        </a:spcBef>
        <a:buFont typeface="Arial" pitchFamily="34" charset="0"/>
        <a:buNone/>
        <a:defRPr sz="1000" b="1" kern="1200">
          <a:solidFill>
            <a:srgbClr val="006654"/>
          </a:solidFill>
          <a:latin typeface="+mn-lt"/>
          <a:ea typeface="+mn-ea"/>
          <a:cs typeface="+mn-cs"/>
        </a:defRPr>
      </a:lvl1pPr>
      <a:lvl2pPr marL="742969" indent="-285757" algn="l" defTabSz="91442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6" algn="l" defTabSz="91442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hlinkClick r:id="" action="ppaction://noaction"/>
          </p:cNvPr>
          <p:cNvSpPr/>
          <p:nvPr userDrawn="1"/>
        </p:nvSpPr>
        <p:spPr>
          <a:xfrm>
            <a:off x="1905003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0" y="4"/>
            <a:ext cx="9906000" cy="778149"/>
          </a:xfrm>
          <a:prstGeom prst="rect">
            <a:avLst/>
          </a:prstGeom>
          <a:solidFill>
            <a:srgbClr val="006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26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000" y="6228000"/>
            <a:ext cx="2160000" cy="43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04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hf hdr="0" ftr="0" dt="0"/>
  <p:txStyles>
    <p:titleStyle>
      <a:lvl1pPr algn="ctr" defTabSz="914423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8" indent="-342908" algn="l" defTabSz="91442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9" indent="-285757" algn="l" defTabSz="91442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6" algn="l" defTabSz="91442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8252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533400" y="533402"/>
            <a:ext cx="6477000" cy="2133599"/>
          </a:xfrm>
          <a:prstGeom prst="rect">
            <a:avLst/>
          </a:prstGeom>
        </p:spPr>
        <p:txBody>
          <a:bodyPr anchor="b">
            <a:noAutofit/>
          </a:bodyPr>
          <a:lstStyle/>
          <a:p>
            <a:endParaRPr lang="en-US" sz="2000" dirty="0">
              <a:solidFill>
                <a:prstClr val="black"/>
              </a:solidFill>
            </a:endParaRPr>
          </a:p>
          <a:p>
            <a:r>
              <a:rPr lang="en-US" sz="6600" dirty="0">
                <a:solidFill>
                  <a:prstClr val="white"/>
                </a:solidFill>
              </a:rPr>
              <a:t>Global </a:t>
            </a:r>
          </a:p>
          <a:p>
            <a:r>
              <a:rPr lang="en-US" sz="6600" dirty="0">
                <a:solidFill>
                  <a:prstClr val="white"/>
                </a:solidFill>
              </a:rPr>
              <a:t>megatrends</a:t>
            </a:r>
            <a:endParaRPr lang="en-US" sz="6600" dirty="0">
              <a:solidFill>
                <a:prstClr val="white"/>
              </a:solidFill>
              <a:latin typeface="Open Sans Semibold"/>
            </a:endParaRPr>
          </a:p>
        </p:txBody>
      </p:sp>
      <p:sp>
        <p:nvSpPr>
          <p:cNvPr id="15" name="Title 1"/>
          <p:cNvSpPr txBox="1">
            <a:spLocks/>
          </p:cNvSpPr>
          <p:nvPr userDrawn="1"/>
        </p:nvSpPr>
        <p:spPr>
          <a:xfrm>
            <a:off x="5825067" y="609600"/>
            <a:ext cx="3318934" cy="22860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endParaRPr lang="en-US" sz="16000" dirty="0">
              <a:solidFill>
                <a:prstClr val="black"/>
              </a:solidFill>
            </a:endParaRPr>
          </a:p>
          <a:p>
            <a:pPr algn="r"/>
            <a:r>
              <a:rPr lang="en-US" sz="16000" dirty="0">
                <a:solidFill>
                  <a:srgbClr val="BA74B5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02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85800" y="2895600"/>
            <a:ext cx="845820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Logo_H_White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6262306"/>
            <a:ext cx="1981200" cy="367094"/>
          </a:xfrm>
          <a:prstGeom prst="rect">
            <a:avLst/>
          </a:prstGeom>
        </p:spPr>
      </p:pic>
      <p:sp>
        <p:nvSpPr>
          <p:cNvPr id="19" name="Pentagon 18">
            <a:hlinkClick r:id="" action="ppaction://noaction"/>
          </p:cNvPr>
          <p:cNvSpPr/>
          <p:nvPr userDrawn="1"/>
        </p:nvSpPr>
        <p:spPr>
          <a:xfrm>
            <a:off x="685801" y="3742276"/>
            <a:ext cx="381000" cy="228600"/>
          </a:xfrm>
          <a:prstGeom prst="homePlate">
            <a:avLst/>
          </a:prstGeom>
          <a:solidFill>
            <a:srgbClr val="BA74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3" name="Pentagon 22">
            <a:hlinkClick r:id="" action="ppaction://noaction"/>
          </p:cNvPr>
          <p:cNvSpPr/>
          <p:nvPr userDrawn="1"/>
        </p:nvSpPr>
        <p:spPr>
          <a:xfrm>
            <a:off x="685801" y="4191009"/>
            <a:ext cx="381000" cy="228600"/>
          </a:xfrm>
          <a:prstGeom prst="homePlate">
            <a:avLst/>
          </a:prstGeom>
          <a:solidFill>
            <a:srgbClr val="BA74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4" name="Pentagon 23">
            <a:hlinkClick r:id="" action="ppaction://noaction"/>
          </p:cNvPr>
          <p:cNvSpPr/>
          <p:nvPr userDrawn="1"/>
        </p:nvSpPr>
        <p:spPr>
          <a:xfrm>
            <a:off x="685801" y="4639742"/>
            <a:ext cx="381000" cy="228600"/>
          </a:xfrm>
          <a:prstGeom prst="homePlate">
            <a:avLst/>
          </a:prstGeom>
          <a:solidFill>
            <a:srgbClr val="BA74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6" name="Pentagon 25">
            <a:hlinkClick r:id="" action="ppaction://noaction"/>
          </p:cNvPr>
          <p:cNvSpPr/>
          <p:nvPr userDrawn="1"/>
        </p:nvSpPr>
        <p:spPr>
          <a:xfrm>
            <a:off x="685801" y="5088475"/>
            <a:ext cx="381000" cy="228600"/>
          </a:xfrm>
          <a:prstGeom prst="homePlate">
            <a:avLst/>
          </a:prstGeom>
          <a:solidFill>
            <a:srgbClr val="BA74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8" name="Pentagon 27">
            <a:hlinkClick r:id="" action="ppaction://noaction"/>
          </p:cNvPr>
          <p:cNvSpPr/>
          <p:nvPr userDrawn="1"/>
        </p:nvSpPr>
        <p:spPr>
          <a:xfrm>
            <a:off x="685801" y="5537208"/>
            <a:ext cx="381000" cy="228600"/>
          </a:xfrm>
          <a:prstGeom prst="homePlate">
            <a:avLst/>
          </a:prstGeom>
          <a:solidFill>
            <a:srgbClr val="BA74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9" name="Pentagon 28">
            <a:hlinkClick r:id="" action="ppaction://noaction"/>
          </p:cNvPr>
          <p:cNvSpPr/>
          <p:nvPr userDrawn="1"/>
        </p:nvSpPr>
        <p:spPr>
          <a:xfrm>
            <a:off x="685801" y="5985941"/>
            <a:ext cx="381000" cy="228600"/>
          </a:xfrm>
          <a:prstGeom prst="homePlate">
            <a:avLst/>
          </a:prstGeom>
          <a:solidFill>
            <a:srgbClr val="BA74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7" name="Pentagon 36">
            <a:hlinkClick r:id="" action="ppaction://noaction"/>
          </p:cNvPr>
          <p:cNvSpPr/>
          <p:nvPr userDrawn="1"/>
        </p:nvSpPr>
        <p:spPr>
          <a:xfrm>
            <a:off x="4114800" y="3742276"/>
            <a:ext cx="381000" cy="228600"/>
          </a:xfrm>
          <a:prstGeom prst="homePlate">
            <a:avLst/>
          </a:prstGeom>
          <a:solidFill>
            <a:srgbClr val="BA74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8" name="Pentagon 37">
            <a:hlinkClick r:id="" action="ppaction://noaction"/>
          </p:cNvPr>
          <p:cNvSpPr/>
          <p:nvPr userDrawn="1"/>
        </p:nvSpPr>
        <p:spPr>
          <a:xfrm>
            <a:off x="4114800" y="4161376"/>
            <a:ext cx="381000" cy="228600"/>
          </a:xfrm>
          <a:prstGeom prst="homePlate">
            <a:avLst/>
          </a:prstGeom>
          <a:solidFill>
            <a:srgbClr val="BA74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9" name="Pentagon 38">
            <a:hlinkClick r:id="" action="ppaction://noaction"/>
          </p:cNvPr>
          <p:cNvSpPr/>
          <p:nvPr userDrawn="1"/>
        </p:nvSpPr>
        <p:spPr>
          <a:xfrm>
            <a:off x="4114800" y="4580476"/>
            <a:ext cx="381000" cy="228600"/>
          </a:xfrm>
          <a:prstGeom prst="homePlate">
            <a:avLst/>
          </a:prstGeom>
          <a:solidFill>
            <a:srgbClr val="BA74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40" name="Pentagon 39">
            <a:hlinkClick r:id="" action="ppaction://noaction"/>
          </p:cNvPr>
          <p:cNvSpPr/>
          <p:nvPr userDrawn="1"/>
        </p:nvSpPr>
        <p:spPr>
          <a:xfrm>
            <a:off x="4114800" y="4999576"/>
            <a:ext cx="381000" cy="228600"/>
          </a:xfrm>
          <a:prstGeom prst="homePlate">
            <a:avLst/>
          </a:prstGeom>
          <a:solidFill>
            <a:srgbClr val="BA74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41" name="Pentagon 40">
            <a:hlinkClick r:id="" action="ppaction://noaction"/>
          </p:cNvPr>
          <p:cNvSpPr/>
          <p:nvPr userDrawn="1"/>
        </p:nvSpPr>
        <p:spPr>
          <a:xfrm>
            <a:off x="4114800" y="5418676"/>
            <a:ext cx="381000" cy="228600"/>
          </a:xfrm>
          <a:prstGeom prst="homePlate">
            <a:avLst/>
          </a:prstGeom>
          <a:solidFill>
            <a:srgbClr val="BA74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4495802" y="3733852"/>
            <a:ext cx="378180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1200" dirty="0">
                <a:solidFill>
                  <a:prstClr val="white"/>
                </a:solidFill>
              </a:rPr>
              <a:t>Intensified global competition for resources</a:t>
            </a:r>
          </a:p>
          <a:p>
            <a:pPr>
              <a:spcAft>
                <a:spcPts val="1800"/>
              </a:spcAft>
            </a:pPr>
            <a:r>
              <a:rPr lang="en-GB" sz="1200" dirty="0">
                <a:solidFill>
                  <a:prstClr val="white"/>
                </a:solidFill>
              </a:rPr>
              <a:t>Growing pressures on ecosystems</a:t>
            </a:r>
          </a:p>
          <a:p>
            <a:pPr>
              <a:spcAft>
                <a:spcPts val="1800"/>
              </a:spcAft>
            </a:pPr>
            <a:r>
              <a:rPr lang="en-GB" sz="1200" dirty="0">
                <a:solidFill>
                  <a:prstClr val="white"/>
                </a:solidFill>
              </a:rPr>
              <a:t>Increasingly severe consequences of climate change</a:t>
            </a:r>
          </a:p>
          <a:p>
            <a:pPr>
              <a:spcAft>
                <a:spcPts val="1800"/>
              </a:spcAft>
            </a:pPr>
            <a:r>
              <a:rPr lang="en-GB" sz="1200" dirty="0">
                <a:solidFill>
                  <a:prstClr val="white"/>
                </a:solidFill>
              </a:rPr>
              <a:t>Increasing environmental pollution</a:t>
            </a:r>
          </a:p>
          <a:p>
            <a:pPr>
              <a:spcAft>
                <a:spcPts val="1800"/>
              </a:spcAft>
            </a:pPr>
            <a:r>
              <a:rPr lang="en-GB" sz="1200" dirty="0">
                <a:solidFill>
                  <a:prstClr val="white"/>
                </a:solidFill>
              </a:rPr>
              <a:t>Diversifying approaches to governance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1058335" y="3734596"/>
            <a:ext cx="2904065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1200" dirty="0">
                <a:solidFill>
                  <a:prstClr val="white"/>
                </a:solidFill>
              </a:rPr>
              <a:t>Diverging global population trends</a:t>
            </a:r>
          </a:p>
          <a:p>
            <a:pPr>
              <a:spcAft>
                <a:spcPts val="1800"/>
              </a:spcAft>
            </a:pPr>
            <a:r>
              <a:rPr lang="en-GB" sz="1200" dirty="0">
                <a:solidFill>
                  <a:prstClr val="white"/>
                </a:solidFill>
              </a:rPr>
              <a:t>Towards a more urban world</a:t>
            </a:r>
          </a:p>
          <a:p>
            <a:pPr>
              <a:spcAft>
                <a:spcPts val="1400"/>
              </a:spcAft>
            </a:pPr>
            <a:r>
              <a:rPr lang="en-GB" sz="1200" dirty="0">
                <a:solidFill>
                  <a:prstClr val="white"/>
                </a:solidFill>
              </a:rPr>
              <a:t>Changing disease burdens</a:t>
            </a:r>
            <a:br>
              <a:rPr lang="en-GB" sz="1200" dirty="0">
                <a:solidFill>
                  <a:prstClr val="white"/>
                </a:solidFill>
              </a:rPr>
            </a:br>
            <a:r>
              <a:rPr lang="en-GB" sz="1200" dirty="0">
                <a:solidFill>
                  <a:prstClr val="white"/>
                </a:solidFill>
              </a:rPr>
              <a:t>and risks of pandemics</a:t>
            </a:r>
          </a:p>
          <a:p>
            <a:pPr>
              <a:spcAft>
                <a:spcPts val="1800"/>
              </a:spcAft>
            </a:pPr>
            <a:r>
              <a:rPr lang="en-GB" sz="1200" dirty="0">
                <a:solidFill>
                  <a:prstClr val="white"/>
                </a:solidFill>
              </a:rPr>
              <a:t>Accelerating technological change</a:t>
            </a:r>
          </a:p>
          <a:p>
            <a:pPr>
              <a:spcAft>
                <a:spcPts val="1800"/>
              </a:spcAft>
            </a:pPr>
            <a:r>
              <a:rPr lang="en-GB" sz="1200" dirty="0">
                <a:solidFill>
                  <a:prstClr val="white"/>
                </a:solidFill>
              </a:rPr>
              <a:t>Continued economic growth?</a:t>
            </a:r>
          </a:p>
          <a:p>
            <a:pPr>
              <a:spcAft>
                <a:spcPts val="1800"/>
              </a:spcAft>
            </a:pPr>
            <a:r>
              <a:rPr lang="en-GB" sz="1200" dirty="0">
                <a:solidFill>
                  <a:prstClr val="white"/>
                </a:solidFill>
              </a:rPr>
              <a:t>An increasingly multipolar world</a:t>
            </a:r>
          </a:p>
        </p:txBody>
      </p:sp>
      <p:sp>
        <p:nvSpPr>
          <p:cNvPr id="21" name="Pentagon 20">
            <a:hlinkClick r:id="" action="ppaction://noaction"/>
          </p:cNvPr>
          <p:cNvSpPr/>
          <p:nvPr userDrawn="1"/>
        </p:nvSpPr>
        <p:spPr>
          <a:xfrm flipH="1">
            <a:off x="7162800" y="368300"/>
            <a:ext cx="1968500" cy="190500"/>
          </a:xfrm>
          <a:prstGeom prst="homePlat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prstClr val="white"/>
                </a:solidFill>
              </a:rPr>
              <a:t>BACK TO TABLE OF CONTENTS</a:t>
            </a:r>
          </a:p>
        </p:txBody>
      </p:sp>
      <p:sp>
        <p:nvSpPr>
          <p:cNvPr id="20" name="Pentagon 19">
            <a:hlinkClick r:id="" action="ppaction://noaction"/>
          </p:cNvPr>
          <p:cNvSpPr/>
          <p:nvPr userDrawn="1"/>
        </p:nvSpPr>
        <p:spPr>
          <a:xfrm>
            <a:off x="685802" y="3665285"/>
            <a:ext cx="3022598" cy="364855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2" name="Pentagon 21">
            <a:hlinkClick r:id="" action="ppaction://noaction"/>
          </p:cNvPr>
          <p:cNvSpPr/>
          <p:nvPr userDrawn="1"/>
        </p:nvSpPr>
        <p:spPr>
          <a:xfrm>
            <a:off x="685802" y="4114018"/>
            <a:ext cx="3022598" cy="364855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5" name="Pentagon 24">
            <a:hlinkClick r:id="" action="ppaction://noaction"/>
          </p:cNvPr>
          <p:cNvSpPr/>
          <p:nvPr userDrawn="1"/>
        </p:nvSpPr>
        <p:spPr>
          <a:xfrm>
            <a:off x="685802" y="4562751"/>
            <a:ext cx="3022598" cy="364855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0" name="Pentagon 29">
            <a:hlinkClick r:id="" action="ppaction://noaction"/>
          </p:cNvPr>
          <p:cNvSpPr/>
          <p:nvPr userDrawn="1"/>
        </p:nvSpPr>
        <p:spPr>
          <a:xfrm>
            <a:off x="685802" y="5011484"/>
            <a:ext cx="3022598" cy="364855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1" name="Pentagon 30">
            <a:hlinkClick r:id="" action="ppaction://noaction"/>
          </p:cNvPr>
          <p:cNvSpPr/>
          <p:nvPr userDrawn="1"/>
        </p:nvSpPr>
        <p:spPr>
          <a:xfrm>
            <a:off x="685802" y="5460217"/>
            <a:ext cx="3022598" cy="364855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2" name="Pentagon 31">
            <a:hlinkClick r:id="" action="ppaction://noaction"/>
          </p:cNvPr>
          <p:cNvSpPr/>
          <p:nvPr userDrawn="1"/>
        </p:nvSpPr>
        <p:spPr>
          <a:xfrm>
            <a:off x="685802" y="5908950"/>
            <a:ext cx="3022598" cy="364855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3" name="Pentagon 32">
            <a:hlinkClick r:id="" action="ppaction://noaction"/>
          </p:cNvPr>
          <p:cNvSpPr/>
          <p:nvPr userDrawn="1"/>
        </p:nvSpPr>
        <p:spPr>
          <a:xfrm>
            <a:off x="4114799" y="3657730"/>
            <a:ext cx="4162807" cy="406277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4" name="Pentagon 33">
            <a:hlinkClick r:id="" action="ppaction://noaction"/>
          </p:cNvPr>
          <p:cNvSpPr/>
          <p:nvPr userDrawn="1"/>
        </p:nvSpPr>
        <p:spPr>
          <a:xfrm>
            <a:off x="4114799" y="4076830"/>
            <a:ext cx="4162807" cy="406277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5" name="Pentagon 34">
            <a:hlinkClick r:id="" action="ppaction://noaction"/>
          </p:cNvPr>
          <p:cNvSpPr/>
          <p:nvPr userDrawn="1"/>
        </p:nvSpPr>
        <p:spPr>
          <a:xfrm>
            <a:off x="4114799" y="4495930"/>
            <a:ext cx="4162807" cy="406277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36" name="Pentagon 35">
            <a:hlinkClick r:id="" action="ppaction://noaction"/>
          </p:cNvPr>
          <p:cNvSpPr/>
          <p:nvPr userDrawn="1"/>
        </p:nvSpPr>
        <p:spPr>
          <a:xfrm>
            <a:off x="4114799" y="4915030"/>
            <a:ext cx="4162807" cy="406277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42" name="Pentagon 41">
            <a:hlinkClick r:id="" action="ppaction://noaction"/>
          </p:cNvPr>
          <p:cNvSpPr/>
          <p:nvPr userDrawn="1"/>
        </p:nvSpPr>
        <p:spPr>
          <a:xfrm>
            <a:off x="4114799" y="5334130"/>
            <a:ext cx="4162807" cy="406277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43" name="Pentagon 42">
            <a:hlinkClick r:id="" action="ppaction://noaction"/>
          </p:cNvPr>
          <p:cNvSpPr/>
          <p:nvPr userDrawn="1"/>
        </p:nvSpPr>
        <p:spPr>
          <a:xfrm>
            <a:off x="685799" y="3133461"/>
            <a:ext cx="381000" cy="228600"/>
          </a:xfrm>
          <a:prstGeom prst="homePlate">
            <a:avLst/>
          </a:prstGeom>
          <a:solidFill>
            <a:srgbClr val="BA74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44" name="Pentagon 43">
            <a:hlinkClick r:id="" action="ppaction://noaction"/>
          </p:cNvPr>
          <p:cNvSpPr/>
          <p:nvPr userDrawn="1"/>
        </p:nvSpPr>
        <p:spPr>
          <a:xfrm>
            <a:off x="685800" y="3056470"/>
            <a:ext cx="3022598" cy="364855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45" name="Rectangle 44"/>
          <p:cNvSpPr/>
          <p:nvPr userDrawn="1"/>
        </p:nvSpPr>
        <p:spPr>
          <a:xfrm>
            <a:off x="1049864" y="3115734"/>
            <a:ext cx="29040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1200" dirty="0">
                <a:solidFill>
                  <a:prstClr val="white"/>
                </a:solidFill>
              </a:rPr>
              <a:t>Setting the scene</a:t>
            </a:r>
          </a:p>
        </p:txBody>
      </p:sp>
    </p:spTree>
    <p:extLst>
      <p:ext uri="{BB962C8B-B14F-4D97-AF65-F5344CB8AC3E}">
        <p14:creationId xmlns:p14="http://schemas.microsoft.com/office/powerpoint/2010/main" val="2161035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hlinkClick r:id="" action="ppaction://noaction"/>
          </p:cNvPr>
          <p:cNvSpPr/>
          <p:nvPr userDrawn="1"/>
        </p:nvSpPr>
        <p:spPr>
          <a:xfrm>
            <a:off x="1905003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0" y="6"/>
            <a:ext cx="9906000" cy="778149"/>
          </a:xfrm>
          <a:prstGeom prst="rect">
            <a:avLst/>
          </a:prstGeom>
          <a:solidFill>
            <a:srgbClr val="0081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250" y="6228003"/>
            <a:ext cx="1755000" cy="43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1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</p:sldLayoutIdLst>
  <p:hf hdr="0" ftr="0" dt="0"/>
  <p:txStyles>
    <p:titleStyle>
      <a:lvl1pPr algn="ctr" defTabSz="914446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6" indent="-342916" algn="l" defTabSz="91444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87" indent="-285764" algn="l" defTabSz="91444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2" algn="l" defTabSz="91444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4" indent="-228612" algn="l" defTabSz="91444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2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8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2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2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hlinkClick r:id="" action="ppaction://noaction"/>
          </p:cNvPr>
          <p:cNvSpPr/>
          <p:nvPr userDrawn="1"/>
        </p:nvSpPr>
        <p:spPr>
          <a:xfrm>
            <a:off x="1905003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0" y="6"/>
            <a:ext cx="9906000" cy="778149"/>
          </a:xfrm>
          <a:prstGeom prst="rect">
            <a:avLst/>
          </a:prstGeom>
          <a:solidFill>
            <a:srgbClr val="0081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250" y="6228003"/>
            <a:ext cx="1755000" cy="43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88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hf hdr="0" ftr="0" dt="0"/>
  <p:txStyles>
    <p:titleStyle>
      <a:lvl1pPr algn="ctr" defTabSz="914446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6" indent="-342916" algn="l" defTabSz="91444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87" indent="-285764" algn="l" defTabSz="91444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2" algn="l" defTabSz="91444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4" indent="-228612" algn="l" defTabSz="91444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2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8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2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2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hlinkClick r:id="" action="ppaction://noaction"/>
          </p:cNvPr>
          <p:cNvSpPr/>
          <p:nvPr userDrawn="1"/>
        </p:nvSpPr>
        <p:spPr>
          <a:xfrm>
            <a:off x="1905003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0" y="6"/>
            <a:ext cx="9906000" cy="778149"/>
          </a:xfrm>
          <a:prstGeom prst="rect">
            <a:avLst/>
          </a:prstGeom>
          <a:solidFill>
            <a:srgbClr val="006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3"/>
          </a:p>
        </p:txBody>
      </p:sp>
      <p:pic>
        <p:nvPicPr>
          <p:cNvPr id="26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000" y="6228000"/>
            <a:ext cx="2160000" cy="43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01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</p:sldLayoutIdLst>
  <p:hf hdr="0" ftr="0" dt="0"/>
  <p:txStyles>
    <p:titleStyle>
      <a:lvl1pPr algn="ctr" defTabSz="742969" rtl="0" eaLnBrk="1" latinLnBrk="0" hangingPunct="1">
        <a:spcBef>
          <a:spcPct val="0"/>
        </a:spcBef>
        <a:buNone/>
        <a:defRPr sz="357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8613" indent="-278613" algn="l" defTabSz="742969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03662" indent="-232178" algn="l" defTabSz="742969" rtl="0" eaLnBrk="1" latinLnBrk="0" hangingPunct="1">
        <a:spcBef>
          <a:spcPct val="20000"/>
        </a:spcBef>
        <a:buFont typeface="Arial" pitchFamily="34" charset="0"/>
        <a:buChar char="–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928710" indent="-185742" algn="l" defTabSz="742969" rtl="0" eaLnBrk="1" latinLnBrk="0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300195" indent="-185742" algn="l" defTabSz="742969" rtl="0" eaLnBrk="1" latinLnBrk="0" hangingPunct="1">
        <a:spcBef>
          <a:spcPct val="20000"/>
        </a:spcBef>
        <a:buFont typeface="Arial" pitchFamily="34" charset="0"/>
        <a:buChar char="–"/>
        <a:defRPr sz="1625" kern="1200">
          <a:solidFill>
            <a:schemeClr val="tx1"/>
          </a:solidFill>
          <a:latin typeface="+mn-lt"/>
          <a:ea typeface="+mn-ea"/>
          <a:cs typeface="+mn-cs"/>
        </a:defRPr>
      </a:lvl4pPr>
      <a:lvl5pPr marL="1671680" indent="-185742" algn="l" defTabSz="742969" rtl="0" eaLnBrk="1" latinLnBrk="0" hangingPunct="1">
        <a:spcBef>
          <a:spcPct val="20000"/>
        </a:spcBef>
        <a:buFont typeface="Arial" pitchFamily="34" charset="0"/>
        <a:buChar char="»"/>
        <a:defRPr sz="1625" kern="1200">
          <a:solidFill>
            <a:schemeClr val="tx1"/>
          </a:solidFill>
          <a:latin typeface="+mn-lt"/>
          <a:ea typeface="+mn-ea"/>
          <a:cs typeface="+mn-cs"/>
        </a:defRPr>
      </a:lvl5pPr>
      <a:lvl6pPr marL="2043164" indent="-185742" algn="l" defTabSz="742969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6pPr>
      <a:lvl7pPr marL="2414648" indent="-185742" algn="l" defTabSz="742969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7pPr>
      <a:lvl8pPr marL="2786132" indent="-185742" algn="l" defTabSz="742969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8pPr>
      <a:lvl9pPr marL="3157616" indent="-185742" algn="l" defTabSz="742969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85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69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53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37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421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90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74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hlinkClick r:id="" action="ppaction://noaction"/>
          </p:cNvPr>
          <p:cNvSpPr/>
          <p:nvPr userDrawn="1"/>
        </p:nvSpPr>
        <p:spPr>
          <a:xfrm>
            <a:off x="1905003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0" y="4"/>
            <a:ext cx="9906000" cy="778149"/>
          </a:xfrm>
          <a:prstGeom prst="rect">
            <a:avLst/>
          </a:prstGeom>
          <a:solidFill>
            <a:srgbClr val="006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26" name="Picture 9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000" y="6228000"/>
            <a:ext cx="2160000" cy="43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0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39" r:id="rId3"/>
    <p:sldLayoutId id="2147483740" r:id="rId4"/>
  </p:sldLayoutIdLst>
  <p:hf hdr="0" ftr="0" dt="0"/>
  <p:txStyles>
    <p:titleStyle>
      <a:lvl1pPr algn="ctr" defTabSz="914423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8" indent="-342908" algn="l" defTabSz="91442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9" indent="-285757" algn="l" defTabSz="91442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6" algn="l" defTabSz="91442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hlinkClick r:id="" action="ppaction://noaction"/>
          </p:cNvPr>
          <p:cNvSpPr/>
          <p:nvPr userDrawn="1"/>
        </p:nvSpPr>
        <p:spPr>
          <a:xfrm>
            <a:off x="1905003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0" y="4"/>
            <a:ext cx="9906000" cy="778149"/>
          </a:xfrm>
          <a:prstGeom prst="rect">
            <a:avLst/>
          </a:prstGeom>
          <a:solidFill>
            <a:srgbClr val="006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26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000" y="6228000"/>
            <a:ext cx="2160000" cy="43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272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</p:sldLayoutIdLst>
  <p:hf hdr="0" ftr="0" dt="0"/>
  <p:txStyles>
    <p:titleStyle>
      <a:lvl1pPr algn="ctr" defTabSz="914423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8" indent="-342908" algn="l" defTabSz="91442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9" indent="-285757" algn="l" defTabSz="91442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6" algn="l" defTabSz="91442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hlinkClick r:id="" action="ppaction://noaction"/>
          </p:cNvPr>
          <p:cNvSpPr/>
          <p:nvPr userDrawn="1"/>
        </p:nvSpPr>
        <p:spPr>
          <a:xfrm>
            <a:off x="1905003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0" y="4"/>
            <a:ext cx="9906000" cy="778149"/>
          </a:xfrm>
          <a:prstGeom prst="rect">
            <a:avLst/>
          </a:prstGeom>
          <a:solidFill>
            <a:srgbClr val="006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26" name="Picture 9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000" y="6228000"/>
            <a:ext cx="2160000" cy="43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1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9" r:id="rId2"/>
    <p:sldLayoutId id="2147483750" r:id="rId3"/>
    <p:sldLayoutId id="2147483752" r:id="rId4"/>
  </p:sldLayoutIdLst>
  <p:hf hdr="0" ftr="0" dt="0"/>
  <p:txStyles>
    <p:titleStyle>
      <a:lvl1pPr algn="ctr" defTabSz="914423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8" indent="-342908" algn="l" defTabSz="91442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9" indent="-285757" algn="l" defTabSz="91442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6" algn="l" defTabSz="91442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hlinkClick r:id="" action="ppaction://noaction"/>
          </p:cNvPr>
          <p:cNvSpPr/>
          <p:nvPr userDrawn="1"/>
        </p:nvSpPr>
        <p:spPr>
          <a:xfrm>
            <a:off x="1905003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0" y="4"/>
            <a:ext cx="9906000" cy="778149"/>
          </a:xfrm>
          <a:prstGeom prst="rect">
            <a:avLst/>
          </a:prstGeom>
          <a:solidFill>
            <a:srgbClr val="006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26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000" y="6228000"/>
            <a:ext cx="2160000" cy="43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8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6" r:id="rId2"/>
  </p:sldLayoutIdLst>
  <p:hf hdr="0" ftr="0" dt="0"/>
  <p:txStyles>
    <p:titleStyle>
      <a:lvl1pPr algn="ctr" defTabSz="914423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8" indent="-342908" algn="l" defTabSz="91442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9" indent="-285757" algn="l" defTabSz="91442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6" algn="l" defTabSz="91442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hlinkClick r:id="" action="ppaction://noaction"/>
          </p:cNvPr>
          <p:cNvSpPr/>
          <p:nvPr userDrawn="1"/>
        </p:nvSpPr>
        <p:spPr>
          <a:xfrm>
            <a:off x="1905003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0" y="6"/>
            <a:ext cx="9906000" cy="778149"/>
          </a:xfrm>
          <a:prstGeom prst="rect">
            <a:avLst/>
          </a:prstGeom>
          <a:solidFill>
            <a:srgbClr val="0081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250" y="6228003"/>
            <a:ext cx="1755000" cy="43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839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</p:sldLayoutIdLst>
  <p:hf hdr="0" ftr="0" dt="0"/>
  <p:txStyles>
    <p:titleStyle>
      <a:lvl1pPr algn="ctr" defTabSz="914446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6" indent="-342916" algn="l" defTabSz="91444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87" indent="-285764" algn="l" defTabSz="91444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2" algn="l" defTabSz="91444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4" indent="-228612" algn="l" defTabSz="91444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2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8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2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2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hlinkClick r:id="" action="ppaction://noaction"/>
          </p:cNvPr>
          <p:cNvSpPr/>
          <p:nvPr userDrawn="1"/>
        </p:nvSpPr>
        <p:spPr>
          <a:xfrm>
            <a:off x="1905003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0" y="4"/>
            <a:ext cx="9906000" cy="778149"/>
          </a:xfrm>
          <a:prstGeom prst="rect">
            <a:avLst/>
          </a:prstGeom>
          <a:solidFill>
            <a:srgbClr val="006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26" name="Picture 9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000" y="6228000"/>
            <a:ext cx="2160000" cy="43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42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3" r:id="rId2"/>
    <p:sldLayoutId id="2147483764" r:id="rId3"/>
    <p:sldLayoutId id="2147483765" r:id="rId4"/>
  </p:sldLayoutIdLst>
  <p:hf hdr="0" ftr="0" dt="0"/>
  <p:txStyles>
    <p:titleStyle>
      <a:lvl1pPr algn="ctr" defTabSz="914423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8" indent="-342908" algn="l" defTabSz="91442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9" indent="-285757" algn="l" defTabSz="91442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6" algn="l" defTabSz="91442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hlinkClick r:id="" action="ppaction://noaction"/>
          </p:cNvPr>
          <p:cNvSpPr/>
          <p:nvPr userDrawn="1"/>
        </p:nvSpPr>
        <p:spPr>
          <a:xfrm>
            <a:off x="1905003" y="152400"/>
            <a:ext cx="71966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0" y="6"/>
            <a:ext cx="9906000" cy="778149"/>
          </a:xfrm>
          <a:prstGeom prst="rect">
            <a:avLst/>
          </a:prstGeom>
          <a:solidFill>
            <a:srgbClr val="006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250" y="6228003"/>
            <a:ext cx="1755000" cy="43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456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</p:sldLayoutIdLst>
  <p:hf hdr="0" ftr="0" dt="0"/>
  <p:txStyles>
    <p:titleStyle>
      <a:lvl1pPr algn="ctr" defTabSz="914446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6" indent="-342916" algn="l" defTabSz="91444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87" indent="-285764" algn="l" defTabSz="91444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2" algn="l" defTabSz="91444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4" indent="-228612" algn="l" defTabSz="91444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2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2" algn="l" defTabSz="91444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8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2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2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0.png"/><Relationship Id="rId18" Type="http://schemas.microsoft.com/office/2007/relationships/hdphoto" Target="../media/hdphoto8.wdp"/><Relationship Id="rId3" Type="http://schemas.openxmlformats.org/officeDocument/2006/relationships/image" Target="../media/image5.png"/><Relationship Id="rId21" Type="http://schemas.openxmlformats.org/officeDocument/2006/relationships/image" Target="../media/image14.png"/><Relationship Id="rId7" Type="http://schemas.openxmlformats.org/officeDocument/2006/relationships/image" Target="../media/image7.png"/><Relationship Id="rId12" Type="http://schemas.microsoft.com/office/2007/relationships/hdphoto" Target="../media/hdphoto5.wdp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10" Type="http://schemas.microsoft.com/office/2007/relationships/hdphoto" Target="../media/hdphoto4.wdp"/><Relationship Id="rId19" Type="http://schemas.openxmlformats.org/officeDocument/2006/relationships/image" Target="../media/image13.png"/><Relationship Id="rId4" Type="http://schemas.microsoft.com/office/2007/relationships/hdphoto" Target="../media/hdphoto1.wdp"/><Relationship Id="rId9" Type="http://schemas.openxmlformats.org/officeDocument/2006/relationships/image" Target="../media/image8.png"/><Relationship Id="rId14" Type="http://schemas.microsoft.com/office/2007/relationships/hdphoto" Target="../media/hdphoto6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640366" y="421679"/>
            <a:ext cx="10420668" cy="1055688"/>
          </a:xfrm>
        </p:spPr>
        <p:txBody>
          <a:bodyPr/>
          <a:lstStyle/>
          <a:p>
            <a:r>
              <a:rPr lang="da-DK" sz="3200" dirty="0"/>
              <a:t>	</a:t>
            </a:r>
            <a:r>
              <a:rPr lang="en-US" sz="3200" dirty="0"/>
              <a:t>Investing in deep renovation for recovery : </a:t>
            </a:r>
          </a:p>
          <a:p>
            <a:r>
              <a:rPr lang="en-US" sz="3200" dirty="0"/>
              <a:t>a how-to guide for Member States</a:t>
            </a:r>
          </a:p>
          <a:p>
            <a:r>
              <a:rPr lang="en-US" b="0" dirty="0"/>
              <a:t>Panel 1 Macroeconomic benefits and guiding principles</a:t>
            </a:r>
          </a:p>
          <a:p>
            <a:r>
              <a:rPr lang="en-US" b="0" dirty="0"/>
              <a:t>April 8, 2021</a:t>
            </a:r>
          </a:p>
          <a:p>
            <a:r>
              <a:rPr lang="en-US" b="0" dirty="0"/>
              <a:t> 10 a.m. – 12 p.m.</a:t>
            </a:r>
          </a:p>
          <a:p>
            <a:r>
              <a:rPr lang="en-US" sz="3200" dirty="0"/>
              <a:t> </a:t>
            </a:r>
            <a:endParaRPr lang="en-GB" sz="3200" dirty="0"/>
          </a:p>
        </p:txBody>
      </p:sp>
      <p:sp>
        <p:nvSpPr>
          <p:cNvPr id="6" name="ZoneTexte 3"/>
          <p:cNvSpPr txBox="1"/>
          <p:nvPr/>
        </p:nvSpPr>
        <p:spPr>
          <a:xfrm>
            <a:off x="988827" y="5295844"/>
            <a:ext cx="32960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66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Stephane QUEFELEC</a:t>
            </a:r>
          </a:p>
          <a:p>
            <a:r>
              <a:rPr lang="fr-FR" sz="1400" b="1" dirty="0">
                <a:solidFill>
                  <a:srgbClr val="0066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Expert – Energy and </a:t>
            </a:r>
            <a:r>
              <a:rPr lang="fr-FR" sz="1400" b="1" dirty="0" err="1">
                <a:solidFill>
                  <a:srgbClr val="0066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Environment</a:t>
            </a:r>
            <a:endParaRPr lang="fr-FR" sz="1400" b="1" dirty="0">
              <a:solidFill>
                <a:srgbClr val="00665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b="1" dirty="0">
                <a:solidFill>
                  <a:srgbClr val="0066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April 2021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9588" r="4546"/>
          <a:stretch/>
        </p:blipFill>
        <p:spPr>
          <a:xfrm>
            <a:off x="349968" y="2251944"/>
            <a:ext cx="6385863" cy="283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749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125" y="117273"/>
            <a:ext cx="8615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2800" b="1" dirty="0">
                <a:solidFill>
                  <a:schemeClr val="bg1"/>
                </a:solidFill>
              </a:rPr>
              <a:t>The European Environment Agency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365125" y="978195"/>
            <a:ext cx="8615520" cy="473204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rgbClr val="0066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independent EU agency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rgbClr val="0066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Collects, analyses, assesses and provides information on environmental and sustainability issues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rgbClr val="0066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Knowledge institution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rgbClr val="0066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Interfaces between science and policy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rgbClr val="0066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Depends upon strong networks to carry out its work - EIONET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66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EEA members and cooperating countries</a:t>
            </a:r>
          </a:p>
          <a:p>
            <a:endParaRPr lang="en-US" sz="3000" dirty="0">
              <a:solidFill>
                <a:srgbClr val="00665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875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9144" y="1504007"/>
            <a:ext cx="6874101" cy="442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275" b="1" dirty="0">
                <a:solidFill>
                  <a:schemeClr val="bg1"/>
                </a:solidFill>
              </a:rPr>
              <a:t>Informing policy implementation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0316" y="1893916"/>
            <a:ext cx="909329" cy="515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1196" y="1617706"/>
            <a:ext cx="793961" cy="791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0365" y="3130942"/>
            <a:ext cx="734791" cy="699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9385" y="3130944"/>
            <a:ext cx="739549" cy="805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1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9386" y="4471968"/>
            <a:ext cx="715398" cy="788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1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011" y="3123652"/>
            <a:ext cx="871940" cy="8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81985" y="2412104"/>
            <a:ext cx="1745991" cy="4591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29250" tIns="29250" rIns="29250" bIns="29250" rtlCol="0" anchor="ctr" anchorCtr="0">
            <a:spAutoFit/>
          </a:bodyPr>
          <a:lstStyle/>
          <a:p>
            <a:pPr algn="ctr"/>
            <a:r>
              <a:rPr lang="en-GB" sz="1300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Air pollution, transport and noise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29451" y="2412104"/>
            <a:ext cx="1745991" cy="4591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29250" tIns="29250" rIns="29250" bIns="29250" rtlCol="0" anchor="ctr" anchorCtr="0">
            <a:spAutoFit/>
          </a:bodyPr>
          <a:lstStyle/>
          <a:p>
            <a:pPr algn="ctr"/>
            <a:r>
              <a:rPr lang="en-GB" sz="1300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Industrial</a:t>
            </a:r>
          </a:p>
          <a:p>
            <a:pPr algn="ctr"/>
            <a:r>
              <a:rPr lang="en-GB" sz="1300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pollution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31630" y="2412104"/>
            <a:ext cx="1951561" cy="4591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29250" tIns="29250" rIns="29250" bIns="29250" rtlCol="0" anchor="ctr" anchorCtr="0">
            <a:spAutoFit/>
          </a:bodyPr>
          <a:lstStyle/>
          <a:p>
            <a:pPr algn="ctr"/>
            <a:r>
              <a:rPr lang="en-GB" sz="1300" b="1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Climate change mitigation and energy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1493" y="3874706"/>
            <a:ext cx="2013900" cy="6592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29250" tIns="29250" rIns="29250" bIns="29250" rtlCol="0" anchor="ctr" anchorCtr="0">
            <a:spAutoFit/>
          </a:bodyPr>
          <a:lstStyle/>
          <a:p>
            <a:pPr algn="ctr"/>
            <a:r>
              <a:rPr lang="en-GB" sz="1300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Climate change impacts, vulnerability and adaptation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54175" y="3874706"/>
            <a:ext cx="1745991" cy="6592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29250" tIns="29250" rIns="29250" bIns="29250" rtlCol="0" anchor="ctr" anchorCtr="0">
            <a:spAutoFit/>
          </a:bodyPr>
          <a:lstStyle/>
          <a:p>
            <a:pPr algn="ctr"/>
            <a:r>
              <a:rPr lang="en-GB" sz="1300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Water management, resources and ecosystems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30403" y="3974734"/>
            <a:ext cx="1745991" cy="4591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29250" tIns="29250" rIns="29250" bIns="29250" rtlCol="0" anchor="ctr" anchorCtr="0">
            <a:spAutoFit/>
          </a:bodyPr>
          <a:lstStyle/>
          <a:p>
            <a:pPr algn="ctr"/>
            <a:r>
              <a:rPr lang="en-GB" sz="1300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Marine and maritime, fisheries and coastal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6507" y="5458560"/>
            <a:ext cx="2130913" cy="4591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29250" tIns="29250" rIns="29250" bIns="29250" rtlCol="0" anchor="ctr" anchorCtr="0">
            <a:spAutoFit/>
          </a:bodyPr>
          <a:lstStyle/>
          <a:p>
            <a:pPr algn="ctr"/>
            <a:r>
              <a:rPr lang="en-GB" sz="1300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Biodiversity, ecosystems, agriculture and forests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54367" y="5458560"/>
            <a:ext cx="1579676" cy="4591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29250" tIns="29250" rIns="29250" bIns="29250" rtlCol="0" anchor="ctr" anchorCtr="0">
            <a:spAutoFit/>
          </a:bodyPr>
          <a:lstStyle/>
          <a:p>
            <a:pPr algn="ctr"/>
            <a:r>
              <a:rPr lang="en-GB" sz="1300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Urban, land use and soil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30403" y="5289967"/>
            <a:ext cx="1745991" cy="4591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29250" tIns="29250" rIns="29250" bIns="29250" rtlCol="0" anchor="ctr" anchorCtr="0">
            <a:spAutoFit/>
          </a:bodyPr>
          <a:lstStyle/>
          <a:p>
            <a:pPr algn="ctr"/>
            <a:r>
              <a:rPr lang="en-GB" sz="1300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Waste and material resources</a:t>
            </a:r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1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3025" y="1559101"/>
            <a:ext cx="641710" cy="86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73" y="4765227"/>
            <a:ext cx="1262974" cy="773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845" y="4661959"/>
            <a:ext cx="1265628" cy="876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79B0CB6-EA2D-4CEC-BE42-1D80BF2D6112}"/>
              </a:ext>
            </a:extLst>
          </p:cNvPr>
          <p:cNvSpPr/>
          <p:nvPr/>
        </p:nvSpPr>
        <p:spPr>
          <a:xfrm>
            <a:off x="4823717" y="1393001"/>
            <a:ext cx="2600325" cy="1653423"/>
          </a:xfrm>
          <a:custGeom>
            <a:avLst/>
            <a:gdLst>
              <a:gd name="connsiteX0" fmla="*/ 0 w 3200400"/>
              <a:gd name="connsiteY0" fmla="*/ 997613 h 1995225"/>
              <a:gd name="connsiteX1" fmla="*/ 1600200 w 3200400"/>
              <a:gd name="connsiteY1" fmla="*/ 0 h 1995225"/>
              <a:gd name="connsiteX2" fmla="*/ 3200400 w 3200400"/>
              <a:gd name="connsiteY2" fmla="*/ 997613 h 1995225"/>
              <a:gd name="connsiteX3" fmla="*/ 1600200 w 3200400"/>
              <a:gd name="connsiteY3" fmla="*/ 1995226 h 1995225"/>
              <a:gd name="connsiteX4" fmla="*/ 0 w 3200400"/>
              <a:gd name="connsiteY4" fmla="*/ 997613 h 1995225"/>
              <a:gd name="connsiteX0" fmla="*/ 1600200 w 3200400"/>
              <a:gd name="connsiteY0" fmla="*/ 0 h 1995226"/>
              <a:gd name="connsiteX1" fmla="*/ 3200400 w 3200400"/>
              <a:gd name="connsiteY1" fmla="*/ 997613 h 1995226"/>
              <a:gd name="connsiteX2" fmla="*/ 1600200 w 3200400"/>
              <a:gd name="connsiteY2" fmla="*/ 1995226 h 1995226"/>
              <a:gd name="connsiteX3" fmla="*/ 0 w 3200400"/>
              <a:gd name="connsiteY3" fmla="*/ 997613 h 1995226"/>
              <a:gd name="connsiteX4" fmla="*/ 1691640 w 3200400"/>
              <a:gd name="connsiteY4" fmla="*/ 91440 h 1995226"/>
              <a:gd name="connsiteX0" fmla="*/ 1337807 w 3200400"/>
              <a:gd name="connsiteY0" fmla="*/ 0 h 2034983"/>
              <a:gd name="connsiteX1" fmla="*/ 3200400 w 3200400"/>
              <a:gd name="connsiteY1" fmla="*/ 1037370 h 2034983"/>
              <a:gd name="connsiteX2" fmla="*/ 1600200 w 3200400"/>
              <a:gd name="connsiteY2" fmla="*/ 2034983 h 2034983"/>
              <a:gd name="connsiteX3" fmla="*/ 0 w 3200400"/>
              <a:gd name="connsiteY3" fmla="*/ 1037370 h 2034983"/>
              <a:gd name="connsiteX4" fmla="*/ 1691640 w 3200400"/>
              <a:gd name="connsiteY4" fmla="*/ 131197 h 203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0400" h="2034983">
                <a:moveTo>
                  <a:pt x="1337807" y="0"/>
                </a:moveTo>
                <a:cubicBezTo>
                  <a:pt x="2221573" y="0"/>
                  <a:pt x="3200400" y="486404"/>
                  <a:pt x="3200400" y="1037370"/>
                </a:cubicBezTo>
                <a:cubicBezTo>
                  <a:pt x="3200400" y="1588336"/>
                  <a:pt x="2483966" y="2034983"/>
                  <a:pt x="1600200" y="2034983"/>
                </a:cubicBezTo>
                <a:cubicBezTo>
                  <a:pt x="716434" y="2034983"/>
                  <a:pt x="0" y="1588336"/>
                  <a:pt x="0" y="1037370"/>
                </a:cubicBezTo>
                <a:cubicBezTo>
                  <a:pt x="0" y="486404"/>
                  <a:pt x="716434" y="39757"/>
                  <a:pt x="1691640" y="131197"/>
                </a:cubicBezTo>
              </a:path>
            </a:pathLst>
          </a:custGeom>
          <a:noFill/>
          <a:ln w="38100">
            <a:solidFill>
              <a:srgbClr val="007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2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115FF4B-B7BD-44F0-A586-9139DE5C651E}"/>
              </a:ext>
            </a:extLst>
          </p:cNvPr>
          <p:cNvSpPr txBox="1"/>
          <p:nvPr/>
        </p:nvSpPr>
        <p:spPr>
          <a:xfrm>
            <a:off x="7678153" y="3304078"/>
            <a:ext cx="1745991" cy="2459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29250" tIns="29250" rIns="29250" bIns="29250" rtlCol="0" anchor="ctr" anchorCtr="0">
            <a:spAutoFit/>
          </a:bodyPr>
          <a:lstStyle/>
          <a:p>
            <a:pPr algn="ctr"/>
            <a:r>
              <a:rPr lang="en-GB" sz="1300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- Sustainability transitions</a:t>
            </a:r>
            <a:endParaRPr lang="en-US" sz="1300" dirty="0">
              <a:solidFill>
                <a:srgbClr val="006654"/>
              </a:solidFill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US" sz="1300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- Global megatrends and planetary boundaries</a:t>
            </a:r>
          </a:p>
          <a:p>
            <a:pPr marL="185732" indent="-185732" algn="ctr">
              <a:buFontTx/>
              <a:buChar char="-"/>
            </a:pPr>
            <a:r>
              <a:rPr lang="en-US" sz="1300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State of the Environment reporting in Europe</a:t>
            </a:r>
          </a:p>
          <a:p>
            <a:pPr marL="285750" indent="-285750" algn="ctr">
              <a:buFontTx/>
              <a:buChar char="-"/>
            </a:pPr>
            <a:r>
              <a:rPr lang="en-US" sz="1300" b="1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Just transition</a:t>
            </a:r>
          </a:p>
          <a:p>
            <a:pPr marL="285750" indent="-285750" algn="ctr">
              <a:buFontTx/>
              <a:buChar char="-"/>
            </a:pPr>
            <a:r>
              <a:rPr lang="en-US" sz="1300" b="1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Sustainability and well be</a:t>
            </a:r>
            <a:r>
              <a:rPr lang="en-US" sz="1300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ing</a:t>
            </a:r>
          </a:p>
          <a:p>
            <a:pPr algn="ctr"/>
            <a:r>
              <a:rPr lang="en-US" sz="1300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- </a:t>
            </a:r>
            <a:r>
              <a:rPr lang="en-US" sz="1300" b="1" dirty="0">
                <a:solidFill>
                  <a:srgbClr val="006654"/>
                </a:solidFill>
                <a:ea typeface="Verdana" pitchFamily="34" charset="0"/>
                <a:cs typeface="Verdana" pitchFamily="34" charset="0"/>
              </a:rPr>
              <a:t>Building</a:t>
            </a:r>
            <a:endParaRPr lang="en-GB" sz="1300" b="1" dirty="0">
              <a:solidFill>
                <a:srgbClr val="006654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D62F60-D851-4546-BBB8-EF695DC75C98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49069" t="29211" r="33284" b="41116"/>
          <a:stretch/>
        </p:blipFill>
        <p:spPr>
          <a:xfrm>
            <a:off x="7804532" y="1669719"/>
            <a:ext cx="1748091" cy="1653423"/>
          </a:xfrm>
          <a:prstGeom prst="rect">
            <a:avLst/>
          </a:prstGeom>
        </p:spPr>
      </p:pic>
      <p:sp>
        <p:nvSpPr>
          <p:cNvPr id="27" name="Oval 2">
            <a:extLst>
              <a:ext uri="{FF2B5EF4-FFF2-40B4-BE49-F238E27FC236}">
                <a16:creationId xmlns:a16="http://schemas.microsoft.com/office/drawing/2014/main" id="{4B47156B-05FC-4051-A587-8954221B155A}"/>
              </a:ext>
            </a:extLst>
          </p:cNvPr>
          <p:cNvSpPr/>
          <p:nvPr/>
        </p:nvSpPr>
        <p:spPr>
          <a:xfrm>
            <a:off x="7305675" y="766071"/>
            <a:ext cx="2600325" cy="5410140"/>
          </a:xfrm>
          <a:custGeom>
            <a:avLst/>
            <a:gdLst>
              <a:gd name="connsiteX0" fmla="*/ 0 w 3200400"/>
              <a:gd name="connsiteY0" fmla="*/ 997613 h 1995225"/>
              <a:gd name="connsiteX1" fmla="*/ 1600200 w 3200400"/>
              <a:gd name="connsiteY1" fmla="*/ 0 h 1995225"/>
              <a:gd name="connsiteX2" fmla="*/ 3200400 w 3200400"/>
              <a:gd name="connsiteY2" fmla="*/ 997613 h 1995225"/>
              <a:gd name="connsiteX3" fmla="*/ 1600200 w 3200400"/>
              <a:gd name="connsiteY3" fmla="*/ 1995226 h 1995225"/>
              <a:gd name="connsiteX4" fmla="*/ 0 w 3200400"/>
              <a:gd name="connsiteY4" fmla="*/ 997613 h 1995225"/>
              <a:gd name="connsiteX0" fmla="*/ 1600200 w 3200400"/>
              <a:gd name="connsiteY0" fmla="*/ 0 h 1995226"/>
              <a:gd name="connsiteX1" fmla="*/ 3200400 w 3200400"/>
              <a:gd name="connsiteY1" fmla="*/ 997613 h 1995226"/>
              <a:gd name="connsiteX2" fmla="*/ 1600200 w 3200400"/>
              <a:gd name="connsiteY2" fmla="*/ 1995226 h 1995226"/>
              <a:gd name="connsiteX3" fmla="*/ 0 w 3200400"/>
              <a:gd name="connsiteY3" fmla="*/ 997613 h 1995226"/>
              <a:gd name="connsiteX4" fmla="*/ 1691640 w 3200400"/>
              <a:gd name="connsiteY4" fmla="*/ 91440 h 1995226"/>
              <a:gd name="connsiteX0" fmla="*/ 1337807 w 3200400"/>
              <a:gd name="connsiteY0" fmla="*/ 0 h 2034983"/>
              <a:gd name="connsiteX1" fmla="*/ 3200400 w 3200400"/>
              <a:gd name="connsiteY1" fmla="*/ 1037370 h 2034983"/>
              <a:gd name="connsiteX2" fmla="*/ 1600200 w 3200400"/>
              <a:gd name="connsiteY2" fmla="*/ 2034983 h 2034983"/>
              <a:gd name="connsiteX3" fmla="*/ 0 w 3200400"/>
              <a:gd name="connsiteY3" fmla="*/ 1037370 h 2034983"/>
              <a:gd name="connsiteX4" fmla="*/ 1691640 w 3200400"/>
              <a:gd name="connsiteY4" fmla="*/ 131197 h 203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0400" h="2034983">
                <a:moveTo>
                  <a:pt x="1337807" y="0"/>
                </a:moveTo>
                <a:cubicBezTo>
                  <a:pt x="2221573" y="0"/>
                  <a:pt x="3200400" y="486404"/>
                  <a:pt x="3200400" y="1037370"/>
                </a:cubicBezTo>
                <a:cubicBezTo>
                  <a:pt x="3200400" y="1588336"/>
                  <a:pt x="2483966" y="2034983"/>
                  <a:pt x="1600200" y="2034983"/>
                </a:cubicBezTo>
                <a:cubicBezTo>
                  <a:pt x="716434" y="2034983"/>
                  <a:pt x="0" y="1588336"/>
                  <a:pt x="0" y="1037370"/>
                </a:cubicBezTo>
                <a:cubicBezTo>
                  <a:pt x="0" y="486404"/>
                  <a:pt x="716434" y="39757"/>
                  <a:pt x="1691640" y="131197"/>
                </a:cubicBezTo>
              </a:path>
            </a:pathLst>
          </a:custGeom>
          <a:noFill/>
          <a:ln w="38100">
            <a:solidFill>
              <a:srgbClr val="007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2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0E705D7-3FCC-46D0-9F4C-489DB92CCFC5}"/>
              </a:ext>
            </a:extLst>
          </p:cNvPr>
          <p:cNvSpPr txBox="1"/>
          <p:nvPr/>
        </p:nvSpPr>
        <p:spPr>
          <a:xfrm>
            <a:off x="295946" y="151549"/>
            <a:ext cx="8460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800" b="1" dirty="0">
                <a:solidFill>
                  <a:schemeClr val="bg1"/>
                </a:solidFill>
              </a:rPr>
              <a:t>Informing policy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395944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B9732-C0A1-4C8B-B2A9-DFE2A7C78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15874"/>
            <a:ext cx="8915400" cy="715962"/>
          </a:xfrm>
        </p:spPr>
        <p:txBody>
          <a:bodyPr/>
          <a:lstStyle/>
          <a:p>
            <a:r>
              <a:rPr lang="en-US" dirty="0"/>
              <a:t>From quantitative macro benefits…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BDFE9-C0CA-4B13-8EDC-186E154BC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914400"/>
            <a:ext cx="8915400" cy="5441951"/>
          </a:xfrm>
        </p:spPr>
        <p:txBody>
          <a:bodyPr/>
          <a:lstStyle/>
          <a:p>
            <a:r>
              <a:rPr lang="en-US" sz="2400" dirty="0"/>
              <a:t>Construction sector in Europe: 9% of the GDP, around 18 Million Jobs, local economy (mainly </a:t>
            </a:r>
            <a:r>
              <a:rPr lang="en-US" sz="2000" dirty="0"/>
              <a:t>SME) </a:t>
            </a:r>
          </a:p>
          <a:p>
            <a:r>
              <a:rPr lang="en-US" sz="2400" dirty="0"/>
              <a:t>Buildings</a:t>
            </a:r>
            <a:r>
              <a:rPr lang="fr-FR" sz="2400" dirty="0"/>
              <a:t>:</a:t>
            </a:r>
            <a:r>
              <a:rPr lang="en-US" sz="2400" dirty="0"/>
              <a:t> 40% of the EU’s total energy consumption, and for 36% of its greenhouse gas emissions from energy</a:t>
            </a:r>
          </a:p>
          <a:p>
            <a:r>
              <a:rPr lang="en-US" sz="2400" dirty="0"/>
              <a:t>Energy use in buildings, fuel mix and dependency from foreign supply</a:t>
            </a:r>
          </a:p>
          <a:p>
            <a:r>
              <a:rPr lang="en-US" sz="2400" dirty="0"/>
              <a:t>EGD EC impact assessment: regarding EE, “most savings would need to come from buildings” </a:t>
            </a:r>
          </a:p>
          <a:p>
            <a:r>
              <a:rPr lang="en-US" sz="2400" dirty="0"/>
              <a:t>Stimulus in the construction ecosystem and the broader economy (Recovery plan)</a:t>
            </a:r>
          </a:p>
          <a:p>
            <a:r>
              <a:rPr lang="en-US" sz="2400" dirty="0"/>
              <a:t>Job market impact - A Renovation Wave for Europe - greening our buildings, creating jobs, improving lives</a:t>
            </a:r>
          </a:p>
          <a:p>
            <a:pPr lvl="1"/>
            <a:r>
              <a:rPr lang="en-US" sz="1600" dirty="0"/>
              <a:t>By 2030 an additional 160 000 green jobs could be created in the EU construction sector through a renovation wave</a:t>
            </a:r>
          </a:p>
          <a:p>
            <a:pPr lvl="1"/>
            <a:r>
              <a:rPr lang="en-US" sz="1600" dirty="0"/>
              <a:t>Past experience: Ireland</a:t>
            </a:r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92A42-6CAE-4483-ABE0-1D194FB6C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E251-4CF7-4C79-A366-F68608A3D37F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396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B9732-C0A1-4C8B-B2A9-DFE2A7C78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43000"/>
          </a:xfrm>
        </p:spPr>
        <p:txBody>
          <a:bodyPr/>
          <a:lstStyle/>
          <a:p>
            <a:r>
              <a:rPr lang="en-US" sz="3600" dirty="0"/>
              <a:t>…to the distribution of economic benefits</a:t>
            </a:r>
            <a:endParaRPr lang="en-D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BDFE9-C0CA-4B13-8EDC-186E154BC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143001"/>
            <a:ext cx="8915400" cy="4983164"/>
          </a:xfrm>
        </p:spPr>
        <p:txBody>
          <a:bodyPr/>
          <a:lstStyle/>
          <a:p>
            <a:r>
              <a:rPr lang="en-US" dirty="0"/>
              <a:t>European Green Deal – Leaving no one behind - The renovation wave initiative and the Just transition</a:t>
            </a:r>
          </a:p>
          <a:p>
            <a:r>
              <a:rPr lang="en-US" dirty="0"/>
              <a:t>Distributive impacts of climate change policies: what about policy supports for EE in residential buildings ?</a:t>
            </a:r>
          </a:p>
          <a:p>
            <a:r>
              <a:rPr lang="en-US" dirty="0"/>
              <a:t>On going work at the EEA level (to be published in the coming weeks)</a:t>
            </a:r>
          </a:p>
          <a:p>
            <a:r>
              <a:rPr lang="en-US" dirty="0"/>
              <a:t>Strong potential for progressive policies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92A42-6CAE-4483-ABE0-1D194FB6C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E251-4CF7-4C79-A366-F68608A3D37F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203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E8C8A-1517-466C-BFE2-34C2C0B66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43000"/>
          </a:xfrm>
        </p:spPr>
        <p:txBody>
          <a:bodyPr/>
          <a:lstStyle/>
          <a:p>
            <a:r>
              <a:rPr lang="en-US" dirty="0"/>
              <a:t>… and of non-monetary effect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B66D8-A47C-4B61-A2D4-BFCD426D0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143000"/>
            <a:ext cx="8915400" cy="4525963"/>
          </a:xfrm>
        </p:spPr>
        <p:txBody>
          <a:bodyPr/>
          <a:lstStyle/>
          <a:p>
            <a:r>
              <a:rPr lang="en-US" sz="2400" dirty="0"/>
              <a:t>Energy-efficient improvements allow to save on energy bills in the medium-long term</a:t>
            </a:r>
          </a:p>
          <a:p>
            <a:r>
              <a:rPr lang="en-US" sz="2400" dirty="0"/>
              <a:t>They have the potential to have progressive income effects since lower income groups spend a more important share of their budget on energy bill than higher level income groups.</a:t>
            </a:r>
          </a:p>
          <a:p>
            <a:r>
              <a:rPr lang="en-US" sz="2400" dirty="0"/>
              <a:t> Non-monetary benefits:</a:t>
            </a:r>
          </a:p>
          <a:p>
            <a:pPr lvl="1"/>
            <a:r>
              <a:rPr lang="en-US" sz="2400" dirty="0"/>
              <a:t>Increased health: reduced mortality, improved respiratory and cardiovascular conditions, reduced symptoms of arthritis, rheumatism and allergies </a:t>
            </a:r>
          </a:p>
          <a:p>
            <a:pPr lvl="1"/>
            <a:r>
              <a:rPr lang="en-US" sz="2400" dirty="0"/>
              <a:t>Improved living comfort</a:t>
            </a:r>
          </a:p>
          <a:p>
            <a:r>
              <a:rPr lang="fr-FR" sz="2400" dirty="0" err="1"/>
              <a:t>Benefit</a:t>
            </a:r>
            <a:r>
              <a:rPr lang="fr-FR" sz="2400" dirty="0"/>
              <a:t>  </a:t>
            </a:r>
            <a:r>
              <a:rPr lang="fr-FR" sz="2400" dirty="0" err="1"/>
              <a:t>specific</a:t>
            </a:r>
            <a:r>
              <a:rPr lang="fr-FR" sz="2400" dirty="0"/>
              <a:t> to </a:t>
            </a:r>
            <a:r>
              <a:rPr lang="fr-FR" sz="2400" dirty="0" err="1"/>
              <a:t>lowest</a:t>
            </a:r>
            <a:r>
              <a:rPr lang="fr-FR" sz="2400" dirty="0"/>
              <a:t> </a:t>
            </a:r>
            <a:r>
              <a:rPr lang="fr-FR" sz="2400" dirty="0" err="1"/>
              <a:t>income</a:t>
            </a:r>
            <a:r>
              <a:rPr lang="fr-FR" sz="2400" dirty="0"/>
              <a:t> </a:t>
            </a:r>
            <a:r>
              <a:rPr lang="fr-FR" sz="2400" dirty="0" err="1"/>
              <a:t>households</a:t>
            </a:r>
            <a:r>
              <a:rPr lang="fr-FR" sz="2400" dirty="0"/>
              <a:t> and </a:t>
            </a:r>
            <a:r>
              <a:rPr lang="fr-FR" sz="2400" dirty="0" err="1"/>
              <a:t>specific</a:t>
            </a:r>
            <a:r>
              <a:rPr lang="fr-FR" sz="2400" dirty="0"/>
              <a:t> social groups</a:t>
            </a:r>
            <a:endParaRPr lang="en-DK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FF6F3-5D53-437C-A415-D67C88B14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E251-4CF7-4C79-A366-F68608A3D37F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173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0F6AF-DE73-4073-AD59-0A7173361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43000"/>
          </a:xfrm>
        </p:spPr>
        <p:txBody>
          <a:bodyPr/>
          <a:lstStyle/>
          <a:p>
            <a:r>
              <a:rPr lang="fr-FR" dirty="0"/>
              <a:t>Under certain conditions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88EFC-ECB9-47E7-840C-91E759219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143001"/>
            <a:ext cx="8915400" cy="4983164"/>
          </a:xfrm>
        </p:spPr>
        <p:txBody>
          <a:bodyPr/>
          <a:lstStyle/>
          <a:p>
            <a:r>
              <a:rPr lang="fr-FR" sz="2400" dirty="0" err="1"/>
              <a:t>Two</a:t>
            </a:r>
            <a:r>
              <a:rPr lang="fr-FR" sz="2400" dirty="0"/>
              <a:t> </a:t>
            </a:r>
            <a:r>
              <a:rPr lang="fr-FR" sz="2400" dirty="0" err="1"/>
              <a:t>factors</a:t>
            </a:r>
            <a:r>
              <a:rPr lang="fr-FR" sz="2400" dirty="0"/>
              <a:t> to </a:t>
            </a:r>
            <a:r>
              <a:rPr lang="fr-FR" sz="2400" dirty="0" err="1"/>
              <a:t>be</a:t>
            </a:r>
            <a:r>
              <a:rPr lang="fr-FR" sz="2400" dirty="0"/>
              <a:t> </a:t>
            </a:r>
            <a:r>
              <a:rPr lang="fr-FR" sz="2400" dirty="0" err="1"/>
              <a:t>included</a:t>
            </a:r>
            <a:r>
              <a:rPr lang="fr-FR" sz="2400" dirty="0"/>
              <a:t> for EE in building </a:t>
            </a:r>
            <a:r>
              <a:rPr lang="fr-FR" sz="2400" dirty="0" err="1"/>
              <a:t>policies</a:t>
            </a:r>
            <a:r>
              <a:rPr lang="fr-FR" sz="2400" dirty="0"/>
              <a:t> to </a:t>
            </a:r>
            <a:r>
              <a:rPr lang="fr-FR" sz="2400" dirty="0" err="1"/>
              <a:t>deliver</a:t>
            </a:r>
            <a:r>
              <a:rPr lang="fr-FR" sz="2400" dirty="0"/>
              <a:t> </a:t>
            </a:r>
            <a:r>
              <a:rPr lang="fr-FR" sz="2400" dirty="0" err="1"/>
              <a:t>their</a:t>
            </a:r>
            <a:r>
              <a:rPr lang="fr-FR" sz="2400" dirty="0"/>
              <a:t> progressive </a:t>
            </a:r>
            <a:r>
              <a:rPr lang="fr-FR" sz="2400" dirty="0" err="1"/>
              <a:t>potential</a:t>
            </a:r>
            <a:r>
              <a:rPr lang="fr-FR" sz="2400" dirty="0"/>
              <a:t>:</a:t>
            </a:r>
          </a:p>
          <a:p>
            <a:pPr lvl="1"/>
            <a:r>
              <a:rPr lang="fr-FR" sz="2000" dirty="0" err="1"/>
              <a:t>Intensity</a:t>
            </a:r>
            <a:r>
              <a:rPr lang="fr-FR" sz="2000" dirty="0"/>
              <a:t> of support </a:t>
            </a:r>
            <a:r>
              <a:rPr lang="fr-FR" sz="2000" dirty="0" err="1"/>
              <a:t>adjusted</a:t>
            </a:r>
            <a:r>
              <a:rPr lang="fr-FR" sz="2000" dirty="0"/>
              <a:t> by </a:t>
            </a:r>
            <a:r>
              <a:rPr lang="fr-FR" sz="2000" dirty="0" err="1"/>
              <a:t>income</a:t>
            </a:r>
            <a:r>
              <a:rPr lang="fr-FR" sz="2000" dirty="0"/>
              <a:t> </a:t>
            </a:r>
            <a:r>
              <a:rPr lang="fr-FR" sz="2000" dirty="0" err="1"/>
              <a:t>level</a:t>
            </a:r>
            <a:r>
              <a:rPr lang="fr-FR" sz="2000" dirty="0"/>
              <a:t> </a:t>
            </a:r>
          </a:p>
          <a:p>
            <a:pPr lvl="1"/>
            <a:r>
              <a:rPr lang="fr-FR" sz="2000" dirty="0" err="1"/>
              <a:t>Accessibility</a:t>
            </a:r>
            <a:r>
              <a:rPr lang="fr-FR" sz="2000" dirty="0"/>
              <a:t>/</a:t>
            </a:r>
            <a:r>
              <a:rPr lang="fr-FR" sz="2000" dirty="0" err="1"/>
              <a:t>Easy</a:t>
            </a:r>
            <a:r>
              <a:rPr lang="fr-FR" sz="2000" dirty="0"/>
              <a:t> </a:t>
            </a:r>
            <a:r>
              <a:rPr lang="fr-FR" sz="2000" dirty="0" err="1"/>
              <a:t>access</a:t>
            </a:r>
            <a:r>
              <a:rPr lang="fr-FR" sz="2000" dirty="0"/>
              <a:t> to support</a:t>
            </a:r>
          </a:p>
          <a:p>
            <a:r>
              <a:rPr lang="en-GB" sz="2400" dirty="0"/>
              <a:t>Deep renovations - Alleviation of energy poverty – energy dependency of households - </a:t>
            </a:r>
            <a:r>
              <a:rPr lang="en-US" sz="2400" dirty="0"/>
              <a:t>household exposure to energy costs</a:t>
            </a:r>
            <a:endParaRPr lang="en-GB" sz="2400" dirty="0"/>
          </a:p>
          <a:p>
            <a:r>
              <a:rPr lang="en-GB" sz="2400" dirty="0"/>
              <a:t>Beware of :</a:t>
            </a:r>
          </a:p>
          <a:p>
            <a:pPr lvl="1"/>
            <a:r>
              <a:rPr lang="en-GB" sz="2000" dirty="0"/>
              <a:t>context/schema which may exclude lower income groups (e.g.: Tenant)  </a:t>
            </a:r>
          </a:p>
          <a:p>
            <a:pPr lvl="1"/>
            <a:r>
              <a:rPr lang="en-GB" sz="2000" dirty="0"/>
              <a:t>Rebound effect and income level</a:t>
            </a:r>
          </a:p>
          <a:p>
            <a:pPr lvl="1"/>
            <a:r>
              <a:rPr lang="en-GB" sz="2000" dirty="0"/>
              <a:t>Excessive insulation/health aspects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5E89B9-B4DE-4246-8657-4F4251E35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E251-4CF7-4C79-A366-F68608A3D37F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871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78522-FF03-4D84-8D6A-1E758B422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18657"/>
            <a:ext cx="8915400" cy="1143000"/>
          </a:xfrm>
        </p:spPr>
        <p:txBody>
          <a:bodyPr/>
          <a:lstStyle/>
          <a:p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0F3A4-6955-457F-8C23-1E2C95768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994305"/>
            <a:ext cx="8915400" cy="4525963"/>
          </a:xfrm>
        </p:spPr>
        <p:txBody>
          <a:bodyPr/>
          <a:lstStyle/>
          <a:p>
            <a:r>
              <a:rPr lang="fr-FR" dirty="0" err="1"/>
              <a:t>Increasing</a:t>
            </a:r>
            <a:r>
              <a:rPr lang="fr-FR" dirty="0"/>
              <a:t> </a:t>
            </a:r>
            <a:r>
              <a:rPr lang="fr-FR" dirty="0" err="1"/>
              <a:t>evidence</a:t>
            </a:r>
            <a:r>
              <a:rPr lang="fr-FR" dirty="0"/>
              <a:t> </a:t>
            </a:r>
            <a:r>
              <a:rPr lang="fr-FR" dirty="0" err="1"/>
              <a:t>suggests</a:t>
            </a:r>
            <a:r>
              <a:rPr lang="fr-FR" dirty="0"/>
              <a:t> </a:t>
            </a:r>
            <a:r>
              <a:rPr lang="fr-FR" dirty="0" err="1"/>
              <a:t>wider</a:t>
            </a:r>
            <a:r>
              <a:rPr lang="fr-FR" dirty="0"/>
              <a:t> </a:t>
            </a:r>
            <a:r>
              <a:rPr lang="fr-FR" dirty="0" err="1"/>
              <a:t>socio-economic</a:t>
            </a:r>
            <a:r>
              <a:rPr lang="fr-FR" dirty="0"/>
              <a:t> </a:t>
            </a:r>
            <a:r>
              <a:rPr lang="fr-FR" dirty="0" err="1"/>
              <a:t>benefits</a:t>
            </a:r>
            <a:r>
              <a:rPr lang="fr-FR" dirty="0"/>
              <a:t> (</a:t>
            </a:r>
            <a:r>
              <a:rPr lang="fr-FR" dirty="0" err="1"/>
              <a:t>health</a:t>
            </a:r>
            <a:r>
              <a:rPr lang="fr-FR" dirty="0"/>
              <a:t>, </a:t>
            </a:r>
            <a:r>
              <a:rPr lang="fr-FR" dirty="0" err="1"/>
              <a:t>well</a:t>
            </a:r>
            <a:r>
              <a:rPr lang="fr-FR" dirty="0"/>
              <a:t> </a:t>
            </a:r>
            <a:r>
              <a:rPr lang="fr-FR" dirty="0" err="1"/>
              <a:t>being</a:t>
            </a:r>
            <a:r>
              <a:rPr lang="fr-FR" dirty="0"/>
              <a:t>, …) of </a:t>
            </a:r>
            <a:r>
              <a:rPr lang="fr-FR" dirty="0" err="1"/>
              <a:t>energy</a:t>
            </a:r>
            <a:r>
              <a:rPr lang="fr-FR" dirty="0"/>
              <a:t> </a:t>
            </a:r>
            <a:r>
              <a:rPr lang="fr-FR" dirty="0" err="1"/>
              <a:t>efficiency</a:t>
            </a:r>
            <a:r>
              <a:rPr lang="fr-FR" dirty="0"/>
              <a:t> </a:t>
            </a:r>
            <a:r>
              <a:rPr lang="fr-FR" dirty="0" err="1"/>
              <a:t>investment</a:t>
            </a:r>
            <a:endParaRPr lang="fr-FR" dirty="0"/>
          </a:p>
          <a:p>
            <a:r>
              <a:rPr lang="fr-FR" dirty="0" err="1"/>
              <a:t>Policies</a:t>
            </a:r>
            <a:r>
              <a:rPr lang="fr-FR" dirty="0"/>
              <a:t> to support people in </a:t>
            </a:r>
            <a:r>
              <a:rPr lang="fr-FR" dirty="0" err="1"/>
              <a:t>investing</a:t>
            </a:r>
            <a:r>
              <a:rPr lang="fr-FR" dirty="0"/>
              <a:t> Energy </a:t>
            </a:r>
            <a:r>
              <a:rPr lang="fr-FR" dirty="0" err="1"/>
              <a:t>efficiency</a:t>
            </a:r>
            <a:r>
              <a:rPr lang="fr-FR" dirty="0"/>
              <a:t> </a:t>
            </a:r>
            <a:r>
              <a:rPr lang="fr-FR" dirty="0" err="1"/>
              <a:t>policies</a:t>
            </a:r>
            <a:r>
              <a:rPr lang="fr-FR" dirty="0"/>
              <a:t> have the </a:t>
            </a:r>
            <a:r>
              <a:rPr lang="fr-FR" dirty="0" err="1"/>
              <a:t>potential</a:t>
            </a:r>
            <a:r>
              <a:rPr lang="fr-FR" dirty="0"/>
              <a:t> to:</a:t>
            </a:r>
          </a:p>
          <a:p>
            <a:pPr lvl="1"/>
            <a:r>
              <a:rPr lang="fr-FR" dirty="0"/>
              <a:t> have progressive </a:t>
            </a:r>
            <a:r>
              <a:rPr lang="fr-FR" dirty="0" err="1"/>
              <a:t>income</a:t>
            </a:r>
            <a:r>
              <a:rPr lang="fr-FR" dirty="0"/>
              <a:t> </a:t>
            </a:r>
            <a:r>
              <a:rPr lang="fr-FR" dirty="0" err="1"/>
              <a:t>effects</a:t>
            </a:r>
            <a:r>
              <a:rPr lang="fr-FR" dirty="0"/>
              <a:t> </a:t>
            </a:r>
          </a:p>
          <a:p>
            <a:pPr lvl="1"/>
            <a:r>
              <a:rPr lang="fr-FR" dirty="0"/>
              <a:t> </a:t>
            </a:r>
            <a:r>
              <a:rPr lang="fr-FR" dirty="0" err="1"/>
              <a:t>reduce</a:t>
            </a:r>
            <a:r>
              <a:rPr lang="fr-FR" dirty="0"/>
              <a:t> </a:t>
            </a:r>
            <a:r>
              <a:rPr lang="fr-FR" dirty="0" err="1"/>
              <a:t>inequalities</a:t>
            </a:r>
            <a:r>
              <a:rPr lang="fr-FR" dirty="0"/>
              <a:t> in </a:t>
            </a:r>
            <a:r>
              <a:rPr lang="fr-FR" dirty="0" err="1"/>
              <a:t>environmental</a:t>
            </a:r>
            <a:r>
              <a:rPr lang="fr-FR" dirty="0"/>
              <a:t> </a:t>
            </a:r>
            <a:r>
              <a:rPr lang="fr-FR" dirty="0" err="1"/>
              <a:t>risk</a:t>
            </a:r>
            <a:r>
              <a:rPr lang="fr-FR" dirty="0"/>
              <a:t> </a:t>
            </a:r>
            <a:r>
              <a:rPr lang="fr-FR" dirty="0" err="1"/>
              <a:t>exposure</a:t>
            </a:r>
            <a:endParaRPr lang="fr-FR" dirty="0"/>
          </a:p>
          <a:p>
            <a:r>
              <a:rPr lang="fr-FR" dirty="0" err="1"/>
              <a:t>Quantifiying</a:t>
            </a:r>
            <a:r>
              <a:rPr lang="fr-FR" dirty="0"/>
              <a:t> the non-</a:t>
            </a:r>
            <a:r>
              <a:rPr lang="fr-FR" dirty="0" err="1"/>
              <a:t>monetary</a:t>
            </a:r>
            <a:r>
              <a:rPr lang="fr-FR" dirty="0"/>
              <a:t> </a:t>
            </a:r>
            <a:r>
              <a:rPr lang="fr-FR" dirty="0" err="1"/>
              <a:t>benefits</a:t>
            </a:r>
            <a:r>
              <a:rPr lang="fr-FR" dirty="0"/>
              <a:t> of EE </a:t>
            </a:r>
            <a:r>
              <a:rPr lang="fr-FR" dirty="0" err="1"/>
              <a:t>efficiency</a:t>
            </a:r>
            <a:r>
              <a:rPr lang="fr-FR" dirty="0"/>
              <a:t> action in building</a:t>
            </a:r>
          </a:p>
          <a:p>
            <a:r>
              <a:rPr lang="fr-FR" dirty="0"/>
              <a:t> </a:t>
            </a:r>
            <a:r>
              <a:rPr lang="fr-FR" dirty="0" err="1"/>
              <a:t>Addressing</a:t>
            </a:r>
            <a:r>
              <a:rPr lang="fr-FR" dirty="0"/>
              <a:t> </a:t>
            </a:r>
            <a:r>
              <a:rPr lang="en-US" dirty="0"/>
              <a:t>energy</a:t>
            </a:r>
            <a:r>
              <a:rPr lang="fr-FR" dirty="0"/>
              <a:t> </a:t>
            </a:r>
            <a:r>
              <a:rPr lang="fr-FR" dirty="0" err="1"/>
              <a:t>poverty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essential</a:t>
            </a:r>
            <a:endParaRPr lang="en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3921E-A6D6-49DA-A77B-D240D3624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E251-4CF7-4C79-A366-F68608A3D37F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349709"/>
      </p:ext>
    </p:extLst>
  </p:cSld>
  <p:clrMapOvr>
    <a:masterClrMapping/>
  </p:clrMapOvr>
</p:sld>
</file>

<file path=ppt/theme/theme1.xml><?xml version="1.0" encoding="utf-8"?>
<a:theme xmlns:a="http://schemas.openxmlformats.org/drawingml/2006/main" name="16_Se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en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EA_PPT_template_2_2015_4x3_format [Read-Only]" id="{E0C218DD-5E1F-42BA-A1AD-D0FF7C3402A5}" vid="{E8400FEF-6AB1-4311-90B4-5C6FACAF02B8}"/>
    </a:ext>
  </a:extLst>
</a:theme>
</file>

<file path=ppt/theme/theme2.xml><?xml version="1.0" encoding="utf-8"?>
<a:theme xmlns:a="http://schemas.openxmlformats.org/drawingml/2006/main" name="17_Se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en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EA_PPT_template_2_2015_4x3_format [Read-Only]" id="{E0C218DD-5E1F-42BA-A1AD-D0FF7C3402A5}" vid="{E8400FEF-6AB1-4311-90B4-5C6FACAF02B8}"/>
    </a:ext>
  </a:extLst>
</a:theme>
</file>

<file path=ppt/theme/theme3.xml><?xml version="1.0" encoding="utf-8"?>
<a:theme xmlns:a="http://schemas.openxmlformats.org/drawingml/2006/main" name="6_Se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en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over">
  <a:themeElements>
    <a:clrScheme name="Personnalisée 1">
      <a:dk1>
        <a:srgbClr val="113A6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en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2_4x3_white background" id="{F2E2C89E-AB0C-4D56-8679-2F48603914E1}" vid="{871D1D54-0666-420E-A068-79459AD295CD}"/>
    </a:ext>
  </a:extLst>
</a:theme>
</file>

<file path=ppt/theme/theme5.xml><?xml version="1.0" encoding="utf-8"?>
<a:theme xmlns:a="http://schemas.openxmlformats.org/drawingml/2006/main" name="18_Se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en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EA_PPT_template_2_2015_4x3_format [Read-Only]" id="{E0C218DD-5E1F-42BA-A1AD-D0FF7C3402A5}" vid="{E8400FEF-6AB1-4311-90B4-5C6FACAF02B8}"/>
    </a:ext>
  </a:extLst>
</a:theme>
</file>

<file path=ppt/theme/theme6.xml><?xml version="1.0" encoding="utf-8"?>
<a:theme xmlns:a="http://schemas.openxmlformats.org/drawingml/2006/main" name="2_Se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en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9_Se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en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6" id="{7097CE30-2B87-416D-81F8-909722110CD4}" vid="{24C33E74-93FE-4D40-9AC0-464A583A4EB3}"/>
    </a:ext>
  </a:extLst>
</a:theme>
</file>

<file path=ppt/theme/theme8.xml><?xml version="1.0" encoding="utf-8"?>
<a:theme xmlns:a="http://schemas.openxmlformats.org/drawingml/2006/main" name="20_Se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en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6" id="{7097CE30-2B87-416D-81F8-909722110CD4}" vid="{24C33E74-93FE-4D40-9AC0-464A583A4EB3}"/>
    </a:ext>
  </a:extLst>
</a:theme>
</file>

<file path=ppt/theme/theme9.xml><?xml version="1.0" encoding="utf-8"?>
<a:theme xmlns:a="http://schemas.openxmlformats.org/drawingml/2006/main" name="26_Se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en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EA_PPT_template_2_2015_4x3_format [Read-Only]" id="{E0C218DD-5E1F-42BA-A1AD-D0FF7C3402A5}" vid="{E8400FEF-6AB1-4311-90B4-5C6FACAF02B8}"/>
    </a:ext>
  </a:extLst>
</a:theme>
</file>

<file path=ppt/theme/theme10.xml><?xml version="1.0" encoding="utf-8"?>
<a:theme xmlns:a="http://schemas.openxmlformats.org/drawingml/2006/main" name="21_Se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en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EA_PPT_template_2_2015_4x3_format [Read-Only]" id="{E0C218DD-5E1F-42BA-A1AD-D0FF7C3402A5}" vid="{E8400FEF-6AB1-4311-90B4-5C6FACAF02B8}"/>
    </a:ext>
  </a:extLst>
</a:theme>
</file>

<file path=ppt/theme/theme11.xml><?xml version="1.0" encoding="utf-8"?>
<a:theme xmlns:a="http://schemas.openxmlformats.org/drawingml/2006/main" name="22_Se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en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EA_PPT_template_2_2015_4x3_format [Read-Only]" id="{E0C218DD-5E1F-42BA-A1AD-D0FF7C3402A5}" vid="{E8400FEF-6AB1-4311-90B4-5C6FACAF02B8}"/>
    </a:ext>
  </a:extLst>
</a:theme>
</file>

<file path=ppt/theme/theme12.xml><?xml version="1.0" encoding="utf-8"?>
<a:theme xmlns:a="http://schemas.openxmlformats.org/drawingml/2006/main" name="23_Se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en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EA_PPT_template_2_2015_4x3_format [Read-Only]" id="{E0C218DD-5E1F-42BA-A1AD-D0FF7C3402A5}" vid="{E8400FEF-6AB1-4311-90B4-5C6FACAF02B8}"/>
    </a:ext>
  </a:extLst>
</a:theme>
</file>

<file path=ppt/theme/theme13.xml><?xml version="1.0" encoding="utf-8"?>
<a:theme xmlns:a="http://schemas.openxmlformats.org/drawingml/2006/main" name="24_Se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en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EA_PPT_template_2_2015_4x3_format [Read-Only]" id="{E0C218DD-5E1F-42BA-A1AD-D0FF7C3402A5}" vid="{E8400FEF-6AB1-4311-90B4-5C6FACAF02B8}"/>
    </a:ext>
  </a:extLst>
</a:theme>
</file>

<file path=ppt/theme/theme14.xml><?xml version="1.0" encoding="utf-8"?>
<a:theme xmlns:a="http://schemas.openxmlformats.org/drawingml/2006/main" name="25_Se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en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6" id="{7097CE30-2B87-416D-81F8-909722110CD4}" vid="{24C33E74-93FE-4D40-9AC0-464A583A4EB3}"/>
    </a:ext>
  </a:extLst>
</a:theme>
</file>

<file path=ppt/theme/theme15.xml><?xml version="1.0" encoding="utf-8"?>
<a:theme xmlns:a="http://schemas.openxmlformats.org/drawingml/2006/main" name="27_Se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en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EA_PPT_template_2_2015_4x3_format [Read-Only]" id="{E0C218DD-5E1F-42BA-A1AD-D0FF7C3402A5}" vid="{E8400FEF-6AB1-4311-90B4-5C6FACAF02B8}"/>
    </a:ext>
  </a:extLst>
</a:theme>
</file>

<file path=ppt/theme/theme16.xml><?xml version="1.0" encoding="utf-8"?>
<a:theme xmlns:a="http://schemas.openxmlformats.org/drawingml/2006/main" name="28_Se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en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A9FD183EC07A4EB20F6FF03BBB5449" ma:contentTypeVersion="12" ma:contentTypeDescription="Create a new document." ma:contentTypeScope="" ma:versionID="edee91643b4a4c8ca90733789b321c54">
  <xsd:schema xmlns:xsd="http://www.w3.org/2001/XMLSchema" xmlns:xs="http://www.w3.org/2001/XMLSchema" xmlns:p="http://schemas.microsoft.com/office/2006/metadata/properties" xmlns:ns3="f5418ecd-5fcb-4b16-9b9b-28a301d15142" xmlns:ns4="9f48cd7c-c54e-4038-ad9d-401abb8c8290" targetNamespace="http://schemas.microsoft.com/office/2006/metadata/properties" ma:root="true" ma:fieldsID="926b465f51f34d0330c6f509377fb64f" ns3:_="" ns4:_="">
    <xsd:import namespace="f5418ecd-5fcb-4b16-9b9b-28a301d15142"/>
    <xsd:import namespace="9f48cd7c-c54e-4038-ad9d-401abb8c829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418ecd-5fcb-4b16-9b9b-28a301d151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48cd7c-c54e-4038-ad9d-401abb8c829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16AAB9-57EC-4BF5-8C3B-853AB3FB7F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3F4151-8780-49DF-B86D-A335ABAF7571}">
  <ds:schemaRefs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f5418ecd-5fcb-4b16-9b9b-28a301d15142"/>
    <ds:schemaRef ds:uri="http://purl.org/dc/dcmitype/"/>
    <ds:schemaRef ds:uri="http://schemas.openxmlformats.org/package/2006/metadata/core-properties"/>
    <ds:schemaRef ds:uri="9f48cd7c-c54e-4038-ad9d-401abb8c8290"/>
  </ds:schemaRefs>
</ds:datastoreItem>
</file>

<file path=customXml/itemProps3.xml><?xml version="1.0" encoding="utf-8"?>
<ds:datastoreItem xmlns:ds="http://schemas.openxmlformats.org/officeDocument/2006/customXml" ds:itemID="{E5D1986B-6F4A-41E5-8AAC-EDD63179AC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418ecd-5fcb-4b16-9b9b-28a301d15142"/>
    <ds:schemaRef ds:uri="9f48cd7c-c54e-4038-ad9d-401abb8c82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EEA_PPT_template_2_2015_4x3_format</Template>
  <TotalTime>16995</TotalTime>
  <Words>603</Words>
  <Application>Microsoft Office PowerPoint</Application>
  <PresentationFormat>A4 Paper (210x297 mm)</PresentationFormat>
  <Paragraphs>85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16</vt:i4>
      </vt:variant>
      <vt:variant>
        <vt:lpstr>Slide Titles</vt:lpstr>
      </vt:variant>
      <vt:variant>
        <vt:i4>8</vt:i4>
      </vt:variant>
    </vt:vector>
  </HeadingPairs>
  <TitlesOfParts>
    <vt:vector size="29" baseType="lpstr">
      <vt:lpstr>Arial</vt:lpstr>
      <vt:lpstr>Calibri</vt:lpstr>
      <vt:lpstr>Open Sans</vt:lpstr>
      <vt:lpstr>Open Sans Extrabold</vt:lpstr>
      <vt:lpstr>Open Sans Semibold</vt:lpstr>
      <vt:lpstr>16_Sections</vt:lpstr>
      <vt:lpstr>17_Sections</vt:lpstr>
      <vt:lpstr>6_Sections</vt:lpstr>
      <vt:lpstr>1_Cover</vt:lpstr>
      <vt:lpstr>18_Sections</vt:lpstr>
      <vt:lpstr>2_Sections</vt:lpstr>
      <vt:lpstr>19_Sections</vt:lpstr>
      <vt:lpstr>20_Sections</vt:lpstr>
      <vt:lpstr>26_Sections</vt:lpstr>
      <vt:lpstr>21_Sections</vt:lpstr>
      <vt:lpstr>22_Sections</vt:lpstr>
      <vt:lpstr>23_Sections</vt:lpstr>
      <vt:lpstr>24_Sections</vt:lpstr>
      <vt:lpstr>25_Sections</vt:lpstr>
      <vt:lpstr>27_Sections</vt:lpstr>
      <vt:lpstr>28_Sections</vt:lpstr>
      <vt:lpstr>PowerPoint Presentation</vt:lpstr>
      <vt:lpstr>PowerPoint Presentation</vt:lpstr>
      <vt:lpstr>PowerPoint Presentation</vt:lpstr>
      <vt:lpstr>From quantitative macro benefits…</vt:lpstr>
      <vt:lpstr>…to the distribution of economic benefits</vt:lpstr>
      <vt:lpstr>… and of non-monetary effect</vt:lpstr>
      <vt:lpstr>Under certain conditions</vt:lpstr>
      <vt:lpstr>PowerPoint Presentation</vt:lpstr>
    </vt:vector>
  </TitlesOfParts>
  <Manager/>
  <Company>European Environment Agency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Petra Fagerholm</dc:creator>
  <cp:keywords/>
  <dc:description/>
  <cp:lastModifiedBy>Stephane  Quefelec</cp:lastModifiedBy>
  <cp:revision>534</cp:revision>
  <cp:lastPrinted>2019-03-22T10:31:15Z</cp:lastPrinted>
  <dcterms:created xsi:type="dcterms:W3CDTF">2015-08-03T11:49:52Z</dcterms:created>
  <dcterms:modified xsi:type="dcterms:W3CDTF">2021-04-06T15:27:15Z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0x0101001CA9FD183EC07A4EB20F6FF03BBB5449</vt:lpwstr>
  </property>
</Properties>
</file>